
<file path=[Content_Types].xml><?xml version="1.0" encoding="utf-8"?>
<Types xmlns="http://schemas.openxmlformats.org/package/2006/content-types">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s/slide41.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4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47.xml" ContentType="application/vnd.openxmlformats-officedocument.presentationml.slide+xml"/>
  <Override PartName="/ppt/slides/slide49.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40.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50.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46.xml" ContentType="application/vnd.openxmlformats-officedocument.presentationml.slide+xml"/>
  <Override PartName="/ppt/slides/slide43.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2.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44.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5.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17.xml" ContentType="application/vnd.openxmlformats-officedocument.presentationml.slide+xml"/>
  <Override PartName="/ppt/slides/slide51.xml" ContentType="application/vnd.openxmlformats-officedocument.presentationml.slide+xml"/>
  <Override PartName="/ppt/slides/slide16.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10.xml" ContentType="application/vnd.openxmlformats-officedocument.presentationml.slide+xml"/>
  <Override PartName="/ppt/slides/slide52.xml" ContentType="application/vnd.openxmlformats-officedocument.presentationml.slide+xml"/>
  <Override PartName="/ppt/slides/slide4.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12.xml" ContentType="application/vnd.openxmlformats-officedocument.presentationml.slide+xml"/>
  <Override PartName="/ppt/slides/slide6.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13.xml" ContentType="application/vnd.openxmlformats-officedocument.presentationml.slide+xml"/>
  <Override PartName="/ppt/slides/slide15.xml" ContentType="application/vnd.openxmlformats-officedocument.presentationml.slide+xml"/>
  <Override PartName="/ppt/slides/slide1.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notesSlides/notesSlide28.xml" ContentType="application/vnd.openxmlformats-officedocument.presentationml.notesSlide+xml"/>
  <Override PartName="/ppt/notesSlides/notesSlide20.xml" ContentType="application/vnd.openxmlformats-officedocument.presentationml.notesSlide+xml"/>
  <Override PartName="/ppt/notesSlides/notesSlide42.xml" ContentType="application/vnd.openxmlformats-officedocument.presentationml.notesSlide+xml"/>
  <Override PartName="/ppt/notesSlides/notesSlide48.xml" ContentType="application/vnd.openxmlformats-officedocument.presentationml.notesSlide+xml"/>
  <Override PartName="/ppt/notesSlides/notesSlide38.xml" ContentType="application/vnd.openxmlformats-officedocument.presentationml.notesSlide+xml"/>
  <Override PartName="/ppt/notesSlides/notesSlide52.xml" ContentType="application/vnd.openxmlformats-officedocument.presentationml.notesSlide+xml"/>
  <Override PartName="/ppt/notesSlides/notesSlide45.xml" ContentType="application/vnd.openxmlformats-officedocument.presentationml.notesSlide+xml"/>
  <Override PartName="/ppt/notesSlides/notesSlide37.xml" ContentType="application/vnd.openxmlformats-officedocument.presentationml.notesSlide+xml"/>
  <Override PartName="/ppt/notesSlides/notesSlide39.xml" ContentType="application/vnd.openxmlformats-officedocument.presentationml.notesSlide+xml"/>
  <Override PartName="/ppt/notesSlides/notesSlide51.xml" ContentType="application/vnd.openxmlformats-officedocument.presentationml.notesSlide+xml"/>
  <Override PartName="/ppt/notesSlides/notesSlide44.xml" ContentType="application/vnd.openxmlformats-officedocument.presentationml.notesSlide+xml"/>
  <Override PartName="/ppt/notesSlides/notesSlide49.xml" ContentType="application/vnd.openxmlformats-officedocument.presentationml.notesSlide+xml"/>
  <Override PartName="/ppt/notesSlides/notesSlide41.xml" ContentType="application/vnd.openxmlformats-officedocument.presentationml.notesSlide+xml"/>
  <Override PartName="/ppt/notesSlides/notesSlide50.xml" ContentType="application/vnd.openxmlformats-officedocument.presentationml.notesSlide+xml"/>
  <Override PartName="/ppt/notesSlides/notesSlide40.xml" ContentType="application/vnd.openxmlformats-officedocument.presentationml.notesSlide+xml"/>
  <Override PartName="/ppt/notesSlides/notesSlide43.xml" ContentType="application/vnd.openxmlformats-officedocument.presentationml.notesSlide+xml"/>
  <Override PartName="/ppt/notesSlides/notesSlide29.xml" ContentType="application/vnd.openxmlformats-officedocument.presentationml.notesSlide+xml"/>
  <Override PartName="/ppt/notesSlides/notesSlide46.xml" ContentType="application/vnd.openxmlformats-officedocument.presentationml.notesSlide+xml"/>
  <Override PartName="/ppt/notesSlides/notesSlide31.xml" ContentType="application/vnd.openxmlformats-officedocument.presentationml.notesSlide+xml"/>
  <Override PartName="/ppt/notesSlides/notesSlide30.xml" ContentType="application/vnd.openxmlformats-officedocument.presentationml.notesSlide+xml"/>
  <Override PartName="/ppt/notesSlides/notesSlide47.xml" ContentType="application/vnd.openxmlformats-officedocument.presentationml.notesSlide+xml"/>
  <Override PartName="/ppt/notesSlides/notesSlide32.xml" ContentType="application/vnd.openxmlformats-officedocument.presentationml.notesSlide+xml"/>
  <Override PartName="/ppt/notesSlides/notesSlide36.xml" ContentType="application/vnd.openxmlformats-officedocument.presentationml.notesSlide+xml"/>
  <Override PartName="/ppt/notesSlides/notesSlide35.xml" ContentType="application/vnd.openxmlformats-officedocument.presentationml.notesSlide+xml"/>
  <Override PartName="/ppt/notesSlides/notesSlide34.xml" ContentType="application/vnd.openxmlformats-officedocument.presentationml.notesSlide+xml"/>
  <Override PartName="/ppt/notesSlides/notesSlide33.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handoutMasters/handoutMaster1.xml" ContentType="application/vnd.openxmlformats-officedocument.presentationml.handoutMaster+xml"/>
  <Override PartName="/ppt/theme/theme1.xml" ContentType="application/vnd.openxmlformats-officedocument.theme+xml"/>
  <Override PartName="/ppt/notesMasters/notesMaster1.xml" ContentType="application/vnd.openxmlformats-officedocument.presentationml.notesMaster+xml"/>
  <Override PartName="/ppt/theme/themeOverride1.xml" ContentType="application/vnd.openxmlformats-officedocument.themeOverride+xml"/>
  <Override PartName="/ppt/theme/theme3.xml" ContentType="application/vnd.openxmlformats-officedocument.theme+xml"/>
  <Override PartName="/ppt/theme/theme2.xml" ContentType="application/vnd.openxmlformats-officedocument.theme+xml"/>
  <Override PartName="/ppt/charts/chart1.xml" ContentType="application/vnd.openxmlformats-officedocument.drawingml.chart+xml"/>
  <Override PartName="/ppt/theme/theme4.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713" r:id="rId2"/>
  </p:sldMasterIdLst>
  <p:notesMasterIdLst>
    <p:notesMasterId r:id="rId55"/>
  </p:notesMasterIdLst>
  <p:handoutMasterIdLst>
    <p:handoutMasterId r:id="rId56"/>
  </p:handoutMasterIdLst>
  <p:sldIdLst>
    <p:sldId id="317" r:id="rId3"/>
    <p:sldId id="271" r:id="rId4"/>
    <p:sldId id="323" r:id="rId5"/>
    <p:sldId id="324" r:id="rId6"/>
    <p:sldId id="300" r:id="rId7"/>
    <p:sldId id="264" r:id="rId8"/>
    <p:sldId id="276" r:id="rId9"/>
    <p:sldId id="273" r:id="rId10"/>
    <p:sldId id="274" r:id="rId11"/>
    <p:sldId id="275" r:id="rId12"/>
    <p:sldId id="326" r:id="rId13"/>
    <p:sldId id="327" r:id="rId14"/>
    <p:sldId id="336" r:id="rId15"/>
    <p:sldId id="325" r:id="rId16"/>
    <p:sldId id="328" r:id="rId17"/>
    <p:sldId id="337" r:id="rId18"/>
    <p:sldId id="338" r:id="rId19"/>
    <p:sldId id="339" r:id="rId20"/>
    <p:sldId id="330" r:id="rId21"/>
    <p:sldId id="340" r:id="rId22"/>
    <p:sldId id="332" r:id="rId23"/>
    <p:sldId id="333" r:id="rId24"/>
    <p:sldId id="334" r:id="rId25"/>
    <p:sldId id="343" r:id="rId26"/>
    <p:sldId id="344" r:id="rId27"/>
    <p:sldId id="335" r:id="rId28"/>
    <p:sldId id="346" r:id="rId29"/>
    <p:sldId id="277" r:id="rId30"/>
    <p:sldId id="301" r:id="rId31"/>
    <p:sldId id="345" r:id="rId32"/>
    <p:sldId id="347" r:id="rId33"/>
    <p:sldId id="261" r:id="rId34"/>
    <p:sldId id="349" r:id="rId35"/>
    <p:sldId id="348" r:id="rId36"/>
    <p:sldId id="299" r:id="rId37"/>
    <p:sldId id="298" r:id="rId38"/>
    <p:sldId id="315" r:id="rId39"/>
    <p:sldId id="270" r:id="rId40"/>
    <p:sldId id="318" r:id="rId41"/>
    <p:sldId id="350" r:id="rId42"/>
    <p:sldId id="297" r:id="rId43"/>
    <p:sldId id="351" r:id="rId44"/>
    <p:sldId id="352" r:id="rId45"/>
    <p:sldId id="353" r:id="rId46"/>
    <p:sldId id="356" r:id="rId47"/>
    <p:sldId id="320" r:id="rId48"/>
    <p:sldId id="354" r:id="rId49"/>
    <p:sldId id="260" r:id="rId50"/>
    <p:sldId id="357" r:id="rId51"/>
    <p:sldId id="358" r:id="rId52"/>
    <p:sldId id="359" r:id="rId53"/>
    <p:sldId id="355" r:id="rId54"/>
  </p:sldIdLst>
  <p:sldSz cx="9144000" cy="6858000" type="screen4x3"/>
  <p:notesSz cx="6858000" cy="9144000"/>
  <p:defaultTextStyle>
    <a:defPPr>
      <a:defRPr lang="en-US"/>
    </a:defPPr>
    <a:lvl1pPr algn="l" rtl="0" fontAlgn="base">
      <a:spcBef>
        <a:spcPct val="0"/>
      </a:spcBef>
      <a:spcAft>
        <a:spcPct val="0"/>
      </a:spcAft>
      <a:defRPr sz="3200" kern="1200">
        <a:solidFill>
          <a:schemeClr val="bg2"/>
        </a:solidFill>
        <a:latin typeface="Arial" charset="0"/>
        <a:ea typeface="+mn-ea"/>
        <a:cs typeface="Arial" charset="0"/>
      </a:defRPr>
    </a:lvl1pPr>
    <a:lvl2pPr marL="457200" algn="l" rtl="0" fontAlgn="base">
      <a:spcBef>
        <a:spcPct val="0"/>
      </a:spcBef>
      <a:spcAft>
        <a:spcPct val="0"/>
      </a:spcAft>
      <a:defRPr sz="3200" kern="1200">
        <a:solidFill>
          <a:schemeClr val="bg2"/>
        </a:solidFill>
        <a:latin typeface="Arial" charset="0"/>
        <a:ea typeface="+mn-ea"/>
        <a:cs typeface="Arial" charset="0"/>
      </a:defRPr>
    </a:lvl2pPr>
    <a:lvl3pPr marL="914400" algn="l" rtl="0" fontAlgn="base">
      <a:spcBef>
        <a:spcPct val="0"/>
      </a:spcBef>
      <a:spcAft>
        <a:spcPct val="0"/>
      </a:spcAft>
      <a:defRPr sz="3200" kern="1200">
        <a:solidFill>
          <a:schemeClr val="bg2"/>
        </a:solidFill>
        <a:latin typeface="Arial" charset="0"/>
        <a:ea typeface="+mn-ea"/>
        <a:cs typeface="Arial" charset="0"/>
      </a:defRPr>
    </a:lvl3pPr>
    <a:lvl4pPr marL="1371600" algn="l" rtl="0" fontAlgn="base">
      <a:spcBef>
        <a:spcPct val="0"/>
      </a:spcBef>
      <a:spcAft>
        <a:spcPct val="0"/>
      </a:spcAft>
      <a:defRPr sz="3200" kern="1200">
        <a:solidFill>
          <a:schemeClr val="bg2"/>
        </a:solidFill>
        <a:latin typeface="Arial" charset="0"/>
        <a:ea typeface="+mn-ea"/>
        <a:cs typeface="Arial" charset="0"/>
      </a:defRPr>
    </a:lvl4pPr>
    <a:lvl5pPr marL="1828800" algn="l" rtl="0" fontAlgn="base">
      <a:spcBef>
        <a:spcPct val="0"/>
      </a:spcBef>
      <a:spcAft>
        <a:spcPct val="0"/>
      </a:spcAft>
      <a:defRPr sz="3200" kern="1200">
        <a:solidFill>
          <a:schemeClr val="bg2"/>
        </a:solidFill>
        <a:latin typeface="Arial" charset="0"/>
        <a:ea typeface="+mn-ea"/>
        <a:cs typeface="Arial" charset="0"/>
      </a:defRPr>
    </a:lvl5pPr>
    <a:lvl6pPr marL="2286000" algn="l" defTabSz="914400" rtl="0" eaLnBrk="1" latinLnBrk="0" hangingPunct="1">
      <a:defRPr sz="3200" kern="1200">
        <a:solidFill>
          <a:schemeClr val="bg2"/>
        </a:solidFill>
        <a:latin typeface="Arial" charset="0"/>
        <a:ea typeface="+mn-ea"/>
        <a:cs typeface="Arial" charset="0"/>
      </a:defRPr>
    </a:lvl6pPr>
    <a:lvl7pPr marL="2743200" algn="l" defTabSz="914400" rtl="0" eaLnBrk="1" latinLnBrk="0" hangingPunct="1">
      <a:defRPr sz="3200" kern="1200">
        <a:solidFill>
          <a:schemeClr val="bg2"/>
        </a:solidFill>
        <a:latin typeface="Arial" charset="0"/>
        <a:ea typeface="+mn-ea"/>
        <a:cs typeface="Arial" charset="0"/>
      </a:defRPr>
    </a:lvl7pPr>
    <a:lvl8pPr marL="3200400" algn="l" defTabSz="914400" rtl="0" eaLnBrk="1" latinLnBrk="0" hangingPunct="1">
      <a:defRPr sz="3200" kern="1200">
        <a:solidFill>
          <a:schemeClr val="bg2"/>
        </a:solidFill>
        <a:latin typeface="Arial" charset="0"/>
        <a:ea typeface="+mn-ea"/>
        <a:cs typeface="Arial" charset="0"/>
      </a:defRPr>
    </a:lvl8pPr>
    <a:lvl9pPr marL="3657600" algn="l" defTabSz="914400" rtl="0" eaLnBrk="1" latinLnBrk="0" hangingPunct="1">
      <a:defRPr sz="3200" kern="1200">
        <a:solidFill>
          <a:schemeClr val="bg2"/>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FF"/>
    <a:srgbClr val="99FF66"/>
    <a:srgbClr val="0000FF"/>
    <a:srgbClr val="99CCFF"/>
    <a:srgbClr val="FFCC99"/>
    <a:srgbClr val="000000"/>
    <a:srgbClr val="F9FDD7"/>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396" autoAdjust="0"/>
  </p:normalViewPr>
  <p:slideViewPr>
    <p:cSldViewPr>
      <p:cViewPr varScale="1">
        <p:scale>
          <a:sx n="62" d="100"/>
          <a:sy n="62" d="100"/>
        </p:scale>
        <p:origin x="-1572" y="-72"/>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Lst>
  </p:outlineViewPr>
  <p:notesTextViewPr>
    <p:cViewPr>
      <p:scale>
        <a:sx n="100" d="100"/>
        <a:sy n="100" d="100"/>
      </p:scale>
      <p:origin x="0" y="0"/>
    </p:cViewPr>
  </p:notesTextViewPr>
  <p:sorterViewPr>
    <p:cViewPr>
      <p:scale>
        <a:sx n="66" d="100"/>
        <a:sy n="66" d="100"/>
      </p:scale>
      <p:origin x="0" y="3018"/>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63" Type="http://schemas.openxmlformats.org/officeDocument/2006/relationships/customXml" Target="../customXml/item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customXml" Target="../customXml/item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s>
</file>

<file path=ppt/_rels/viewProps.xml.rels><?xml version="1.0" encoding="UTF-8" standalone="yes"?>
<Relationships xmlns="http://schemas.openxmlformats.org/package/2006/relationships"><Relationship Id="rId8" Type="http://schemas.openxmlformats.org/officeDocument/2006/relationships/slide" Target="slides/slide44.xml"/><Relationship Id="rId3" Type="http://schemas.openxmlformats.org/officeDocument/2006/relationships/slide" Target="slides/slide28.xml"/><Relationship Id="rId7" Type="http://schemas.openxmlformats.org/officeDocument/2006/relationships/slide" Target="slides/slide43.xml"/><Relationship Id="rId2" Type="http://schemas.openxmlformats.org/officeDocument/2006/relationships/slide" Target="slides/slide7.xml"/><Relationship Id="rId1" Type="http://schemas.openxmlformats.org/officeDocument/2006/relationships/slide" Target="slides/slide6.xml"/><Relationship Id="rId6" Type="http://schemas.openxmlformats.org/officeDocument/2006/relationships/slide" Target="slides/slide42.xml"/><Relationship Id="rId5" Type="http://schemas.openxmlformats.org/officeDocument/2006/relationships/slide" Target="slides/slide40.xml"/><Relationship Id="rId4" Type="http://schemas.openxmlformats.org/officeDocument/2006/relationships/slide" Target="slides/slide31.xml"/><Relationship Id="rId9" Type="http://schemas.openxmlformats.org/officeDocument/2006/relationships/slide" Target="slides/slide48.xml"/></Relationships>
</file>

<file path=ppt/charts/_rels/chart1.xml.rels><?xml version="1.0" encoding="UTF-8" standalone="yes"?>
<Relationships xmlns="http://schemas.openxmlformats.org/package/2006/relationships"><Relationship Id="rId2" Type="http://schemas.openxmlformats.org/officeDocument/2006/relationships/oleObject" Target="file:///C:\Users\Ken\Documents\Textbooks\IMC%20Text%205e\Artwork\IMC%205e%20Chapter%204%20Graphics.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Ken\Documents\Textbooks\IMC%20Text%206e\New%20Figures\Data%20for%20Figures%20-%20Chapters%201-8.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pieChart>
        <c:varyColors val="1"/>
        <c:ser>
          <c:idx val="0"/>
          <c:order val="0"/>
          <c:dLbls>
            <c:dLbl>
              <c:idx val="0"/>
              <c:layout>
                <c:manualLayout>
                  <c:x val="4.8997772828507855E-2"/>
                  <c:y val="-1.0683760683760776E-2"/>
                </c:manualLayout>
              </c:layout>
              <c:dLblPos val="bestFit"/>
              <c:showVal val="1"/>
              <c:showCatName val="1"/>
              <c:showPercent val="1"/>
              <c:separator>
</c:separator>
            </c:dLbl>
            <c:dLbl>
              <c:idx val="1"/>
              <c:layout>
                <c:manualLayout>
                  <c:x val="-3.711952487008166E-2"/>
                  <c:y val="0"/>
                </c:manualLayout>
              </c:layout>
              <c:dLblPos val="bestFit"/>
              <c:showVal val="1"/>
              <c:showCatName val="1"/>
              <c:showPercent val="1"/>
              <c:separator>
</c:separator>
            </c:dLbl>
            <c:dLbl>
              <c:idx val="2"/>
              <c:layout>
                <c:manualLayout>
                  <c:x val="-2.6726057906458798E-2"/>
                  <c:y val="-1.4957264957264876E-2"/>
                </c:manualLayout>
              </c:layout>
              <c:dLblPos val="bestFit"/>
              <c:showVal val="1"/>
              <c:showCatName val="1"/>
              <c:showPercent val="1"/>
              <c:separator>
</c:separator>
            </c:dLbl>
            <c:dLbl>
              <c:idx val="3"/>
              <c:layout>
                <c:manualLayout>
                  <c:x val="-0.129715297215755"/>
                  <c:y val="5.8811914565725547E-4"/>
                </c:manualLayout>
              </c:layout>
              <c:dLblPos val="bestFit"/>
              <c:showVal val="1"/>
              <c:showCatName val="1"/>
              <c:showPercent val="1"/>
              <c:separator>
</c:separator>
            </c:dLbl>
            <c:dLbl>
              <c:idx val="4"/>
              <c:layout>
                <c:manualLayout>
                  <c:x val="6.2015503875969005E-2"/>
                  <c:y val="8.8073394495413307E-2"/>
                </c:manualLayout>
              </c:layout>
              <c:dLblPos val="bestFit"/>
              <c:showVal val="1"/>
              <c:showCatName val="1"/>
              <c:showPercent val="1"/>
              <c:separator>
</c:separator>
            </c:dLbl>
            <c:txPr>
              <a:bodyPr rot="0"/>
              <a:lstStyle/>
              <a:p>
                <a:pPr>
                  <a:defRPr sz="1400" b="1"/>
                </a:pPr>
                <a:endParaRPr lang="en-US"/>
              </a:p>
            </c:txPr>
            <c:dLblPos val="outEnd"/>
            <c:showVal val="1"/>
            <c:showCatName val="1"/>
            <c:showPercent val="1"/>
            <c:separator>
</c:separator>
            <c:showLeaderLines val="1"/>
          </c:dLbls>
          <c:cat>
            <c:strRef>
              <c:f>Sheet1!$A$82:$A$86</c:f>
              <c:strCache>
                <c:ptCount val="5"/>
                <c:pt idx="0">
                  <c:v>Online/Mobile</c:v>
                </c:pt>
                <c:pt idx="1">
                  <c:v>Entertainment/Digital out-of-home</c:v>
                </c:pt>
                <c:pt idx="2">
                  <c:v>Brand Entertainment</c:v>
                </c:pt>
                <c:pt idx="3">
                  <c:v>Social Media</c:v>
                </c:pt>
                <c:pt idx="4">
                  <c:v>Interactive Marketing</c:v>
                </c:pt>
              </c:strCache>
            </c:strRef>
          </c:cat>
          <c:val>
            <c:numRef>
              <c:f>Sheet1!$B$82:$B$86</c:f>
              <c:numCache>
                <c:formatCode>"$"#,##0.00_);[Red]\("$"#,##0.00\)</c:formatCode>
                <c:ptCount val="5"/>
                <c:pt idx="0">
                  <c:v>29.939999999999987</c:v>
                </c:pt>
                <c:pt idx="1">
                  <c:v>9.2800000000000011</c:v>
                </c:pt>
                <c:pt idx="2">
                  <c:v>22.3</c:v>
                </c:pt>
                <c:pt idx="3">
                  <c:v>1.43</c:v>
                </c:pt>
                <c:pt idx="4">
                  <c:v>11.91</c:v>
                </c:pt>
              </c:numCache>
            </c:numRef>
          </c:val>
        </c:ser>
        <c:dLbls>
          <c:showVal val="1"/>
        </c:dLbls>
        <c:firstSliceAng val="63"/>
      </c:pieChart>
    </c:plotArea>
    <c:plotVisOnly val="1"/>
    <c:dispBlanksAs val="zero"/>
  </c:chart>
  <c:spPr>
    <a:noFill/>
    <a:ln>
      <a:noFill/>
    </a:ln>
  </c:sp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pieChart>
        <c:varyColors val="1"/>
        <c:ser>
          <c:idx val="0"/>
          <c:order val="0"/>
          <c:dLbls>
            <c:dLbl>
              <c:idx val="0"/>
              <c:layout>
                <c:manualLayout>
                  <c:x val="4.9493813273340917E-2"/>
                  <c:y val="0"/>
                </c:manualLayout>
              </c:layout>
              <c:dLblPos val="bestFit"/>
              <c:showVal val="1"/>
              <c:showCatName val="1"/>
            </c:dLbl>
            <c:dLbl>
              <c:idx val="1"/>
              <c:layout>
                <c:manualLayout>
                  <c:x val="2.2497187851518601E-2"/>
                  <c:y val="-1.2251148545176111E-2"/>
                </c:manualLayout>
              </c:layout>
              <c:dLblPos val="bestFit"/>
              <c:showVal val="1"/>
              <c:showCatName val="1"/>
            </c:dLbl>
            <c:dLbl>
              <c:idx val="2"/>
              <c:layout>
                <c:manualLayout>
                  <c:x val="-2.9996250468691415E-3"/>
                  <c:y val="-6.7381316998468624E-2"/>
                </c:manualLayout>
              </c:layout>
              <c:dLblPos val="bestFit"/>
              <c:showVal val="1"/>
              <c:showCatName val="1"/>
            </c:dLbl>
            <c:dLbl>
              <c:idx val="3"/>
              <c:layout>
                <c:manualLayout>
                  <c:x val="2.6996625421822282E-2"/>
                  <c:y val="0"/>
                </c:manualLayout>
              </c:layout>
              <c:dLblPos val="bestFit"/>
              <c:showVal val="1"/>
              <c:showCatName val="1"/>
            </c:dLbl>
            <c:dLbl>
              <c:idx val="4"/>
              <c:layout>
                <c:manualLayout>
                  <c:x val="4.9493813273340917E-2"/>
                  <c:y val="0"/>
                </c:manualLayout>
              </c:layout>
              <c:dLblPos val="bestFit"/>
              <c:showVal val="1"/>
              <c:showCatName val="1"/>
            </c:dLbl>
            <c:dLbl>
              <c:idx val="5"/>
              <c:layout>
                <c:manualLayout>
                  <c:x val="2.8496437945256838E-2"/>
                  <c:y val="-2.0418580908626847E-3"/>
                </c:manualLayout>
              </c:layout>
              <c:dLblPos val="bestFit"/>
              <c:showVal val="1"/>
              <c:showCatName val="1"/>
            </c:dLbl>
            <c:dLbl>
              <c:idx val="6"/>
              <c:layout>
                <c:manualLayout>
                  <c:x val="-5.3993250843644626E-2"/>
                  <c:y val="1.020929045431342E-2"/>
                </c:manualLayout>
              </c:layout>
              <c:dLblPos val="bestFit"/>
              <c:showVal val="1"/>
              <c:showCatName val="1"/>
            </c:dLbl>
            <c:dLbl>
              <c:idx val="7"/>
              <c:layout>
                <c:manualLayout>
                  <c:x val="-3.2995875515560637E-2"/>
                  <c:y val="4.0837161817253772E-3"/>
                </c:manualLayout>
              </c:layout>
              <c:dLblPos val="bestFit"/>
              <c:showVal val="1"/>
              <c:showCatName val="1"/>
            </c:dLbl>
            <c:dLbl>
              <c:idx val="8"/>
              <c:layout>
                <c:manualLayout>
                  <c:x val="-2.3997000374953142E-2"/>
                  <c:y val="0"/>
                </c:manualLayout>
              </c:layout>
              <c:dLblPos val="bestFit"/>
              <c:showVal val="1"/>
              <c:showCatName val="1"/>
            </c:dLbl>
            <c:dLbl>
              <c:idx val="9"/>
              <c:layout>
                <c:manualLayout>
                  <c:x val="-2.3997000374953142E-2"/>
                  <c:y val="6.125574272588045E-3"/>
                </c:manualLayout>
              </c:layout>
              <c:dLblPos val="bestFit"/>
              <c:showVal val="1"/>
              <c:showCatName val="1"/>
            </c:dLbl>
            <c:dLbl>
              <c:idx val="10"/>
              <c:layout>
                <c:manualLayout>
                  <c:x val="-4.4994375703037118E-2"/>
                  <c:y val="-6.125574272588045E-3"/>
                </c:manualLayout>
              </c:layout>
              <c:dLblPos val="bestFit"/>
              <c:showVal val="1"/>
              <c:showCatName val="1"/>
            </c:dLbl>
            <c:txPr>
              <a:bodyPr/>
              <a:lstStyle/>
              <a:p>
                <a:pPr>
                  <a:defRPr sz="1100"/>
                </a:pPr>
                <a:endParaRPr lang="en-US"/>
              </a:p>
            </c:txPr>
            <c:dLblPos val="outEnd"/>
            <c:showVal val="1"/>
            <c:showCatName val="1"/>
            <c:showLeaderLines val="1"/>
          </c:dLbls>
          <c:cat>
            <c:strRef>
              <c:f>Sheet1!$A$75:$A$85</c:f>
              <c:strCache>
                <c:ptCount val="11"/>
                <c:pt idx="0">
                  <c:v>Direct mail</c:v>
                </c:pt>
                <c:pt idx="1">
                  <c:v>Email</c:v>
                </c:pt>
                <c:pt idx="2">
                  <c:v>Inside sales/Telemarketing</c:v>
                </c:pt>
                <c:pt idx="3">
                  <c:v>Online Display ads</c:v>
                </c:pt>
                <c:pt idx="4">
                  <c:v>Outdoor</c:v>
                </c:pt>
                <c:pt idx="5">
                  <c:v>Print advertising</c:v>
                </c:pt>
                <c:pt idx="6">
                  <c:v>Public relations</c:v>
                </c:pt>
                <c:pt idx="7">
                  <c:v>Radio</c:v>
                </c:pt>
                <c:pt idx="8">
                  <c:v>Search marketing</c:v>
                </c:pt>
                <c:pt idx="9">
                  <c:v>Trade shows</c:v>
                </c:pt>
                <c:pt idx="10">
                  <c:v>TV advertising</c:v>
                </c:pt>
              </c:strCache>
            </c:strRef>
          </c:cat>
          <c:val>
            <c:numRef>
              <c:f>Sheet1!$B$75:$B$85</c:f>
              <c:numCache>
                <c:formatCode>0%</c:formatCode>
                <c:ptCount val="11"/>
                <c:pt idx="0">
                  <c:v>0.14000000000000001</c:v>
                </c:pt>
                <c:pt idx="1">
                  <c:v>0.1</c:v>
                </c:pt>
                <c:pt idx="2">
                  <c:v>0.16</c:v>
                </c:pt>
                <c:pt idx="3">
                  <c:v>7.0000000000000021E-2</c:v>
                </c:pt>
                <c:pt idx="4">
                  <c:v>9.0000000000000024E-2</c:v>
                </c:pt>
                <c:pt idx="5">
                  <c:v>0.13</c:v>
                </c:pt>
                <c:pt idx="6">
                  <c:v>0.11</c:v>
                </c:pt>
                <c:pt idx="7">
                  <c:v>8.0000000000000043E-2</c:v>
                </c:pt>
                <c:pt idx="8">
                  <c:v>0.12000000000000002</c:v>
                </c:pt>
                <c:pt idx="9">
                  <c:v>0.2</c:v>
                </c:pt>
                <c:pt idx="10">
                  <c:v>0.18000000000000013</c:v>
                </c:pt>
              </c:numCache>
            </c:numRef>
          </c:val>
        </c:ser>
        <c:dLbls>
          <c:showVal val="1"/>
        </c:dLbls>
        <c:firstSliceAng val="0"/>
      </c:pieChart>
    </c:plotArea>
    <c:plotVisOnly val="1"/>
    <c:dispBlanksAs val="zero"/>
  </c:chart>
  <c:spPr>
    <a:ln>
      <a:noFill/>
    </a:ln>
  </c:spPr>
  <c:externalData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dirty="0">
                <a:solidFill>
                  <a:schemeClr val="tx1"/>
                </a:solidFill>
                <a:effectLst/>
                <a:latin typeface="Arial" pitchFamily="34" charset="0"/>
                <a:cs typeface="+mn-cs"/>
              </a:defRPr>
            </a:lvl1pPr>
          </a:lstStyle>
          <a:p>
            <a:pPr>
              <a:defRPr/>
            </a:pPr>
            <a:endParaRPr lang="en-US"/>
          </a:p>
        </p:txBody>
      </p:sp>
      <p:sp>
        <p:nvSpPr>
          <p:cNvPr id="1536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dirty="0">
                <a:solidFill>
                  <a:schemeClr val="tx1"/>
                </a:solidFill>
                <a:effectLst/>
                <a:latin typeface="Arial" pitchFamily="34" charset="0"/>
                <a:cs typeface="+mn-cs"/>
              </a:defRPr>
            </a:lvl1pPr>
          </a:lstStyle>
          <a:p>
            <a:pPr>
              <a:defRPr/>
            </a:pPr>
            <a:endParaRPr lang="en-US"/>
          </a:p>
        </p:txBody>
      </p:sp>
      <p:sp>
        <p:nvSpPr>
          <p:cNvPr id="1536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dirty="0">
                <a:solidFill>
                  <a:schemeClr val="tx1"/>
                </a:solidFill>
                <a:effectLst/>
                <a:latin typeface="Arial" pitchFamily="34" charset="0"/>
                <a:cs typeface="+mn-cs"/>
              </a:defRPr>
            </a:lvl1pPr>
          </a:lstStyle>
          <a:p>
            <a:pPr>
              <a:defRPr/>
            </a:pPr>
            <a:endParaRPr lang="en-US"/>
          </a:p>
        </p:txBody>
      </p:sp>
      <p:sp>
        <p:nvSpPr>
          <p:cNvPr id="1536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solidFill>
                  <a:schemeClr val="tx1"/>
                </a:solidFill>
                <a:effectLst/>
                <a:latin typeface="Arial" pitchFamily="34" charset="0"/>
                <a:cs typeface="+mn-cs"/>
              </a:defRPr>
            </a:lvl1pPr>
          </a:lstStyle>
          <a:p>
            <a:pPr>
              <a:defRPr/>
            </a:pPr>
            <a:fld id="{6BEB9D35-3081-42A5-A317-0071D9EAF345}"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bwMode="auto">
          <a:xfrm>
            <a:off x="1144588" y="685800"/>
            <a:ext cx="4572000" cy="3429000"/>
          </a:xfrm>
          <a:prstGeom prst="rect">
            <a:avLst/>
          </a:prstGeom>
          <a:noFill/>
          <a:ln>
            <a:solidFill>
              <a:srgbClr val="000000"/>
            </a:solidFill>
            <a:miter lim="800000"/>
            <a:headEnd/>
            <a:tailEnd/>
          </a:ln>
        </p:spPr>
      </p:sp>
      <p:sp>
        <p:nvSpPr>
          <p:cNvPr id="29698"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a:lstStyle/>
          <a:p>
            <a:r>
              <a:rPr lang="en-US" smtClean="0">
                <a:latin typeface="Arial" charset="0"/>
              </a:rPr>
              <a:t>Planning must occur before developing advertising and other marketing messages. This chapter presents the IMC planning process.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48130"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a:lstStyle/>
          <a:p>
            <a:r>
              <a:rPr lang="en-US" smtClean="0">
                <a:latin typeface="Arial" charset="0"/>
              </a:rPr>
              <a:t>Once the context analysis is complete, the marketing group can focus on the target market or markets. There may be target segments that no one is reaching or communicating to. There may be target markets that are being served by competitors, but not very well. Other target markets may be saturated with options. Part of the decision on target markets is the segmentation approach that will be used and the product positioning strategy. While there may be some flexibility with some target markets, others will require a specific positioning strategy because of competitors. This advertisement by Ouachita Independent Bank is designed to speak to individuals who want a bank they can trust, implying a local bank is more trustworthy than a national or regional chain bank.</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50178"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a:lstStyle/>
          <a:p>
            <a:r>
              <a:rPr lang="en-US" smtClean="0">
                <a:latin typeface="Arial" charset="0"/>
              </a:rPr>
              <a:t>To be a viable market segment, it must meet four criteria. First, the individuals or businesses within the segment should be homogeneous, that is they should be alike. Second, the market segment must differ from the general population and also be different than other market segments. Third, the market segment has to be large enough to be financially viable to support a separate marketing campaign. While some market segments meet the first two criteria, they are too small to support a different campaign. The last criteria, the market segment must be reachable through some type of media or marketing communications method. There are some market segments in Africa and other parts of the world that meet the first three criteria, but not the fourth. There is no feasible way to reach them with a marketing message.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52226"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a:lstStyle/>
          <a:p>
            <a:r>
              <a:rPr lang="en-US" smtClean="0">
                <a:latin typeface="Arial" charset="0"/>
              </a:rPr>
              <a:t>Consumer markets can be segmented, or divided, along a number of dimensions. The most common is demographics because it is the easiest. Other methods used include psychographics, generations, geographic, geodemographics, benefits, and usage.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54274"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a:lstStyle/>
          <a:p>
            <a:r>
              <a:rPr lang="en-US" smtClean="0">
                <a:latin typeface="Arial" charset="0"/>
              </a:rPr>
              <a:t>Gender is a common demographic segmentation variable because there are significant differences between males and females and because it is easy to identify each market segment. Men and women purchase different products. They also use the same products, but in different ways. The way marketers communicate to the genders can vary. For instance, females now control about $12 trillion in spending, or 66%. The are involved in product purchases that in the past were dominated by males. For example, 90% of women are involved in purchasing high-priced electronics, 90% deal with financial advisors, 80% buy and sell stocks, and 70% are their household’s primary accountant.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56322"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a:lstStyle/>
          <a:p>
            <a:r>
              <a:rPr lang="en-US" smtClean="0">
                <a:latin typeface="Arial" charset="0"/>
              </a:rPr>
              <a:t>In marketing to women, a few tips should be observed. 1) The focus should be on how the brand can improve the woman’s life, not on what the brand can do. 2) It is important to engage the female with the brand, make them feel a part of the brand. 3) Focus on the practical, not on trivial. Women want to know the facts and how it can benefit them, not on bizarre, unique features to impress. 4) Tell a story that resonates. Women like stories, they like brands that create feelings and emotions among people. 5) Provide details. While it may seen unimportant, it is. Women want all of the information so they can make a good decision. 6) Be positive, negative selling doesn’t work.</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p:spPr>
      </p:sp>
      <p:sp>
        <p:nvSpPr>
          <p:cNvPr id="58370" name="Notes Placeholder 2"/>
          <p:cNvSpPr>
            <a:spLocks noGrp="1"/>
          </p:cNvSpPr>
          <p:nvPr>
            <p:ph type="body" idx="1"/>
          </p:nvPr>
        </p:nvSpPr>
        <p:spPr bwMode="auto">
          <a:xfrm>
            <a:off x="685800" y="4343400"/>
            <a:ext cx="5486400" cy="4114800"/>
          </a:xfrm>
          <a:prstGeom prst="rect">
            <a:avLst/>
          </a:prstGeom>
          <a:noFill/>
          <a:ln>
            <a:miter lim="800000"/>
            <a:headEnd/>
            <a:tailEnd/>
          </a:ln>
        </p:spPr>
        <p:txBody>
          <a:bodyPr/>
          <a:lstStyle/>
          <a:p>
            <a:r>
              <a:rPr lang="en-US" smtClean="0">
                <a:latin typeface="Arial" charset="0"/>
              </a:rPr>
              <a:t>This ad for Bijan highlights the fact that not all women are alike. So in marketing to females, a company will need more information. That is where some of the other segmentation variables come into play.</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p:spPr>
      </p:sp>
      <p:sp>
        <p:nvSpPr>
          <p:cNvPr id="60418" name="Notes Placeholder 2"/>
          <p:cNvSpPr>
            <a:spLocks noGrp="1"/>
          </p:cNvSpPr>
          <p:nvPr>
            <p:ph type="body" idx="1"/>
          </p:nvPr>
        </p:nvSpPr>
        <p:spPr bwMode="auto">
          <a:xfrm>
            <a:off x="685800" y="4343400"/>
            <a:ext cx="5486400" cy="4114800"/>
          </a:xfrm>
          <a:prstGeom prst="rect">
            <a:avLst/>
          </a:prstGeom>
          <a:noFill/>
          <a:ln>
            <a:miter lim="800000"/>
            <a:headEnd/>
            <a:tailEnd/>
          </a:ln>
        </p:spPr>
        <p:txBody>
          <a:bodyPr/>
          <a:lstStyle/>
          <a:p>
            <a:r>
              <a:rPr lang="en-US" smtClean="0">
                <a:latin typeface="Arial" charset="0"/>
              </a:rPr>
              <a:t>Through in-depth interviews and focus group research, BMW Motorcycles learned a great deal about differences between men and women when it came to motorcycles. Men were seen as the primary purchaser. They finalized the deal, often appeared to make the final decision. But women were a very important influence on the decision. If the female did not like a particular brand, it was not likely to be purchased. Women were more concerned about comfort, feel, and looks while men were more concerned about the mechanical aspect of the cycle.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62466"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a:lstStyle/>
          <a:p>
            <a:r>
              <a:rPr lang="en-US" smtClean="0">
                <a:latin typeface="Arial" charset="0"/>
              </a:rPr>
              <a:t>Age is another demographic variable that is easy to use for segmentation. Obviously, there is a huge difference in the products children use versus the products adults use. Differences are also present between someone 20 and someone 70. Few marketing messages resonate with all age groups. Therefore, focus on a specific age group. Age segmentation often works well when combined with another demographic variable, such as males ages 20 to 35, or females 18 to 40. One age group that is attractive to marketers is children. They spend $30 billion a year themselves and influence another $500 billion. It is not just toys they influence. Children influence parents on the purchase of everything from food to cameras to furniture to vehicles.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64514"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a:lstStyle/>
          <a:p>
            <a:r>
              <a:rPr lang="en-US" smtClean="0">
                <a:latin typeface="Arial" charset="0"/>
              </a:rPr>
              <a:t>Other demographic segmentation variables include education, income, and ethnic groups. Each can be used alone, or combined with other demographic variables to create smaller, more homogeneous segments. This ad for Thomasville furniture is directed to a segment called the “exhausted affluent.” The exhausted affluent bridge the gap between the haves and the have nots. They desire style and quality, but not something overly fancy.</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p:spPr>
      </p:sp>
      <p:sp>
        <p:nvSpPr>
          <p:cNvPr id="66562" name="Notes Placeholder 2"/>
          <p:cNvSpPr>
            <a:spLocks noGrp="1"/>
          </p:cNvSpPr>
          <p:nvPr>
            <p:ph type="body" idx="1"/>
          </p:nvPr>
        </p:nvSpPr>
        <p:spPr bwMode="auto">
          <a:xfrm>
            <a:off x="685800" y="4343400"/>
            <a:ext cx="5486400" cy="4114800"/>
          </a:xfrm>
          <a:prstGeom prst="rect">
            <a:avLst/>
          </a:prstGeom>
          <a:noFill/>
          <a:ln>
            <a:miter lim="800000"/>
            <a:headEnd/>
            <a:tailEnd/>
          </a:ln>
        </p:spPr>
        <p:txBody>
          <a:bodyPr/>
          <a:lstStyle/>
          <a:p>
            <a:r>
              <a:rPr lang="en-US" smtClean="0">
                <a:latin typeface="Arial" charset="0"/>
              </a:rPr>
              <a:t>Demographics are relatively easy to identify, but they do not fully explain consumer purchase behavior. Psychographics are an individual’s activities, interests, and opinions. They help marketers to understand why consumers buy what they buy. Psychographics are often combined with demographic profiles to provide a much richer description of a target segment.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31746"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a:lstStyle/>
          <a:p>
            <a:r>
              <a:rPr lang="en-US" smtClean="0">
                <a:latin typeface="Arial" charset="0"/>
              </a:rPr>
              <a:t>Pets have become a very important part of many people’s lives. For many, they are part of the family. Attitudes and the way pets are treated have changed. New animal care products have arisen. There are new services for pet care. For many, price is not important. Caring for and providing for their pet is paramount. The pet industry is now $41 billion. PetSmart has been a part of this evolution since its founding in 1986 by Jim and Janice Dougherty. In 1988 PetSmart sold its first pet sweater and emphasized cutting down on the pet population. In 2000, it changed its corporate vision “to provide total life-time care for every pet.” Then in 2005, PetSmart opened a series of pet hotels.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p:spPr>
      </p:sp>
      <p:sp>
        <p:nvSpPr>
          <p:cNvPr id="68610" name="Notes Placeholder 2"/>
          <p:cNvSpPr>
            <a:spLocks noGrp="1"/>
          </p:cNvSpPr>
          <p:nvPr>
            <p:ph type="body" idx="1"/>
          </p:nvPr>
        </p:nvSpPr>
        <p:spPr bwMode="auto">
          <a:xfrm>
            <a:off x="685800" y="4343400"/>
            <a:ext cx="5486400" cy="4114800"/>
          </a:xfrm>
          <a:prstGeom prst="rect">
            <a:avLst/>
          </a:prstGeom>
          <a:noFill/>
          <a:ln>
            <a:miter lim="800000"/>
            <a:headEnd/>
            <a:tailEnd/>
          </a:ln>
        </p:spPr>
        <p:txBody>
          <a:bodyPr/>
          <a:lstStyle/>
          <a:p>
            <a:r>
              <a:rPr lang="en-US" smtClean="0">
                <a:latin typeface="Arial" charset="0"/>
              </a:rPr>
              <a:t>A well-known measurement of psychographics is the VALS2 typology.  Consumers are divided into 8 different segments based on their AIO measures (activities, interests, and opinions). This type of information helps marketers design more effective communication. For instance, reaching achievers requires ads that stress careers, families, goals, and a conservative lifestyle. On the other hand, reaching experiencers requires ads to convey youthfulness, enthusiasm, impulsiveness, fashion and social acceptance.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70658"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a:lstStyle/>
          <a:p>
            <a:r>
              <a:rPr lang="en-US" smtClean="0">
                <a:latin typeface="Arial" charset="0"/>
              </a:rPr>
              <a:t>Markets can be segmented based on generations. This table shows the five major generation groups, when they were born, and primary characteristics of each group. The idea behind generation segmentation is that people who grow up experiencing common events will become similar in their AIO measures. These groups often enjoy the same music, foods, and products.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p:spPr>
      </p:sp>
      <p:sp>
        <p:nvSpPr>
          <p:cNvPr id="72706" name="Notes Placeholder 2"/>
          <p:cNvSpPr>
            <a:spLocks noGrp="1"/>
          </p:cNvSpPr>
          <p:nvPr>
            <p:ph type="body" idx="1"/>
          </p:nvPr>
        </p:nvSpPr>
        <p:spPr bwMode="auto">
          <a:xfrm>
            <a:off x="685800" y="4343400"/>
            <a:ext cx="5486400" cy="4114800"/>
          </a:xfrm>
          <a:prstGeom prst="rect">
            <a:avLst/>
          </a:prstGeom>
          <a:noFill/>
          <a:ln>
            <a:miter lim="800000"/>
            <a:headEnd/>
            <a:tailEnd/>
          </a:ln>
        </p:spPr>
        <p:txBody>
          <a:bodyPr/>
          <a:lstStyle/>
          <a:p>
            <a:r>
              <a:rPr lang="en-US" smtClean="0">
                <a:latin typeface="Arial" charset="0"/>
              </a:rPr>
              <a:t>According to generation segmentation, seniors have a fixed income and spend heavily on health care and related medical items. This ad by St. Francis Medical Center is targeted to seniors informing them they are first in orthopedics and foremost in hip replacement.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p:spPr>
      </p:sp>
      <p:sp>
        <p:nvSpPr>
          <p:cNvPr id="74754" name="Notes Placeholder 2"/>
          <p:cNvSpPr>
            <a:spLocks noGrp="1"/>
          </p:cNvSpPr>
          <p:nvPr>
            <p:ph type="body" idx="1"/>
          </p:nvPr>
        </p:nvSpPr>
        <p:spPr bwMode="auto">
          <a:xfrm>
            <a:off x="685800" y="4343400"/>
            <a:ext cx="5486400" cy="4114800"/>
          </a:xfrm>
          <a:prstGeom prst="rect">
            <a:avLst/>
          </a:prstGeom>
          <a:noFill/>
          <a:ln>
            <a:miter lim="800000"/>
            <a:headEnd/>
            <a:tailEnd/>
          </a:ln>
        </p:spPr>
        <p:txBody>
          <a:bodyPr/>
          <a:lstStyle/>
          <a:p>
            <a:r>
              <a:rPr lang="en-US" smtClean="0">
                <a:latin typeface="Arial" charset="0"/>
              </a:rPr>
              <a:t>Geodemographic segmentation combines demographic information, geographic information, and psychographic information. Geodemographic segmentation is beneficial for national firms conducting direct mail campaigns and for retailers in targeting customers in a geographic area around the store. The most well known geodemographic segmentation system is PRIZM. It consists of 62 different market segments. For every zip code in the United States, PRIZM identifies the market segments that reside there. For instance, in downtown Jackson, MS the two primary clusters are southside city and towns and gowns. The southside city cluster contains primarily young and elderly African-Americans, employed in low-paying blue collar jobs, with a lower level of education, who rent apartments, and read sports and fashion magazines.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p:spPr>
      </p:sp>
      <p:sp>
        <p:nvSpPr>
          <p:cNvPr id="76802" name="Notes Placeholder 2"/>
          <p:cNvSpPr>
            <a:spLocks noGrp="1"/>
          </p:cNvSpPr>
          <p:nvPr>
            <p:ph type="body" idx="1"/>
          </p:nvPr>
        </p:nvSpPr>
        <p:spPr bwMode="auto">
          <a:xfrm>
            <a:off x="685800" y="4343400"/>
            <a:ext cx="5486400" cy="4114800"/>
          </a:xfrm>
          <a:prstGeom prst="rect">
            <a:avLst/>
          </a:prstGeom>
          <a:noFill/>
          <a:ln>
            <a:miter lim="800000"/>
            <a:headEnd/>
            <a:tailEnd/>
          </a:ln>
        </p:spPr>
        <p:txBody>
          <a:bodyPr/>
          <a:lstStyle/>
          <a:p>
            <a:r>
              <a:rPr lang="en-US" smtClean="0">
                <a:latin typeface="Arial" charset="0"/>
              </a:rPr>
              <a:t>Benefit segmentation focuses on the advantages consumers receive from a product rather than the characteristics of the consumer. An excellent example of benefit segmentation is the fitness industry. People exercise for different reasons. The three most common benefit segments are winners, dieters, and self-improvers. The winners exercise because they like to exercise. It is a way of life for them. The dieters join a fitness center to lose weight, or maintain their weight. Self-improvers are there primarily because a physician told them to be there. They have experienced a medical problem and realize they must exercise to regain body functions or maintain their health.</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p:spPr>
      </p:sp>
      <p:sp>
        <p:nvSpPr>
          <p:cNvPr id="78850" name="Notes Placeholder 2"/>
          <p:cNvSpPr>
            <a:spLocks noGrp="1"/>
          </p:cNvSpPr>
          <p:nvPr>
            <p:ph type="body" idx="1"/>
          </p:nvPr>
        </p:nvSpPr>
        <p:spPr bwMode="auto">
          <a:xfrm>
            <a:off x="685800" y="4343400"/>
            <a:ext cx="5486400" cy="4114800"/>
          </a:xfrm>
          <a:prstGeom prst="rect">
            <a:avLst/>
          </a:prstGeom>
          <a:noFill/>
          <a:ln>
            <a:miter lim="800000"/>
            <a:headEnd/>
            <a:tailEnd/>
          </a:ln>
        </p:spPr>
        <p:txBody>
          <a:bodyPr/>
          <a:lstStyle/>
          <a:p>
            <a:r>
              <a:rPr lang="en-US" smtClean="0">
                <a:latin typeface="Arial" charset="0"/>
              </a:rPr>
              <a:t>Usage segmentation focuses on how consumers use a product or on their purchase history.  Marketers can create clusters of heavy users, light users, or any other category of users. By dividing the market in terms of usage, companies can target a specific cluster creating a unique marketing approach. The message to a light user of a product will certainly be different than a heavy user of a product. One of the goals of targeting light or average users is to move them up into a higher group in terms of usage.</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80898"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a:lstStyle/>
          <a:p>
            <a:r>
              <a:rPr lang="en-US" smtClean="0">
                <a:latin typeface="Arial" charset="0"/>
              </a:rPr>
              <a:t>Segmentation in business-to-business markets can be based on industries, size of businesses, geographic location, product usage, or customer value. Because most businesses have records of their business customers, segmentation is often easier than with consumers, at least in identifying customers. NAICS codes are one of the most popular methods of segmentation because the federal government has developed the code and there are lists of businesses within each code. Segmentation based on size is necessary when a firm wants to focus on small firms, medium size, or even large firms. Industries often locate together, e.g. computers in the Silicon Valley in California.  How firms use a product can be a method of segmentation and the value of customers. Many packaged goods manufacturers have a Wal-Mart team to service that account since it is so large and has such value.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p:spPr>
      </p:sp>
      <p:sp>
        <p:nvSpPr>
          <p:cNvPr id="82946" name="Notes Placeholder 2"/>
          <p:cNvSpPr>
            <a:spLocks noGrp="1"/>
          </p:cNvSpPr>
          <p:nvPr>
            <p:ph type="body" idx="1"/>
          </p:nvPr>
        </p:nvSpPr>
        <p:spPr bwMode="auto">
          <a:xfrm>
            <a:off x="685800" y="4343400"/>
            <a:ext cx="5486400" cy="4114800"/>
          </a:xfrm>
          <a:prstGeom prst="rect">
            <a:avLst/>
          </a:prstGeom>
          <a:noFill/>
          <a:ln>
            <a:miter lim="800000"/>
            <a:headEnd/>
            <a:tailEnd/>
          </a:ln>
        </p:spPr>
        <p:txBody>
          <a:bodyPr/>
          <a:lstStyle/>
          <a:p>
            <a:r>
              <a:rPr lang="en-US" smtClean="0">
                <a:latin typeface="Arial" charset="0"/>
              </a:rPr>
              <a:t>Resorts often segment businesses based on product usage. This ad for Edgewater targets large businesses for conventions and conferences.</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84994"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a:lstStyle/>
          <a:p>
            <a:r>
              <a:rPr lang="en-US" smtClean="0">
                <a:latin typeface="Arial" charset="0"/>
              </a:rPr>
              <a:t>Product positioning is the perception in consumers’ minds of the nature of a company and its products relative to competitors.  It is important to recognize the two major points – in consumers’ minds and relative to the competition. Positioning is created by factors such as product quality, prices, distribution, image, and marketing communications. Companies need to carefully consider where they are positioned in the market place then develop ads to reinforce that image or to move consumers to the image that is desired.</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Rot="1" noChangeAspect="1" noChangeArrowheads="1" noTextEdit="1"/>
          </p:cNvSpPr>
          <p:nvPr>
            <p:ph type="sldImg"/>
          </p:nvPr>
        </p:nvSpPr>
        <p:spPr bwMode="auto">
          <a:xfrm>
            <a:off x="1165225" y="695325"/>
            <a:ext cx="4527550" cy="3395663"/>
          </a:xfrm>
          <a:prstGeom prst="rect">
            <a:avLst/>
          </a:prstGeom>
          <a:noFill/>
          <a:ln>
            <a:solidFill>
              <a:srgbClr val="000000"/>
            </a:solidFill>
            <a:miter lim="800000"/>
            <a:headEnd/>
            <a:tailEnd/>
          </a:ln>
        </p:spPr>
      </p:sp>
      <p:sp>
        <p:nvSpPr>
          <p:cNvPr id="87042" name="Rectangle 3"/>
          <p:cNvSpPr>
            <a:spLocks noGrp="1" noChangeArrowheads="1"/>
          </p:cNvSpPr>
          <p:nvPr>
            <p:ph type="body" idx="1"/>
          </p:nvPr>
        </p:nvSpPr>
        <p:spPr bwMode="auto">
          <a:xfrm>
            <a:off x="914400" y="4322763"/>
            <a:ext cx="5029200" cy="4167187"/>
          </a:xfrm>
          <a:prstGeom prst="rect">
            <a:avLst/>
          </a:prstGeom>
          <a:noFill/>
          <a:ln>
            <a:miter lim="800000"/>
            <a:headEnd/>
            <a:tailEnd/>
          </a:ln>
        </p:spPr>
        <p:txBody>
          <a:bodyPr/>
          <a:lstStyle/>
          <a:p>
            <a:r>
              <a:rPr lang="en-US" smtClean="0">
                <a:latin typeface="Arial" charset="0"/>
              </a:rPr>
              <a:t>Effective positioning can be accomplished in seven different ways. Positioning by </a:t>
            </a:r>
            <a:r>
              <a:rPr lang="en-US" b="1" smtClean="0">
                <a:latin typeface="Arial" charset="0"/>
              </a:rPr>
              <a:t>product attributes</a:t>
            </a:r>
            <a:r>
              <a:rPr lang="en-US" smtClean="0">
                <a:latin typeface="Arial" charset="0"/>
              </a:rPr>
              <a:t> involves promoting a unique attribute that is superior or different from the competition. Using </a:t>
            </a:r>
            <a:r>
              <a:rPr lang="en-US" b="1" smtClean="0">
                <a:latin typeface="Arial" charset="0"/>
              </a:rPr>
              <a:t>competitors</a:t>
            </a:r>
            <a:r>
              <a:rPr lang="en-US" smtClean="0">
                <a:latin typeface="Arial" charset="0"/>
              </a:rPr>
              <a:t> to establish a position can be accomplished by contrasting the company’s brand  against competing brands. </a:t>
            </a:r>
            <a:r>
              <a:rPr lang="en-US" b="1" smtClean="0">
                <a:latin typeface="Arial" charset="0"/>
              </a:rPr>
              <a:t>Use or application </a:t>
            </a:r>
            <a:r>
              <a:rPr lang="en-US" smtClean="0">
                <a:latin typeface="Arial" charset="0"/>
              </a:rPr>
              <a:t>involves creating a memorable set of uses for a product, or applications that allow it to stand out. </a:t>
            </a:r>
            <a:r>
              <a:rPr lang="en-US" b="1" smtClean="0">
                <a:latin typeface="Arial" charset="0"/>
              </a:rPr>
              <a:t>Price/quality </a:t>
            </a:r>
            <a:r>
              <a:rPr lang="en-US" smtClean="0">
                <a:latin typeface="Arial" charset="0"/>
              </a:rPr>
              <a:t>positioning can occur in two ways – by emphasizing value (low price) or by emphasizing high quality, with little mention of the higher price. The </a:t>
            </a:r>
            <a:r>
              <a:rPr lang="en-US" b="1" smtClean="0">
                <a:latin typeface="Arial" charset="0"/>
              </a:rPr>
              <a:t>product user </a:t>
            </a:r>
            <a:r>
              <a:rPr lang="en-US" smtClean="0">
                <a:latin typeface="Arial" charset="0"/>
              </a:rPr>
              <a:t>approach emphasizes who uses the product, such as educators for Apple computers. Positioning can be based on the </a:t>
            </a:r>
            <a:r>
              <a:rPr lang="en-US" b="1" smtClean="0">
                <a:latin typeface="Arial" charset="0"/>
              </a:rPr>
              <a:t>product class</a:t>
            </a:r>
            <a:r>
              <a:rPr lang="en-US" smtClean="0">
                <a:latin typeface="Arial" charset="0"/>
              </a:rPr>
              <a:t>, such as beverages, breakfast foods, or sports cars. The last approach is </a:t>
            </a:r>
            <a:r>
              <a:rPr lang="en-US" b="1" smtClean="0">
                <a:latin typeface="Arial" charset="0"/>
              </a:rPr>
              <a:t>cultural symbol</a:t>
            </a:r>
            <a:r>
              <a:rPr lang="en-US" smtClean="0">
                <a:latin typeface="Arial" charset="0"/>
              </a:rPr>
              <a:t>, which strives to connect the brand to some cultural symbol that is recognized and known by consumers.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ChangeArrowheads="1" noTextEdit="1"/>
          </p:cNvSpPr>
          <p:nvPr>
            <p:ph type="sldImg"/>
          </p:nvPr>
        </p:nvSpPr>
        <p:spPr bwMode="auto">
          <a:xfrm>
            <a:off x="1165225" y="695325"/>
            <a:ext cx="4527550" cy="3395663"/>
          </a:xfrm>
          <a:prstGeom prst="rect">
            <a:avLst/>
          </a:prstGeom>
          <a:noFill/>
          <a:ln>
            <a:solidFill>
              <a:srgbClr val="000000"/>
            </a:solidFill>
            <a:miter lim="800000"/>
            <a:headEnd/>
            <a:tailEnd/>
          </a:ln>
        </p:spPr>
      </p:sp>
      <p:sp>
        <p:nvSpPr>
          <p:cNvPr id="33794" name="Rectangle 3"/>
          <p:cNvSpPr>
            <a:spLocks noGrp="1" noChangeArrowheads="1"/>
          </p:cNvSpPr>
          <p:nvPr>
            <p:ph type="body" idx="1"/>
          </p:nvPr>
        </p:nvSpPr>
        <p:spPr bwMode="auto">
          <a:xfrm>
            <a:off x="914400" y="4322763"/>
            <a:ext cx="5029200" cy="4167187"/>
          </a:xfrm>
          <a:prstGeom prst="rect">
            <a:avLst/>
          </a:prstGeom>
          <a:noFill/>
          <a:ln>
            <a:miter lim="800000"/>
            <a:headEnd/>
            <a:tailEnd/>
          </a:ln>
        </p:spPr>
        <p:txBody>
          <a:bodyPr/>
          <a:lstStyle/>
          <a:p>
            <a:r>
              <a:rPr lang="en-US" smtClean="0">
                <a:latin typeface="Arial" charset="0"/>
              </a:rPr>
              <a:t>These are the objectives for Chapter 4.</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p:spPr>
      </p:sp>
      <p:sp>
        <p:nvSpPr>
          <p:cNvPr id="89090" name="Notes Placeholder 2"/>
          <p:cNvSpPr>
            <a:spLocks noGrp="1"/>
          </p:cNvSpPr>
          <p:nvPr>
            <p:ph type="body" idx="1"/>
          </p:nvPr>
        </p:nvSpPr>
        <p:spPr bwMode="auto">
          <a:xfrm>
            <a:off x="685800" y="4343400"/>
            <a:ext cx="5486400" cy="4114800"/>
          </a:xfrm>
          <a:prstGeom prst="rect">
            <a:avLst/>
          </a:prstGeom>
          <a:noFill/>
          <a:ln>
            <a:miter lim="800000"/>
            <a:headEnd/>
            <a:tailEnd/>
          </a:ln>
        </p:spPr>
        <p:txBody>
          <a:bodyPr/>
          <a:lstStyle/>
          <a:p>
            <a:r>
              <a:rPr lang="en-US" smtClean="0">
                <a:latin typeface="Arial" charset="0"/>
              </a:rPr>
              <a:t>The ad by Sony seeks to position the product based on an attribute – the brightness of the projector light. The advertisement by Stetson is using the American cultural symbol of the cowboy to position its product.</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91138"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a:lstStyle/>
          <a:p>
            <a:r>
              <a:rPr lang="en-US" smtClean="0">
                <a:latin typeface="Arial" charset="0"/>
              </a:rPr>
              <a:t>Product positioning is never fixed, because consumers and society change. The same holds true for business products. In the international arena, product positioning is very challenging, but important. The position that is used in one country, however, may not be appropriate for another country. Product positioning is a critical component of image and brand management because it is how consumers (or businesses) view the brand compared to competing brands.</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93186"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a:lstStyle/>
          <a:p>
            <a:r>
              <a:rPr lang="en-US" smtClean="0">
                <a:latin typeface="Arial" charset="0"/>
              </a:rPr>
              <a:t>An effective IMC planning process requires quality communications objectives. These objectives tie the organization’s context, target markets, and positioning approaches to the selection of budget figures and IMC components. Communication objectives also guide account executives and advertising creatives in designing the actual advertising campaign.</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Rot="1" noChangeAspect="1" noChangeArrowheads="1" noTextEdit="1"/>
          </p:cNvSpPr>
          <p:nvPr>
            <p:ph type="sldImg"/>
          </p:nvPr>
        </p:nvSpPr>
        <p:spPr bwMode="auto">
          <a:xfrm>
            <a:off x="1165225" y="695325"/>
            <a:ext cx="4527550" cy="3395663"/>
          </a:xfrm>
          <a:prstGeom prst="rect">
            <a:avLst/>
          </a:prstGeom>
          <a:noFill/>
          <a:ln>
            <a:solidFill>
              <a:srgbClr val="000000"/>
            </a:solidFill>
            <a:miter lim="800000"/>
            <a:headEnd/>
            <a:tailEnd/>
          </a:ln>
        </p:spPr>
      </p:sp>
      <p:sp>
        <p:nvSpPr>
          <p:cNvPr id="95234" name="Rectangle 3"/>
          <p:cNvSpPr>
            <a:spLocks noGrp="1" noChangeArrowheads="1"/>
          </p:cNvSpPr>
          <p:nvPr>
            <p:ph type="body" idx="1"/>
          </p:nvPr>
        </p:nvSpPr>
        <p:spPr bwMode="auto">
          <a:xfrm>
            <a:off x="914400" y="4322763"/>
            <a:ext cx="5029200" cy="4167187"/>
          </a:xfrm>
          <a:prstGeom prst="rect">
            <a:avLst/>
          </a:prstGeom>
          <a:noFill/>
          <a:ln>
            <a:miter lim="800000"/>
            <a:headEnd/>
            <a:tailEnd/>
          </a:ln>
        </p:spPr>
        <p:txBody>
          <a:bodyPr/>
          <a:lstStyle/>
          <a:p>
            <a:r>
              <a:rPr lang="en-US" smtClean="0">
                <a:latin typeface="Arial" charset="0"/>
              </a:rPr>
              <a:t>This is a list of common communication objectives. Most IMC campaigns will emphasize one communication objective, but may accomplish other objectives in the process. There are some logical combinations, such as developing brand awareness and building customer traffic. Increase market share would fit with increase sales and encourage repeat purchase actions. The key is to match the objective to the medium and the message.</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97282"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a:lstStyle/>
          <a:p>
            <a:r>
              <a:rPr lang="en-US" smtClean="0">
                <a:latin typeface="Arial" charset="0"/>
              </a:rPr>
              <a:t>The final two steps in the IMC planning process is establishing the communications budget and selecting the IMC components. Both decisions are usually made simultaneously. The marketing communications budget is based on the communication objectives and the marketing objectives. Budgets vary considerably from consumer markets to business-to-business markets. It is unrealistic to expect a direct relationship between budgets and sales. For example, increasing an advertising budget by 25% will not automatically increase sales by 25%.</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p:spPr>
      </p:sp>
      <p:sp>
        <p:nvSpPr>
          <p:cNvPr id="99330" name="Notes Placeholder 2"/>
          <p:cNvSpPr>
            <a:spLocks noGrp="1"/>
          </p:cNvSpPr>
          <p:nvPr>
            <p:ph type="body" idx="1"/>
          </p:nvPr>
        </p:nvSpPr>
        <p:spPr bwMode="auto">
          <a:xfrm>
            <a:off x="685800" y="4343400"/>
            <a:ext cx="5486400" cy="4114800"/>
          </a:xfrm>
          <a:prstGeom prst="rect">
            <a:avLst/>
          </a:prstGeom>
          <a:noFill/>
          <a:ln>
            <a:miter lim="800000"/>
            <a:headEnd/>
            <a:tailEnd/>
          </a:ln>
        </p:spPr>
        <p:txBody>
          <a:bodyPr/>
          <a:lstStyle/>
          <a:p>
            <a:r>
              <a:rPr lang="en-US" smtClean="0">
                <a:latin typeface="Arial" charset="0"/>
              </a:rPr>
              <a:t>A number of factors influence the relationship between promotions and sales. The goal of the promotion may be to increase brand awareness or build brand image. If so, there will be less impact on sales than with some of the other objectives. </a:t>
            </a:r>
            <a:r>
              <a:rPr lang="en-US" b="1" smtClean="0">
                <a:latin typeface="Arial" charset="0"/>
              </a:rPr>
              <a:t>Threshold effects</a:t>
            </a:r>
            <a:r>
              <a:rPr lang="en-US" smtClean="0">
                <a:latin typeface="Arial" charset="0"/>
              </a:rPr>
              <a:t> are present at the point where the advertising or communications begins to affect consumer responses in a positive direction. </a:t>
            </a:r>
            <a:r>
              <a:rPr lang="en-US" b="1" smtClean="0">
                <a:latin typeface="Arial" charset="0"/>
              </a:rPr>
              <a:t>Carryover effects</a:t>
            </a:r>
            <a:r>
              <a:rPr lang="en-US" smtClean="0">
                <a:latin typeface="Arial" charset="0"/>
              </a:rPr>
              <a:t> refer to an ads message being remembered or carried over to the time when the product is needed and the consumer is thinking about the purchase. </a:t>
            </a:r>
            <a:r>
              <a:rPr lang="en-US" b="1" smtClean="0">
                <a:latin typeface="Arial" charset="0"/>
              </a:rPr>
              <a:t>Wear-out effects</a:t>
            </a:r>
            <a:r>
              <a:rPr lang="en-US" smtClean="0">
                <a:latin typeface="Arial" charset="0"/>
              </a:rPr>
              <a:t> happen when an ad or message becomes old and stale and the consumer no longer pays attention to it. </a:t>
            </a:r>
            <a:r>
              <a:rPr lang="en-US" b="1" smtClean="0">
                <a:latin typeface="Arial" charset="0"/>
              </a:rPr>
              <a:t>Decay effects</a:t>
            </a:r>
            <a:r>
              <a:rPr lang="en-US" smtClean="0">
                <a:latin typeface="Arial" charset="0"/>
              </a:rPr>
              <a:t> occur when a company quits advertising and the brand name begins to fade in people’s memories. Sales can also be impacted by just random events, such as a major snow storm.</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p:spPr>
      </p:sp>
      <p:sp>
        <p:nvSpPr>
          <p:cNvPr id="101378" name="Notes Placeholder 2"/>
          <p:cNvSpPr>
            <a:spLocks noGrp="1"/>
          </p:cNvSpPr>
          <p:nvPr>
            <p:ph type="body" idx="1"/>
          </p:nvPr>
        </p:nvSpPr>
        <p:spPr bwMode="auto">
          <a:xfrm>
            <a:off x="685800" y="4343400"/>
            <a:ext cx="5486400" cy="4114800"/>
          </a:xfrm>
          <a:prstGeom prst="rect">
            <a:avLst/>
          </a:prstGeom>
          <a:noFill/>
          <a:ln>
            <a:miter lim="800000"/>
            <a:headEnd/>
            <a:tailEnd/>
          </a:ln>
        </p:spPr>
        <p:txBody>
          <a:bodyPr/>
          <a:lstStyle/>
          <a:p>
            <a:r>
              <a:rPr lang="en-US" smtClean="0">
                <a:latin typeface="Arial" charset="0"/>
              </a:rPr>
              <a:t>The straight line is an unrealistic assumption about the relationship between expenditures and sales. The bottom curve is more indicative of what happens. Advertising dollars are spent and for awhile nothing happens. Then consumers begin to pay attention and start purchasing the product, the threshold effect. As more advertising dollars are spent, diminishing returns occur. With each additional dollar in advertising, the impact is less and less. This is the concave downward response curve.</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p:spPr>
      </p:sp>
      <p:sp>
        <p:nvSpPr>
          <p:cNvPr id="103426" name="Notes Placeholder 2"/>
          <p:cNvSpPr>
            <a:spLocks noGrp="1"/>
          </p:cNvSpPr>
          <p:nvPr>
            <p:ph type="body" idx="1"/>
          </p:nvPr>
        </p:nvSpPr>
        <p:spPr bwMode="auto">
          <a:xfrm>
            <a:off x="685800" y="4343400"/>
            <a:ext cx="5486400" cy="4114800"/>
          </a:xfrm>
          <a:prstGeom prst="rect">
            <a:avLst/>
          </a:prstGeom>
          <a:noFill/>
          <a:ln>
            <a:miter lim="800000"/>
            <a:headEnd/>
            <a:tailEnd/>
          </a:ln>
        </p:spPr>
        <p:txBody>
          <a:bodyPr/>
          <a:lstStyle/>
          <a:p>
            <a:r>
              <a:rPr lang="en-US" smtClean="0">
                <a:latin typeface="Arial" charset="0"/>
              </a:rPr>
              <a:t>This ad by Yamaha relies on carryover effects of advertising. Boats are not purchased everyday so the hope of Yamaha is that when a consumer starts thinking about boats, he/she will remember the Yamaha brand and this ad.</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105474"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a:lstStyle/>
          <a:p>
            <a:r>
              <a:rPr lang="en-US" smtClean="0">
                <a:latin typeface="Arial" charset="0"/>
              </a:rPr>
              <a:t>This curve illustrates decay effect. During the advertising campaign, sales often continues to climb. Then the campaign ends and consumers begin to forget the brand name, it starts decaying.</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107522"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a:lstStyle/>
          <a:p>
            <a:r>
              <a:rPr lang="en-US" smtClean="0">
                <a:latin typeface="Arial" charset="0"/>
              </a:rPr>
              <a:t>Companies have a number of ways of determining a communications budget. Setting budgets for large companies with multiple brands and products is often more challenging than with a small company that may sell only one brand of a few products.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ChangeArrowheads="1" noTextEdit="1"/>
          </p:cNvSpPr>
          <p:nvPr>
            <p:ph type="sldImg"/>
          </p:nvPr>
        </p:nvSpPr>
        <p:spPr bwMode="auto">
          <a:xfrm>
            <a:off x="1165225" y="695325"/>
            <a:ext cx="4527550" cy="3395663"/>
          </a:xfrm>
          <a:prstGeom prst="rect">
            <a:avLst/>
          </a:prstGeom>
          <a:noFill/>
          <a:ln>
            <a:solidFill>
              <a:srgbClr val="000000"/>
            </a:solidFill>
            <a:miter lim="800000"/>
            <a:headEnd/>
            <a:tailEnd/>
          </a:ln>
        </p:spPr>
      </p:sp>
      <p:sp>
        <p:nvSpPr>
          <p:cNvPr id="35842" name="Rectangle 3"/>
          <p:cNvSpPr>
            <a:spLocks noGrp="1" noChangeArrowheads="1"/>
          </p:cNvSpPr>
          <p:nvPr>
            <p:ph type="body" idx="1"/>
          </p:nvPr>
        </p:nvSpPr>
        <p:spPr bwMode="auto">
          <a:xfrm>
            <a:off x="914400" y="4322763"/>
            <a:ext cx="5029200" cy="4167187"/>
          </a:xfrm>
          <a:prstGeom prst="rect">
            <a:avLst/>
          </a:prstGeom>
          <a:noFill/>
          <a:ln>
            <a:miter lim="800000"/>
            <a:headEnd/>
            <a:tailEnd/>
          </a:ln>
        </p:spPr>
        <p:txBody>
          <a:bodyPr/>
          <a:lstStyle/>
          <a:p>
            <a:r>
              <a:rPr lang="en-US" smtClean="0">
                <a:latin typeface="Arial" charset="0"/>
              </a:rPr>
              <a:t>Additional objectives for Chapter 4.</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109570"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a:lstStyle/>
          <a:p>
            <a:r>
              <a:rPr lang="en-US" smtClean="0">
                <a:latin typeface="Arial" charset="0"/>
              </a:rPr>
              <a:t>The </a:t>
            </a:r>
            <a:r>
              <a:rPr lang="en-US" b="1" smtClean="0">
                <a:latin typeface="Arial" charset="0"/>
              </a:rPr>
              <a:t>percentage of sales</a:t>
            </a:r>
            <a:r>
              <a:rPr lang="en-US" smtClean="0">
                <a:latin typeface="Arial" charset="0"/>
              </a:rPr>
              <a:t> sets the communication budget as a certain percent of this year’s sales or next year’s sales forecast. It is simple to use and as a result popular. The problem is that it works in the opposite direction of what may be needed. When sales increase, so does the budget. When sale decline, the budget is reduced. It should be just the reverse. It also does not allow for special needs that may rise. </a:t>
            </a:r>
            <a:r>
              <a:rPr lang="en-US" b="1" smtClean="0">
                <a:latin typeface="Arial" charset="0"/>
              </a:rPr>
              <a:t>Meet-the-competition</a:t>
            </a:r>
            <a:r>
              <a:rPr lang="en-US" smtClean="0">
                <a:latin typeface="Arial" charset="0"/>
              </a:rPr>
              <a:t> sets a budget approximately equal to competitors. This approach is used in highly competitive markets where you have to spend what the competition does to keep your brand in front of consumers. Spending the same as competitors does not guarantee success.</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p:spPr>
      </p:sp>
      <p:sp>
        <p:nvSpPr>
          <p:cNvPr id="111618" name="Notes Placeholder 2"/>
          <p:cNvSpPr>
            <a:spLocks noGrp="1"/>
          </p:cNvSpPr>
          <p:nvPr>
            <p:ph type="body" idx="1"/>
          </p:nvPr>
        </p:nvSpPr>
        <p:spPr bwMode="auto">
          <a:xfrm>
            <a:off x="685800" y="4343400"/>
            <a:ext cx="5486400" cy="4114800"/>
          </a:xfrm>
          <a:prstGeom prst="rect">
            <a:avLst/>
          </a:prstGeom>
          <a:noFill/>
          <a:ln>
            <a:miter lim="800000"/>
            <a:headEnd/>
            <a:tailEnd/>
          </a:ln>
        </p:spPr>
        <p:txBody>
          <a:bodyPr/>
          <a:lstStyle/>
          <a:p>
            <a:r>
              <a:rPr lang="en-US" smtClean="0">
                <a:latin typeface="Arial" charset="0"/>
              </a:rPr>
              <a:t>In terms of total marketing expenditures, approximately 41.1% is spent on some form of advertising. Consumer promotions account for 27.9% and trade promotions for 27.5%. These percentages will vary from industry to industry. It will also be different for products and services, and for consumer companies and B-to-B firms.</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113666"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a:lstStyle/>
          <a:p>
            <a:r>
              <a:rPr lang="en-US" b="1" smtClean="0">
                <a:latin typeface="Arial" charset="0"/>
              </a:rPr>
              <a:t>“What we can afford”</a:t>
            </a:r>
            <a:r>
              <a:rPr lang="en-US" smtClean="0">
                <a:latin typeface="Arial" charset="0"/>
              </a:rPr>
              <a:t> approach sets the communications budget after all of the other budges are set. Normally, with this approach, management does not see the importance of communications. </a:t>
            </a:r>
            <a:r>
              <a:rPr lang="en-US" b="1" smtClean="0">
                <a:latin typeface="Arial" charset="0"/>
              </a:rPr>
              <a:t>Objective and task</a:t>
            </a:r>
            <a:r>
              <a:rPr lang="en-US" smtClean="0">
                <a:latin typeface="Arial" charset="0"/>
              </a:rPr>
              <a:t> sets the budge based on what it will cost to accomplish communication and the marketing objective that has been established. Most marketers see this as the best method of budgeting. It is now being used by about half of all firms.</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115714"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a:lstStyle/>
          <a:p>
            <a:r>
              <a:rPr lang="en-US" b="1" smtClean="0">
                <a:latin typeface="Arial" charset="0"/>
              </a:rPr>
              <a:t>Payout planning </a:t>
            </a:r>
            <a:r>
              <a:rPr lang="en-US" smtClean="0">
                <a:latin typeface="Arial" charset="0"/>
              </a:rPr>
              <a:t> involves setting a budget based on a ratio to sales or market share. This method usually results in more money being spent early in the process and then reducing the budget after the brand is established. </a:t>
            </a:r>
            <a:r>
              <a:rPr lang="en-US" b="1" smtClean="0">
                <a:latin typeface="Arial" charset="0"/>
              </a:rPr>
              <a:t>Quantitative models</a:t>
            </a:r>
            <a:r>
              <a:rPr lang="en-US" smtClean="0">
                <a:latin typeface="Arial" charset="0"/>
              </a:rPr>
              <a:t> use historical data to determine the relationship between sales and marketing, then sets the budget accordingly.</a:t>
            </a:r>
          </a:p>
          <a:p>
            <a:endParaRPr lang="en-US" smtClean="0">
              <a:latin typeface="Arial"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117762"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a:lstStyle/>
          <a:p>
            <a:r>
              <a:rPr lang="en-US" smtClean="0">
                <a:latin typeface="Arial" charset="0"/>
              </a:rPr>
              <a:t>The last decision (in conjunction with the budget) is the selection of IMC components. Traditional advertising cannot be ignored in favor of newer, nontraditional methods. Companies have to think about how much is needed for trade promotions and consumer promotions. Then there is the actual spending on media. Some companies will also have to consider business-to-business spending. It is not an easy task to decide on which components will be the most effective. Not only is the budget a factor, but also the objectives. </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p:spPr>
      </p:sp>
      <p:sp>
        <p:nvSpPr>
          <p:cNvPr id="120834" name="Notes Placeholder 2"/>
          <p:cNvSpPr>
            <a:spLocks noGrp="1"/>
          </p:cNvSpPr>
          <p:nvPr>
            <p:ph type="body" idx="1"/>
          </p:nvPr>
        </p:nvSpPr>
        <p:spPr bwMode="auto">
          <a:xfrm>
            <a:off x="685800" y="4343400"/>
            <a:ext cx="5486400" cy="4114800"/>
          </a:xfrm>
          <a:prstGeom prst="rect">
            <a:avLst/>
          </a:prstGeom>
          <a:noFill/>
          <a:ln>
            <a:miter lim="800000"/>
            <a:headEnd/>
            <a:tailEnd/>
          </a:ln>
        </p:spPr>
        <p:txBody>
          <a:bodyPr/>
          <a:lstStyle/>
          <a:p>
            <a:r>
              <a:rPr lang="en-US" smtClean="0">
                <a:latin typeface="Arial" charset="0"/>
              </a:rPr>
              <a:t>In terms of total marketing expenditures, approximately 41.1% is spent on some form of advertising. Consumer promotions account for 27.9% and trade promotions for 27.5%. These percentages will vary from industry to industry. It will also be different for products and services, and for consumer companies and B-to-B firms.</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p:spPr>
      </p:sp>
      <p:sp>
        <p:nvSpPr>
          <p:cNvPr id="122882" name="Notes Placeholder 2"/>
          <p:cNvSpPr>
            <a:spLocks noGrp="1"/>
          </p:cNvSpPr>
          <p:nvPr>
            <p:ph type="body" idx="1"/>
          </p:nvPr>
        </p:nvSpPr>
        <p:spPr bwMode="auto">
          <a:xfrm>
            <a:off x="685800" y="4343400"/>
            <a:ext cx="5486400" cy="4114800"/>
          </a:xfrm>
          <a:prstGeom prst="rect">
            <a:avLst/>
          </a:prstGeom>
          <a:noFill/>
          <a:ln>
            <a:miter lim="800000"/>
            <a:headEnd/>
            <a:tailEnd/>
          </a:ln>
        </p:spPr>
        <p:txBody>
          <a:bodyPr/>
          <a:lstStyle/>
          <a:p>
            <a:r>
              <a:rPr lang="en-US" smtClean="0">
                <a:latin typeface="Arial" charset="0"/>
              </a:rPr>
              <a:t>When looking at alternative media spending, the largest category is for online and mobile, 40%. The second largest expenditure is for branded entertainment, 30%. </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p:spPr>
      </p:sp>
      <p:sp>
        <p:nvSpPr>
          <p:cNvPr id="124930" name="Notes Placeholder 2"/>
          <p:cNvSpPr>
            <a:spLocks noGrp="1"/>
          </p:cNvSpPr>
          <p:nvPr>
            <p:ph type="body" idx="1"/>
          </p:nvPr>
        </p:nvSpPr>
        <p:spPr bwMode="auto">
          <a:xfrm>
            <a:off x="685800" y="4343400"/>
            <a:ext cx="5486400" cy="4114800"/>
          </a:xfrm>
          <a:prstGeom prst="rect">
            <a:avLst/>
          </a:prstGeom>
          <a:noFill/>
          <a:ln>
            <a:miter lim="800000"/>
            <a:headEnd/>
            <a:tailEnd/>
          </a:ln>
        </p:spPr>
        <p:txBody>
          <a:bodyPr/>
          <a:lstStyle/>
          <a:p>
            <a:r>
              <a:rPr lang="en-US" smtClean="0">
                <a:latin typeface="Arial" charset="0"/>
              </a:rPr>
              <a:t>The business-to-business market, telephone marketing is first with 32.2%. Direct mail is second at 15.8% and Internet marketing is third with 14.5%.</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126978"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a:lstStyle/>
          <a:p>
            <a:r>
              <a:rPr lang="en-US" smtClean="0">
                <a:latin typeface="Arial" charset="0"/>
              </a:rPr>
              <a:t>Successful global integrated marketing communications require paying attention to a number of factors. The company must understand the international market and cultures where it will be selling products. A borderless marketing plan works best, but in developing this type of plan, firms must allow individual countries to modify the marketing plan. The idea is to think globally, but act locally. Seeking local partnerships can be very advantageous, especially in developing communication segmentation strategies and conducting a market communication analysis. With this information, solid communication objectives can be established. </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p:spPr>
      </p:sp>
      <p:sp>
        <p:nvSpPr>
          <p:cNvPr id="129026" name="Notes Placeholder 2"/>
          <p:cNvSpPr>
            <a:spLocks noGrp="1"/>
          </p:cNvSpPr>
          <p:nvPr>
            <p:ph type="body" idx="1"/>
          </p:nvPr>
        </p:nvSpPr>
        <p:spPr bwMode="auto">
          <a:xfrm>
            <a:off x="685800" y="4343400"/>
            <a:ext cx="5486400" cy="4114800"/>
          </a:xfrm>
          <a:prstGeom prst="rect">
            <a:avLst/>
          </a:prstGeom>
          <a:noFill/>
          <a:ln>
            <a:miter lim="800000"/>
            <a:headEnd/>
            <a:tailEnd/>
          </a:ln>
        </p:spPr>
        <p:txBody>
          <a:bodyPr/>
          <a:lstStyle/>
          <a:p>
            <a:r>
              <a:rPr lang="en-US" smtClean="0">
                <a:latin typeface="Arial" charset="0"/>
              </a:rPr>
              <a:t>The segmentation approach used for Ouachita Independent Bank was to focus on the VALS2 groups – thinkers, achievers, and believers. These individuals are conservative and tend to value the importance of supporting the local community. They are also tend to value personal relationships with people and feel secure in knowing the people at the bank.</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ChangeArrowheads="1" noTextEdit="1"/>
          </p:cNvSpPr>
          <p:nvPr>
            <p:ph type="sldImg"/>
          </p:nvPr>
        </p:nvSpPr>
        <p:spPr bwMode="auto">
          <a:xfrm>
            <a:off x="1165225" y="695325"/>
            <a:ext cx="4527550" cy="3395663"/>
          </a:xfrm>
          <a:prstGeom prst="rect">
            <a:avLst/>
          </a:prstGeom>
          <a:noFill/>
          <a:ln>
            <a:solidFill>
              <a:srgbClr val="000000"/>
            </a:solidFill>
            <a:miter lim="800000"/>
            <a:headEnd/>
            <a:tailEnd/>
          </a:ln>
        </p:spPr>
      </p:sp>
      <p:sp>
        <p:nvSpPr>
          <p:cNvPr id="37890" name="Rectangle 3"/>
          <p:cNvSpPr>
            <a:spLocks noGrp="1" noChangeArrowheads="1"/>
          </p:cNvSpPr>
          <p:nvPr>
            <p:ph type="body" idx="1"/>
          </p:nvPr>
        </p:nvSpPr>
        <p:spPr bwMode="auto">
          <a:xfrm>
            <a:off x="914400" y="4322763"/>
            <a:ext cx="5029200" cy="4167187"/>
          </a:xfrm>
          <a:prstGeom prst="rect">
            <a:avLst/>
          </a:prstGeom>
          <a:noFill/>
          <a:ln>
            <a:miter lim="800000"/>
            <a:headEnd/>
            <a:tailEnd/>
          </a:ln>
        </p:spPr>
        <p:txBody>
          <a:bodyPr/>
          <a:lstStyle/>
          <a:p>
            <a:r>
              <a:rPr lang="en-US" smtClean="0">
                <a:latin typeface="Arial" charset="0"/>
              </a:rPr>
              <a:t>The IMC planning process involves a number of steps and decisions. Planning begins with research, decisions about target markets, market segmentation, and positioning. Once these factors are investigated and decisions made, then communication objectives can be created. A budget is then appropriated. The last part of the planning process is to think about the IMC components and how they will work together to create synergy.</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p:spPr>
      </p:sp>
      <p:sp>
        <p:nvSpPr>
          <p:cNvPr id="131074" name="Notes Placeholder 2"/>
          <p:cNvSpPr>
            <a:spLocks noGrp="1"/>
          </p:cNvSpPr>
          <p:nvPr>
            <p:ph type="body" idx="1"/>
          </p:nvPr>
        </p:nvSpPr>
        <p:spPr bwMode="auto">
          <a:xfrm>
            <a:off x="685800" y="4343400"/>
            <a:ext cx="5486400" cy="4114800"/>
          </a:xfrm>
          <a:prstGeom prst="rect">
            <a:avLst/>
          </a:prstGeom>
          <a:noFill/>
          <a:ln>
            <a:miter lim="800000"/>
            <a:headEnd/>
            <a:tailEnd/>
          </a:ln>
        </p:spPr>
        <p:txBody>
          <a:bodyPr/>
          <a:lstStyle/>
          <a:p>
            <a:r>
              <a:rPr lang="en-US" smtClean="0">
                <a:latin typeface="Arial" charset="0"/>
              </a:rPr>
              <a:t>The campaign theme is local people, local trust. This demonstrates a positioning approach by product class, local banks. It does not want to be in the class of large, national banks.</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p:spPr>
      </p:sp>
      <p:sp>
        <p:nvSpPr>
          <p:cNvPr id="133122" name="Notes Placeholder 2"/>
          <p:cNvSpPr>
            <a:spLocks noGrp="1"/>
          </p:cNvSpPr>
          <p:nvPr>
            <p:ph type="body" idx="1"/>
          </p:nvPr>
        </p:nvSpPr>
        <p:spPr bwMode="auto">
          <a:xfrm>
            <a:off x="685800" y="4343400"/>
            <a:ext cx="5486400" cy="4114800"/>
          </a:xfrm>
          <a:prstGeom prst="rect">
            <a:avLst/>
          </a:prstGeom>
          <a:noFill/>
          <a:ln>
            <a:miter lim="800000"/>
            <a:headEnd/>
            <a:tailEnd/>
          </a:ln>
        </p:spPr>
        <p:txBody>
          <a:bodyPr/>
          <a:lstStyle/>
          <a:p>
            <a:r>
              <a:rPr lang="en-US" smtClean="0">
                <a:latin typeface="Arial" charset="0"/>
              </a:rPr>
              <a:t>The communication objective for the campaign is to build brand preference where Ouachita Independent Bank is preferred over other banks, especially larger, national and regional banks.</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2"/>
          <p:cNvSpPr>
            <a:spLocks noGrp="1" noRot="1" noChangeAspect="1" noChangeArrowheads="1" noTextEdit="1"/>
          </p:cNvSpPr>
          <p:nvPr>
            <p:ph type="sldImg"/>
          </p:nvPr>
        </p:nvSpPr>
        <p:spPr bwMode="auto">
          <a:xfrm>
            <a:off x="1165225" y="695325"/>
            <a:ext cx="4527550" cy="3395663"/>
          </a:xfrm>
          <a:prstGeom prst="rect">
            <a:avLst/>
          </a:prstGeom>
          <a:noFill/>
          <a:ln>
            <a:solidFill>
              <a:srgbClr val="000000"/>
            </a:solidFill>
            <a:miter lim="800000"/>
            <a:headEnd/>
            <a:tailEnd/>
          </a:ln>
        </p:spPr>
      </p:sp>
      <p:sp>
        <p:nvSpPr>
          <p:cNvPr id="135170" name="Rectangle 3"/>
          <p:cNvSpPr>
            <a:spLocks noGrp="1" noChangeArrowheads="1"/>
          </p:cNvSpPr>
          <p:nvPr>
            <p:ph type="body" idx="1"/>
          </p:nvPr>
        </p:nvSpPr>
        <p:spPr bwMode="auto">
          <a:xfrm>
            <a:off x="914400" y="4322763"/>
            <a:ext cx="5029200" cy="4167187"/>
          </a:xfrm>
          <a:prstGeom prst="rect">
            <a:avLst/>
          </a:prstGeom>
          <a:noFill/>
          <a:ln>
            <a:miter lim="800000"/>
            <a:headEnd/>
            <a:tailEnd/>
          </a:ln>
        </p:spPr>
        <p:txBody>
          <a:bodyPr/>
          <a:lstStyle/>
          <a:p>
            <a:r>
              <a:rPr lang="en-US" smtClean="0">
                <a:latin typeface="Arial" charset="0"/>
              </a:rPr>
              <a:t>Skyjacker was developed in 1974 in West Monroe, Louisiana and is one of the largest manufacturers of suspension lift kits and shocks for four-wheel vehicles, SUVs, and trucks. Skyjacker utilizes an in-house marketing department headed by Lee McGuire. The company produces all of its own advertising and marketing materials. This PowerPoint presentation presents an overall of the Skyjacker’s marketing program.</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39938"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a:lstStyle/>
          <a:p>
            <a:r>
              <a:rPr lang="en-US" smtClean="0">
                <a:latin typeface="Arial" charset="0"/>
              </a:rPr>
              <a:t>The IMC planning process begins with an analysis of the context, which involves the 3 C’s – customers, competitors, and communication. From the analysis of the 3 C’s, decisions about the target market and product positioning can be made. It is a joint decision because one affects the other. Next communication objectives are formulated. From the objectives come the budget and a selection of the appropriate IMC components. Again, it is a mutual decision because the budge impacts which IMC components can be used and the selection of the IMC components affects the budget.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41986"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a:lstStyle/>
          <a:p>
            <a:r>
              <a:rPr lang="en-US" smtClean="0">
                <a:latin typeface="Arial" charset="0"/>
              </a:rPr>
              <a:t>The customer analysis involves looking at 4 different types of customer groups. The most obvious group is current customers. They will be the easiest to study. But, former customers are important, especially learning why they are former customers and why they switched to another brand. Potential customers is an important group to understand because this may be a primary group to be targeted with an advertising or marketing campaign. The last group is the competitors’ customers. Why do they purchase from the competition and what would it take to get them to switch? In designing ads, it is important to know which group is being targeted. This MTA ad is targeted to individuals who have not yet purchased Mud Trax tires.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44034"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a:lstStyle/>
          <a:p>
            <a:r>
              <a:rPr lang="en-US" smtClean="0">
                <a:latin typeface="Arial" charset="0"/>
              </a:rPr>
              <a:t>The second phase of the company context analysis is examining competitors. The process should start by identifying major competitors, a firm’s most direct competitors. Then examine each competitor’s communication strategies and tactics. What are they telling their customers?  How are they communicating with customers? While the goal is not to copy what the competition does, it is important to know what they are doing. Sources of information include primary sources, secondary data, and what others say. Often primary research can be conducted by visiting competing businesses or buying their products. Searching the library for information can provide a wealth of information. Learn what is being written about the company by others.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46082"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a:lstStyle/>
          <a:p>
            <a:r>
              <a:rPr lang="en-US" smtClean="0">
                <a:latin typeface="Arial" charset="0"/>
              </a:rPr>
              <a:t>The 3</a:t>
            </a:r>
            <a:r>
              <a:rPr lang="en-US" baseline="30000" smtClean="0">
                <a:latin typeface="Arial" charset="0"/>
              </a:rPr>
              <a:t>rd</a:t>
            </a:r>
            <a:r>
              <a:rPr lang="en-US" smtClean="0">
                <a:latin typeface="Arial" charset="0"/>
              </a:rPr>
              <a:t> component of the analysis is examining communications. It is important to know what the company is communicating to customers, channel members, employees and other stake holders about the brand. A further focus should be on the communications used in the industry and by competitors. All of this information provides guidance to marketers in developing an integrated marketing campaign.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6"/>
          <p:cNvGrpSpPr>
            <a:grpSpLocks/>
          </p:cNvGrpSpPr>
          <p:nvPr/>
        </p:nvGrpSpPr>
        <p:grpSpPr bwMode="auto">
          <a:xfrm>
            <a:off x="0" y="0"/>
            <a:ext cx="8478838" cy="6173788"/>
            <a:chOff x="0" y="0"/>
            <a:chExt cx="5341" cy="3889"/>
          </a:xfrm>
        </p:grpSpPr>
        <p:sp>
          <p:nvSpPr>
            <p:cNvPr id="5" name="Freeform 2"/>
            <p:cNvSpPr>
              <a:spLocks/>
            </p:cNvSpPr>
            <p:nvPr/>
          </p:nvSpPr>
          <p:spPr bwMode="ltGray">
            <a:xfrm>
              <a:off x="0" y="0"/>
              <a:ext cx="3863" cy="3889"/>
            </a:xfrm>
            <a:custGeom>
              <a:avLst/>
              <a:gdLst/>
              <a:ahLst/>
              <a:cxnLst>
                <a:cxn ang="0">
                  <a:pos x="3862" y="3418"/>
                </a:cxn>
                <a:cxn ang="0">
                  <a:pos x="457" y="0"/>
                </a:cxn>
                <a:cxn ang="0">
                  <a:pos x="0" y="0"/>
                </a:cxn>
                <a:cxn ang="0">
                  <a:pos x="0" y="481"/>
                </a:cxn>
                <a:cxn ang="0">
                  <a:pos x="3394" y="3888"/>
                </a:cxn>
                <a:cxn ang="0">
                  <a:pos x="3862" y="3418"/>
                </a:cxn>
              </a:cxnLst>
              <a:rect l="0" t="0" r="r" b="b"/>
              <a:pathLst>
                <a:path w="3863" h="3889">
                  <a:moveTo>
                    <a:pt x="3862" y="3418"/>
                  </a:moveTo>
                  <a:lnTo>
                    <a:pt x="457" y="0"/>
                  </a:lnTo>
                  <a:lnTo>
                    <a:pt x="0" y="0"/>
                  </a:lnTo>
                  <a:lnTo>
                    <a:pt x="0" y="481"/>
                  </a:lnTo>
                  <a:lnTo>
                    <a:pt x="3394" y="3888"/>
                  </a:lnTo>
                  <a:lnTo>
                    <a:pt x="3862" y="3418"/>
                  </a:lnTo>
                </a:path>
              </a:pathLst>
            </a:custGeom>
            <a:solidFill>
              <a:schemeClr val="bg1">
                <a:alpha val="50000"/>
              </a:schemeClr>
            </a:solidFill>
            <a:ln w="9525" cap="rnd">
              <a:noFill/>
              <a:round/>
              <a:headEnd/>
              <a:tailEnd/>
            </a:ln>
            <a:effectLst/>
          </p:spPr>
          <p:txBody>
            <a:bodyP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6" name="Freeform 3"/>
            <p:cNvSpPr>
              <a:spLocks/>
            </p:cNvSpPr>
            <p:nvPr/>
          </p:nvSpPr>
          <p:spPr bwMode="ltGray">
            <a:xfrm>
              <a:off x="860" y="0"/>
              <a:ext cx="3394" cy="3223"/>
            </a:xfrm>
            <a:custGeom>
              <a:avLst/>
              <a:gdLst/>
              <a:ahLst/>
              <a:cxnLst>
                <a:cxn ang="0">
                  <a:pos x="370" y="0"/>
                </a:cxn>
                <a:cxn ang="0">
                  <a:pos x="3393" y="3036"/>
                </a:cxn>
                <a:cxn ang="0">
                  <a:pos x="3208" y="3222"/>
                </a:cxn>
                <a:cxn ang="0">
                  <a:pos x="0" y="0"/>
                </a:cxn>
                <a:cxn ang="0">
                  <a:pos x="370" y="0"/>
                </a:cxn>
              </a:cxnLst>
              <a:rect l="0" t="0" r="r" b="b"/>
              <a:pathLst>
                <a:path w="3394" h="3223">
                  <a:moveTo>
                    <a:pt x="370" y="0"/>
                  </a:moveTo>
                  <a:lnTo>
                    <a:pt x="3393" y="3036"/>
                  </a:lnTo>
                  <a:lnTo>
                    <a:pt x="3208" y="3222"/>
                  </a:lnTo>
                  <a:lnTo>
                    <a:pt x="0" y="0"/>
                  </a:lnTo>
                  <a:lnTo>
                    <a:pt x="370" y="0"/>
                  </a:lnTo>
                </a:path>
              </a:pathLst>
            </a:custGeom>
            <a:solidFill>
              <a:schemeClr val="bg1">
                <a:alpha val="50000"/>
              </a:schemeClr>
            </a:solidFill>
            <a:ln w="9525" cap="rnd">
              <a:noFill/>
              <a:round/>
              <a:headEnd/>
              <a:tailEnd/>
            </a:ln>
            <a:effectLst/>
          </p:spPr>
          <p:txBody>
            <a:bodyP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7" name="Freeform 4"/>
            <p:cNvSpPr>
              <a:spLocks/>
            </p:cNvSpPr>
            <p:nvPr/>
          </p:nvSpPr>
          <p:spPr bwMode="ltGray">
            <a:xfrm>
              <a:off x="2187" y="0"/>
              <a:ext cx="2859" cy="2556"/>
            </a:xfrm>
            <a:custGeom>
              <a:avLst/>
              <a:gdLst/>
              <a:ahLst/>
              <a:cxnLst>
                <a:cxn ang="0">
                  <a:pos x="630" y="0"/>
                </a:cxn>
                <a:cxn ang="0">
                  <a:pos x="2858" y="2238"/>
                </a:cxn>
                <a:cxn ang="0">
                  <a:pos x="2543" y="2555"/>
                </a:cxn>
                <a:cxn ang="0">
                  <a:pos x="0" y="0"/>
                </a:cxn>
                <a:cxn ang="0">
                  <a:pos x="630" y="0"/>
                </a:cxn>
              </a:cxnLst>
              <a:rect l="0" t="0" r="r" b="b"/>
              <a:pathLst>
                <a:path w="2859" h="2556">
                  <a:moveTo>
                    <a:pt x="630" y="0"/>
                  </a:moveTo>
                  <a:lnTo>
                    <a:pt x="2858" y="2238"/>
                  </a:lnTo>
                  <a:lnTo>
                    <a:pt x="2543" y="2555"/>
                  </a:lnTo>
                  <a:lnTo>
                    <a:pt x="0" y="0"/>
                  </a:lnTo>
                  <a:lnTo>
                    <a:pt x="630" y="0"/>
                  </a:lnTo>
                </a:path>
              </a:pathLst>
            </a:custGeom>
            <a:solidFill>
              <a:schemeClr val="bg1">
                <a:alpha val="50000"/>
              </a:schemeClr>
            </a:solidFill>
            <a:ln w="9525" cap="rnd">
              <a:noFill/>
              <a:round/>
              <a:headEnd/>
              <a:tailEnd/>
            </a:ln>
            <a:effectLst/>
          </p:spPr>
          <p:txBody>
            <a:bodyP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8" name="Freeform 5"/>
            <p:cNvSpPr>
              <a:spLocks/>
            </p:cNvSpPr>
            <p:nvPr/>
          </p:nvSpPr>
          <p:spPr bwMode="ltGray">
            <a:xfrm>
              <a:off x="3055" y="0"/>
              <a:ext cx="2286" cy="2121"/>
            </a:xfrm>
            <a:custGeom>
              <a:avLst/>
              <a:gdLst/>
              <a:ahLst/>
              <a:cxnLst>
                <a:cxn ang="0">
                  <a:pos x="0" y="0"/>
                </a:cxn>
                <a:cxn ang="0">
                  <a:pos x="2111" y="2120"/>
                </a:cxn>
                <a:cxn ang="0">
                  <a:pos x="2285" y="1945"/>
                </a:cxn>
                <a:cxn ang="0">
                  <a:pos x="348" y="0"/>
                </a:cxn>
                <a:cxn ang="0">
                  <a:pos x="0" y="0"/>
                </a:cxn>
              </a:cxnLst>
              <a:rect l="0" t="0" r="r" b="b"/>
              <a:pathLst>
                <a:path w="2286" h="2121">
                  <a:moveTo>
                    <a:pt x="0" y="0"/>
                  </a:moveTo>
                  <a:lnTo>
                    <a:pt x="2111" y="2120"/>
                  </a:lnTo>
                  <a:lnTo>
                    <a:pt x="2285" y="1945"/>
                  </a:lnTo>
                  <a:lnTo>
                    <a:pt x="348" y="0"/>
                  </a:lnTo>
                  <a:lnTo>
                    <a:pt x="0" y="0"/>
                  </a:lnTo>
                </a:path>
              </a:pathLst>
            </a:custGeom>
            <a:solidFill>
              <a:schemeClr val="bg1">
                <a:alpha val="50000"/>
              </a:schemeClr>
            </a:solidFill>
            <a:ln w="9525" cap="rnd">
              <a:noFill/>
              <a:round/>
              <a:headEnd/>
              <a:tailEnd/>
            </a:ln>
            <a:effectLst/>
          </p:spPr>
          <p:txBody>
            <a:bodyP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grpSp>
      <p:sp>
        <p:nvSpPr>
          <p:cNvPr id="3079" name="Rectangle 7"/>
          <p:cNvSpPr>
            <a:spLocks noGrp="1" noChangeArrowheads="1"/>
          </p:cNvSpPr>
          <p:nvPr>
            <p:ph type="ctrTitle" sz="quarter"/>
          </p:nvPr>
        </p:nvSpPr>
        <p:spPr>
          <a:xfrm>
            <a:off x="685800" y="1143000"/>
            <a:ext cx="7772400" cy="1143000"/>
          </a:xfrm>
        </p:spPr>
        <p:txBody>
          <a:bodyPr/>
          <a:lstStyle>
            <a:lvl1pPr>
              <a:defRPr/>
            </a:lvl1pPr>
          </a:lstStyle>
          <a:p>
            <a:r>
              <a:rPr lang="en-US"/>
              <a:t>Click to edit Master title style</a:t>
            </a:r>
          </a:p>
        </p:txBody>
      </p:sp>
      <p:sp>
        <p:nvSpPr>
          <p:cNvPr id="3080" name="Rectangle 8"/>
          <p:cNvSpPr>
            <a:spLocks noGrp="1" noChangeArrowheads="1"/>
          </p:cNvSpPr>
          <p:nvPr>
            <p:ph type="subTitle" sz="quarter" idx="1"/>
          </p:nvPr>
        </p:nvSpPr>
        <p:spPr>
          <a:xfrm>
            <a:off x="1371600" y="2819400"/>
            <a:ext cx="6400800" cy="1752600"/>
          </a:xfrm>
        </p:spPr>
        <p:txBody>
          <a:bodyPr/>
          <a:lstStyle>
            <a:lvl1pPr marL="0" indent="0" algn="ctr">
              <a:buFontTx/>
              <a:buNone/>
              <a:defRPr/>
            </a:lvl1pPr>
          </a:lstStyle>
          <a:p>
            <a:r>
              <a:rPr lang="en-US"/>
              <a:t>Click to edit Master subtitle style</a:t>
            </a:r>
          </a:p>
        </p:txBody>
      </p:sp>
      <p:sp>
        <p:nvSpPr>
          <p:cNvPr id="9" name="Rectangle 9"/>
          <p:cNvSpPr>
            <a:spLocks noGrp="1" noChangeArrowheads="1"/>
          </p:cNvSpPr>
          <p:nvPr>
            <p:ph type="dt" sz="quarter" idx="10"/>
          </p:nvPr>
        </p:nvSpPr>
        <p:spPr/>
        <p:txBody>
          <a:bodyPr/>
          <a:lstStyle>
            <a:lvl1pPr>
              <a:defRPr dirty="0"/>
            </a:lvl1pPr>
          </a:lstStyle>
          <a:p>
            <a:pPr>
              <a:defRPr/>
            </a:pPr>
            <a:endParaRPr lang="en-US"/>
          </a:p>
        </p:txBody>
      </p:sp>
      <p:sp>
        <p:nvSpPr>
          <p:cNvPr id="10" name="Rectangle 10"/>
          <p:cNvSpPr>
            <a:spLocks noGrp="1" noChangeArrowheads="1"/>
          </p:cNvSpPr>
          <p:nvPr>
            <p:ph type="ftr" sz="quarter" idx="11"/>
          </p:nvPr>
        </p:nvSpPr>
        <p:spPr>
          <a:xfrm>
            <a:off x="3124200" y="6248400"/>
            <a:ext cx="2895600" cy="457200"/>
          </a:xfrm>
        </p:spPr>
        <p:txBody>
          <a:bodyPr/>
          <a:lstStyle>
            <a:lvl1pPr>
              <a:defRPr dirty="0" smtClean="0">
                <a:solidFill>
                  <a:schemeClr val="tx1"/>
                </a:solidFill>
              </a:defRPr>
            </a:lvl1pPr>
          </a:lstStyle>
          <a:p>
            <a:pPr>
              <a:defRPr/>
            </a:pPr>
            <a:r>
              <a:rPr lang="en-US"/>
              <a:t>Copyright ©2014 by Pearson Education, Inc. All rights reserved.</a:t>
            </a:r>
            <a:endParaRPr lang="en-US"/>
          </a:p>
        </p:txBody>
      </p:sp>
      <p:sp>
        <p:nvSpPr>
          <p:cNvPr id="11" name="Rectangle 11"/>
          <p:cNvSpPr>
            <a:spLocks noGrp="1" noChangeArrowheads="1"/>
          </p:cNvSpPr>
          <p:nvPr>
            <p:ph type="sldNum" sz="quarter" idx="12"/>
          </p:nvPr>
        </p:nvSpPr>
        <p:spPr>
          <a:xfrm>
            <a:off x="6553200" y="6248400"/>
            <a:ext cx="1905000" cy="457200"/>
          </a:xfrm>
        </p:spPr>
        <p:txBody>
          <a:bodyPr/>
          <a:lstStyle>
            <a:lvl1pPr>
              <a:defRPr>
                <a:solidFill>
                  <a:schemeClr val="tx1"/>
                </a:solidFill>
              </a:defRPr>
            </a:lvl1pPr>
          </a:lstStyle>
          <a:p>
            <a:pPr>
              <a:defRPr/>
            </a:pPr>
            <a:fld id="{4075F20D-BCF3-4BB0-BD40-84ACADDF8A3F}"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r>
              <a:rPr lang="en-US"/>
              <a:t>Copyright ©2014 by Pearson Education, Inc. All rights reserved.</a:t>
            </a:r>
          </a:p>
        </p:txBody>
      </p:sp>
      <p:sp>
        <p:nvSpPr>
          <p:cNvPr id="6" name="Rectangle 11"/>
          <p:cNvSpPr>
            <a:spLocks noGrp="1" noChangeArrowheads="1"/>
          </p:cNvSpPr>
          <p:nvPr>
            <p:ph type="sldNum" sz="quarter" idx="12"/>
          </p:nvPr>
        </p:nvSpPr>
        <p:spPr>
          <a:ln/>
        </p:spPr>
        <p:txBody>
          <a:bodyPr/>
          <a:lstStyle>
            <a:lvl1pPr>
              <a:defRPr/>
            </a:lvl1pPr>
          </a:lstStyle>
          <a:p>
            <a:pPr>
              <a:defRPr/>
            </a:pPr>
            <a:r>
              <a:rPr lang="en-US"/>
              <a:t>4-</a:t>
            </a:r>
            <a:fld id="{E50F74AA-8D15-4E0A-9FD4-6891280125B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228600"/>
            <a:ext cx="196215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73405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r>
              <a:rPr lang="en-US"/>
              <a:t>Copyright ©2014 by Pearson Education, Inc. All rights reserved.</a:t>
            </a:r>
          </a:p>
        </p:txBody>
      </p:sp>
      <p:sp>
        <p:nvSpPr>
          <p:cNvPr id="6" name="Rectangle 11"/>
          <p:cNvSpPr>
            <a:spLocks noGrp="1" noChangeArrowheads="1"/>
          </p:cNvSpPr>
          <p:nvPr>
            <p:ph type="sldNum" sz="quarter" idx="12"/>
          </p:nvPr>
        </p:nvSpPr>
        <p:spPr>
          <a:ln/>
        </p:spPr>
        <p:txBody>
          <a:bodyPr/>
          <a:lstStyle>
            <a:lvl1pPr>
              <a:defRPr/>
            </a:lvl1pPr>
          </a:lstStyle>
          <a:p>
            <a:pPr>
              <a:defRPr/>
            </a:pPr>
            <a:r>
              <a:rPr lang="en-US"/>
              <a:t>4-</a:t>
            </a:r>
            <a:fld id="{676F45FC-2E7C-4BAF-98E9-3F34BAB4B393}"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228600"/>
            <a:ext cx="78486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r>
              <a:rPr lang="en-US"/>
              <a:t>Copyright ©2014 by Pearson Education, Inc. All rights reserved.</a:t>
            </a:r>
          </a:p>
        </p:txBody>
      </p:sp>
      <p:sp>
        <p:nvSpPr>
          <p:cNvPr id="5" name="Rectangle 11"/>
          <p:cNvSpPr>
            <a:spLocks noGrp="1" noChangeArrowheads="1"/>
          </p:cNvSpPr>
          <p:nvPr>
            <p:ph type="sldNum" sz="quarter" idx="12"/>
          </p:nvPr>
        </p:nvSpPr>
        <p:spPr>
          <a:ln/>
        </p:spPr>
        <p:txBody>
          <a:bodyPr/>
          <a:lstStyle>
            <a:lvl1pPr>
              <a:defRPr/>
            </a:lvl1pPr>
          </a:lstStyle>
          <a:p>
            <a:pPr>
              <a:defRPr/>
            </a:pPr>
            <a:r>
              <a:rPr lang="en-US"/>
              <a:t>4-</a:t>
            </a:r>
            <a:fld id="{E62953C4-45A9-4D7A-838B-010D46940E56}"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15"/>
          <p:cNvGrpSpPr>
            <a:grpSpLocks/>
          </p:cNvGrpSpPr>
          <p:nvPr/>
        </p:nvGrpSpPr>
        <p:grpSpPr bwMode="auto">
          <a:xfrm>
            <a:off x="152400" y="2286000"/>
            <a:ext cx="1463675" cy="2182813"/>
            <a:chOff x="96" y="1440"/>
            <a:chExt cx="922" cy="1375"/>
          </a:xfrm>
        </p:grpSpPr>
        <p:grpSp>
          <p:nvGrpSpPr>
            <p:cNvPr id="5" name="Group 9"/>
            <p:cNvGrpSpPr>
              <a:grpSpLocks/>
            </p:cNvGrpSpPr>
            <p:nvPr/>
          </p:nvGrpSpPr>
          <p:grpSpPr bwMode="auto">
            <a:xfrm>
              <a:off x="96" y="1440"/>
              <a:ext cx="913" cy="1375"/>
              <a:chOff x="96" y="1440"/>
              <a:chExt cx="913" cy="1375"/>
            </a:xfrm>
          </p:grpSpPr>
          <p:sp>
            <p:nvSpPr>
              <p:cNvPr id="11" name="Freeform 2"/>
              <p:cNvSpPr>
                <a:spLocks/>
              </p:cNvSpPr>
              <p:nvPr/>
            </p:nvSpPr>
            <p:spPr bwMode="ltGray">
              <a:xfrm>
                <a:off x="181" y="1574"/>
                <a:ext cx="742" cy="1110"/>
              </a:xfrm>
              <a:custGeom>
                <a:avLst/>
                <a:gdLst/>
                <a:ahLst/>
                <a:cxnLst>
                  <a:cxn ang="0">
                    <a:pos x="370" y="0"/>
                  </a:cxn>
                  <a:cxn ang="0">
                    <a:pos x="0" y="554"/>
                  </a:cxn>
                  <a:cxn ang="0">
                    <a:pos x="370" y="1109"/>
                  </a:cxn>
                  <a:cxn ang="0">
                    <a:pos x="741" y="554"/>
                  </a:cxn>
                  <a:cxn ang="0">
                    <a:pos x="370" y="0"/>
                  </a:cxn>
                </a:cxnLst>
                <a:rect l="0" t="0" r="r" b="b"/>
                <a:pathLst>
                  <a:path w="742" h="1110">
                    <a:moveTo>
                      <a:pt x="370" y="0"/>
                    </a:moveTo>
                    <a:lnTo>
                      <a:pt x="0" y="554"/>
                    </a:lnTo>
                    <a:lnTo>
                      <a:pt x="370" y="1109"/>
                    </a:lnTo>
                    <a:lnTo>
                      <a:pt x="741" y="554"/>
                    </a:lnTo>
                    <a:lnTo>
                      <a:pt x="370" y="0"/>
                    </a:lnTo>
                  </a:path>
                </a:pathLst>
              </a:custGeom>
              <a:gradFill rotWithShape="0">
                <a:gsLst>
                  <a:gs pos="0">
                    <a:schemeClr val="bg2"/>
                  </a:gs>
                  <a:gs pos="100000">
                    <a:schemeClr val="bg1"/>
                  </a:gs>
                </a:gsLst>
                <a:path path="rect">
                  <a:fillToRect l="50000" t="50000" r="50000" b="50000"/>
                </a:path>
              </a:gradFill>
              <a:ln w="9525" cap="rnd">
                <a:noFill/>
                <a:round/>
                <a:headEnd/>
                <a:tailEnd/>
              </a:ln>
              <a:effectLst/>
            </p:spPr>
            <p:txBody>
              <a:bodyPr/>
              <a:lstStyle/>
              <a:p>
                <a:pPr algn="ctr">
                  <a:defRPr/>
                </a:pPr>
                <a:endParaRPr lang="en-US" sz="1800" dirty="0">
                  <a:solidFill>
                    <a:srgbClr val="000000"/>
                  </a:solidFill>
                  <a:latin typeface="Arial" pitchFamily="34" charset="0"/>
                  <a:cs typeface="+mn-cs"/>
                </a:endParaRPr>
              </a:p>
            </p:txBody>
          </p:sp>
          <p:grpSp>
            <p:nvGrpSpPr>
              <p:cNvPr id="12" name="Group 5"/>
              <p:cNvGrpSpPr>
                <a:grpSpLocks/>
              </p:cNvGrpSpPr>
              <p:nvPr/>
            </p:nvGrpSpPr>
            <p:grpSpPr bwMode="auto">
              <a:xfrm>
                <a:off x="96" y="1440"/>
                <a:ext cx="913" cy="688"/>
                <a:chOff x="96" y="1440"/>
                <a:chExt cx="913" cy="688"/>
              </a:xfrm>
            </p:grpSpPr>
            <p:sp>
              <p:nvSpPr>
                <p:cNvPr id="16" name="Freeform 3"/>
                <p:cNvSpPr>
                  <a:spLocks/>
                </p:cNvSpPr>
                <p:nvPr/>
              </p:nvSpPr>
              <p:spPr bwMode="ltGray">
                <a:xfrm>
                  <a:off x="552" y="1440"/>
                  <a:ext cx="457" cy="688"/>
                </a:xfrm>
                <a:custGeom>
                  <a:avLst/>
                  <a:gdLst/>
                  <a:ahLst/>
                  <a:cxnLst>
                    <a:cxn ang="0">
                      <a:pos x="0" y="136"/>
                    </a:cxn>
                    <a:cxn ang="0">
                      <a:pos x="0" y="0"/>
                    </a:cxn>
                    <a:cxn ang="0">
                      <a:pos x="456" y="687"/>
                    </a:cxn>
                    <a:cxn ang="0">
                      <a:pos x="365" y="687"/>
                    </a:cxn>
                    <a:cxn ang="0">
                      <a:pos x="0" y="136"/>
                    </a:cxn>
                  </a:cxnLst>
                  <a:rect l="0" t="0" r="r" b="b"/>
                  <a:pathLst>
                    <a:path w="457" h="688">
                      <a:moveTo>
                        <a:pt x="0" y="136"/>
                      </a:moveTo>
                      <a:lnTo>
                        <a:pt x="0" y="0"/>
                      </a:lnTo>
                      <a:lnTo>
                        <a:pt x="456" y="687"/>
                      </a:lnTo>
                      <a:lnTo>
                        <a:pt x="365" y="687"/>
                      </a:lnTo>
                      <a:lnTo>
                        <a:pt x="0" y="136"/>
                      </a:lnTo>
                    </a:path>
                  </a:pathLst>
                </a:custGeom>
                <a:solidFill>
                  <a:schemeClr val="folHlink"/>
                </a:solidFill>
                <a:ln w="9525" cap="rnd">
                  <a:noFill/>
                  <a:round/>
                  <a:headEnd/>
                  <a:tailEnd/>
                </a:ln>
                <a:effectLst/>
              </p:spPr>
              <p:txBody>
                <a:bodyPr/>
                <a:lstStyle/>
                <a:p>
                  <a:pPr algn="ctr">
                    <a:defRPr/>
                  </a:pPr>
                  <a:endParaRPr lang="en-US" sz="1800" dirty="0">
                    <a:solidFill>
                      <a:srgbClr val="000000"/>
                    </a:solidFill>
                    <a:latin typeface="Arial" pitchFamily="34" charset="0"/>
                    <a:cs typeface="+mn-cs"/>
                  </a:endParaRPr>
                </a:p>
              </p:txBody>
            </p:sp>
            <p:sp>
              <p:nvSpPr>
                <p:cNvPr id="17" name="Freeform 4"/>
                <p:cNvSpPr>
                  <a:spLocks/>
                </p:cNvSpPr>
                <p:nvPr/>
              </p:nvSpPr>
              <p:spPr bwMode="ltGray">
                <a:xfrm>
                  <a:off x="96" y="1440"/>
                  <a:ext cx="457" cy="688"/>
                </a:xfrm>
                <a:custGeom>
                  <a:avLst/>
                  <a:gdLst/>
                  <a:ahLst/>
                  <a:cxnLst>
                    <a:cxn ang="0">
                      <a:pos x="456" y="0"/>
                    </a:cxn>
                    <a:cxn ang="0">
                      <a:pos x="456" y="136"/>
                    </a:cxn>
                    <a:cxn ang="0">
                      <a:pos x="90" y="687"/>
                    </a:cxn>
                    <a:cxn ang="0">
                      <a:pos x="0" y="687"/>
                    </a:cxn>
                    <a:cxn ang="0">
                      <a:pos x="456" y="0"/>
                    </a:cxn>
                  </a:cxnLst>
                  <a:rect l="0" t="0" r="r" b="b"/>
                  <a:pathLst>
                    <a:path w="457" h="688">
                      <a:moveTo>
                        <a:pt x="456" y="0"/>
                      </a:moveTo>
                      <a:lnTo>
                        <a:pt x="456" y="136"/>
                      </a:lnTo>
                      <a:lnTo>
                        <a:pt x="90" y="687"/>
                      </a:lnTo>
                      <a:lnTo>
                        <a:pt x="0" y="687"/>
                      </a:lnTo>
                      <a:lnTo>
                        <a:pt x="456" y="0"/>
                      </a:lnTo>
                    </a:path>
                  </a:pathLst>
                </a:custGeom>
                <a:solidFill>
                  <a:schemeClr val="folHlink"/>
                </a:solidFill>
                <a:ln w="9525" cap="rnd">
                  <a:noFill/>
                  <a:round/>
                  <a:headEnd/>
                  <a:tailEnd/>
                </a:ln>
                <a:effectLst/>
              </p:spPr>
              <p:txBody>
                <a:bodyPr/>
                <a:lstStyle/>
                <a:p>
                  <a:pPr algn="ctr">
                    <a:defRPr/>
                  </a:pPr>
                  <a:endParaRPr lang="en-US" sz="1800" dirty="0">
                    <a:solidFill>
                      <a:srgbClr val="000000"/>
                    </a:solidFill>
                    <a:latin typeface="Arial" pitchFamily="34" charset="0"/>
                    <a:cs typeface="+mn-cs"/>
                  </a:endParaRPr>
                </a:p>
              </p:txBody>
            </p:sp>
          </p:grpSp>
          <p:grpSp>
            <p:nvGrpSpPr>
              <p:cNvPr id="13" name="Group 8"/>
              <p:cNvGrpSpPr>
                <a:grpSpLocks/>
              </p:cNvGrpSpPr>
              <p:nvPr/>
            </p:nvGrpSpPr>
            <p:grpSpPr bwMode="auto">
              <a:xfrm>
                <a:off x="96" y="2127"/>
                <a:ext cx="913" cy="688"/>
                <a:chOff x="96" y="2127"/>
                <a:chExt cx="913" cy="688"/>
              </a:xfrm>
            </p:grpSpPr>
            <p:sp>
              <p:nvSpPr>
                <p:cNvPr id="14" name="Freeform 6"/>
                <p:cNvSpPr>
                  <a:spLocks/>
                </p:cNvSpPr>
                <p:nvPr/>
              </p:nvSpPr>
              <p:spPr bwMode="ltGray">
                <a:xfrm>
                  <a:off x="552" y="2127"/>
                  <a:ext cx="457" cy="688"/>
                </a:xfrm>
                <a:custGeom>
                  <a:avLst/>
                  <a:gdLst/>
                  <a:ahLst/>
                  <a:cxnLst>
                    <a:cxn ang="0">
                      <a:pos x="365" y="0"/>
                    </a:cxn>
                    <a:cxn ang="0">
                      <a:pos x="456" y="0"/>
                    </a:cxn>
                    <a:cxn ang="0">
                      <a:pos x="0" y="687"/>
                    </a:cxn>
                    <a:cxn ang="0">
                      <a:pos x="0" y="550"/>
                    </a:cxn>
                    <a:cxn ang="0">
                      <a:pos x="365" y="0"/>
                    </a:cxn>
                  </a:cxnLst>
                  <a:rect l="0" t="0" r="r" b="b"/>
                  <a:pathLst>
                    <a:path w="457" h="688">
                      <a:moveTo>
                        <a:pt x="365" y="0"/>
                      </a:moveTo>
                      <a:lnTo>
                        <a:pt x="456" y="0"/>
                      </a:lnTo>
                      <a:lnTo>
                        <a:pt x="0" y="687"/>
                      </a:lnTo>
                      <a:lnTo>
                        <a:pt x="0" y="550"/>
                      </a:lnTo>
                      <a:lnTo>
                        <a:pt x="365" y="0"/>
                      </a:lnTo>
                    </a:path>
                  </a:pathLst>
                </a:custGeom>
                <a:solidFill>
                  <a:schemeClr val="bg2"/>
                </a:solidFill>
                <a:ln w="9525" cap="rnd">
                  <a:noFill/>
                  <a:round/>
                  <a:headEnd/>
                  <a:tailEnd/>
                </a:ln>
                <a:effectLst/>
              </p:spPr>
              <p:txBody>
                <a:bodyPr/>
                <a:lstStyle/>
                <a:p>
                  <a:pPr algn="ctr">
                    <a:defRPr/>
                  </a:pPr>
                  <a:endParaRPr lang="en-US" sz="1800" dirty="0">
                    <a:solidFill>
                      <a:srgbClr val="000000"/>
                    </a:solidFill>
                    <a:latin typeface="Arial" pitchFamily="34" charset="0"/>
                    <a:cs typeface="+mn-cs"/>
                  </a:endParaRPr>
                </a:p>
              </p:txBody>
            </p:sp>
            <p:sp>
              <p:nvSpPr>
                <p:cNvPr id="15" name="Freeform 7"/>
                <p:cNvSpPr>
                  <a:spLocks/>
                </p:cNvSpPr>
                <p:nvPr/>
              </p:nvSpPr>
              <p:spPr bwMode="ltGray">
                <a:xfrm>
                  <a:off x="96" y="2127"/>
                  <a:ext cx="457" cy="688"/>
                </a:xfrm>
                <a:custGeom>
                  <a:avLst/>
                  <a:gdLst/>
                  <a:ahLst/>
                  <a:cxnLst>
                    <a:cxn ang="0">
                      <a:pos x="90" y="0"/>
                    </a:cxn>
                    <a:cxn ang="0">
                      <a:pos x="456" y="550"/>
                    </a:cxn>
                    <a:cxn ang="0">
                      <a:pos x="456" y="687"/>
                    </a:cxn>
                    <a:cxn ang="0">
                      <a:pos x="0" y="0"/>
                    </a:cxn>
                    <a:cxn ang="0">
                      <a:pos x="90" y="0"/>
                    </a:cxn>
                  </a:cxnLst>
                  <a:rect l="0" t="0" r="r" b="b"/>
                  <a:pathLst>
                    <a:path w="457" h="688">
                      <a:moveTo>
                        <a:pt x="90" y="0"/>
                      </a:moveTo>
                      <a:lnTo>
                        <a:pt x="456" y="550"/>
                      </a:lnTo>
                      <a:lnTo>
                        <a:pt x="456" y="687"/>
                      </a:lnTo>
                      <a:lnTo>
                        <a:pt x="0" y="0"/>
                      </a:lnTo>
                      <a:lnTo>
                        <a:pt x="90" y="0"/>
                      </a:lnTo>
                    </a:path>
                  </a:pathLst>
                </a:custGeom>
                <a:solidFill>
                  <a:schemeClr val="bg2"/>
                </a:solidFill>
                <a:ln w="9525" cap="rnd">
                  <a:noFill/>
                  <a:round/>
                  <a:headEnd/>
                  <a:tailEnd/>
                </a:ln>
                <a:effectLst/>
              </p:spPr>
              <p:txBody>
                <a:bodyPr/>
                <a:lstStyle/>
                <a:p>
                  <a:pPr algn="ctr">
                    <a:defRPr/>
                  </a:pPr>
                  <a:endParaRPr lang="en-US" sz="1800" dirty="0">
                    <a:solidFill>
                      <a:srgbClr val="000000"/>
                    </a:solidFill>
                    <a:latin typeface="Arial" pitchFamily="34" charset="0"/>
                    <a:cs typeface="+mn-cs"/>
                  </a:endParaRPr>
                </a:p>
              </p:txBody>
            </p:sp>
          </p:grpSp>
        </p:grpSp>
        <p:grpSp>
          <p:nvGrpSpPr>
            <p:cNvPr id="6" name="Group 14"/>
            <p:cNvGrpSpPr>
              <a:grpSpLocks/>
            </p:cNvGrpSpPr>
            <p:nvPr/>
          </p:nvGrpSpPr>
          <p:grpSpPr bwMode="auto">
            <a:xfrm>
              <a:off x="493" y="1555"/>
              <a:ext cx="525" cy="480"/>
              <a:chOff x="493" y="1555"/>
              <a:chExt cx="525" cy="480"/>
            </a:xfrm>
          </p:grpSpPr>
          <p:sp>
            <p:nvSpPr>
              <p:cNvPr id="7" name="Freeform 10"/>
              <p:cNvSpPr>
                <a:spLocks/>
              </p:cNvSpPr>
              <p:nvPr/>
            </p:nvSpPr>
            <p:spPr bwMode="gray">
              <a:xfrm>
                <a:off x="493" y="1555"/>
                <a:ext cx="525" cy="480"/>
              </a:xfrm>
              <a:custGeom>
                <a:avLst/>
                <a:gdLst/>
                <a:ahLst/>
                <a:cxnLst>
                  <a:cxn ang="0">
                    <a:pos x="225" y="217"/>
                  </a:cxn>
                  <a:cxn ang="0">
                    <a:pos x="133" y="0"/>
                  </a:cxn>
                  <a:cxn ang="0">
                    <a:pos x="263" y="193"/>
                  </a:cxn>
                  <a:cxn ang="0">
                    <a:pos x="393" y="0"/>
                  </a:cxn>
                  <a:cxn ang="0">
                    <a:pos x="299" y="217"/>
                  </a:cxn>
                  <a:cxn ang="0">
                    <a:pos x="524" y="240"/>
                  </a:cxn>
                  <a:cxn ang="0">
                    <a:pos x="298" y="262"/>
                  </a:cxn>
                  <a:cxn ang="0">
                    <a:pos x="393" y="479"/>
                  </a:cxn>
                  <a:cxn ang="0">
                    <a:pos x="263" y="286"/>
                  </a:cxn>
                  <a:cxn ang="0">
                    <a:pos x="133" y="479"/>
                  </a:cxn>
                  <a:cxn ang="0">
                    <a:pos x="224" y="263"/>
                  </a:cxn>
                  <a:cxn ang="0">
                    <a:pos x="0" y="240"/>
                  </a:cxn>
                  <a:cxn ang="0">
                    <a:pos x="225" y="217"/>
                  </a:cxn>
                </a:cxnLst>
                <a:rect l="0" t="0" r="r" b="b"/>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chemeClr val="bg1"/>
                  </a:gs>
                </a:gsLst>
                <a:path path="rect">
                  <a:fillToRect l="50000" t="50000" r="50000" b="50000"/>
                </a:path>
              </a:gradFill>
              <a:ln w="9525" cap="rnd">
                <a:noFill/>
                <a:round/>
                <a:headEnd/>
                <a:tailEnd/>
              </a:ln>
              <a:effectLst/>
            </p:spPr>
            <p:txBody>
              <a:bodyPr/>
              <a:lstStyle/>
              <a:p>
                <a:pPr algn="ctr">
                  <a:defRPr/>
                </a:pPr>
                <a:endParaRPr lang="en-US" sz="1800" dirty="0">
                  <a:solidFill>
                    <a:srgbClr val="000000"/>
                  </a:solidFill>
                  <a:latin typeface="Arial" pitchFamily="34" charset="0"/>
                  <a:cs typeface="+mn-cs"/>
                </a:endParaRPr>
              </a:p>
            </p:txBody>
          </p:sp>
          <p:sp>
            <p:nvSpPr>
              <p:cNvPr id="8" name="Freeform 11"/>
              <p:cNvSpPr>
                <a:spLocks/>
              </p:cNvSpPr>
              <p:nvPr/>
            </p:nvSpPr>
            <p:spPr bwMode="gray">
              <a:xfrm>
                <a:off x="565" y="1620"/>
                <a:ext cx="382" cy="350"/>
              </a:xfrm>
              <a:custGeom>
                <a:avLst/>
                <a:gdLst/>
                <a:ahLst/>
                <a:cxnLst>
                  <a:cxn ang="0">
                    <a:pos x="153" y="153"/>
                  </a:cxn>
                  <a:cxn ang="0">
                    <a:pos x="95" y="0"/>
                  </a:cxn>
                  <a:cxn ang="0">
                    <a:pos x="191" y="128"/>
                  </a:cxn>
                  <a:cxn ang="0">
                    <a:pos x="284" y="0"/>
                  </a:cxn>
                  <a:cxn ang="0">
                    <a:pos x="227" y="153"/>
                  </a:cxn>
                  <a:cxn ang="0">
                    <a:pos x="381" y="175"/>
                  </a:cxn>
                  <a:cxn ang="0">
                    <a:pos x="226" y="196"/>
                  </a:cxn>
                  <a:cxn ang="0">
                    <a:pos x="284" y="349"/>
                  </a:cxn>
                  <a:cxn ang="0">
                    <a:pos x="191" y="221"/>
                  </a:cxn>
                  <a:cxn ang="0">
                    <a:pos x="95" y="349"/>
                  </a:cxn>
                  <a:cxn ang="0">
                    <a:pos x="152" y="198"/>
                  </a:cxn>
                  <a:cxn ang="0">
                    <a:pos x="0" y="175"/>
                  </a:cxn>
                  <a:cxn ang="0">
                    <a:pos x="153" y="153"/>
                  </a:cxn>
                </a:cxnLst>
                <a:rect l="0" t="0" r="r" b="b"/>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rgbClr val="FFFFFF"/>
                  </a:gs>
                  <a:gs pos="100000">
                    <a:schemeClr val="folHlink"/>
                  </a:gs>
                </a:gsLst>
                <a:path path="rect">
                  <a:fillToRect l="50000" t="50000" r="50000" b="50000"/>
                </a:path>
              </a:gradFill>
              <a:ln w="9525" cap="rnd">
                <a:noFill/>
                <a:round/>
                <a:headEnd/>
                <a:tailEnd/>
              </a:ln>
              <a:effectLst/>
            </p:spPr>
            <p:txBody>
              <a:bodyPr/>
              <a:lstStyle/>
              <a:p>
                <a:pPr algn="ctr">
                  <a:defRPr/>
                </a:pPr>
                <a:endParaRPr lang="en-US" sz="1800" dirty="0">
                  <a:solidFill>
                    <a:srgbClr val="000000"/>
                  </a:solidFill>
                  <a:latin typeface="Arial" pitchFamily="34" charset="0"/>
                  <a:cs typeface="+mn-cs"/>
                </a:endParaRPr>
              </a:p>
            </p:txBody>
          </p:sp>
          <p:sp>
            <p:nvSpPr>
              <p:cNvPr id="9" name="Freeform 12"/>
              <p:cNvSpPr>
                <a:spLocks/>
              </p:cNvSpPr>
              <p:nvPr/>
            </p:nvSpPr>
            <p:spPr bwMode="gray">
              <a:xfrm>
                <a:off x="621" y="1629"/>
                <a:ext cx="270" cy="332"/>
              </a:xfrm>
              <a:custGeom>
                <a:avLst/>
                <a:gdLst/>
                <a:ahLst/>
                <a:cxnLst>
                  <a:cxn ang="0">
                    <a:pos x="0" y="84"/>
                  </a:cxn>
                  <a:cxn ang="0">
                    <a:pos x="122" y="143"/>
                  </a:cxn>
                  <a:cxn ang="0">
                    <a:pos x="135" y="0"/>
                  </a:cxn>
                  <a:cxn ang="0">
                    <a:pos x="147" y="143"/>
                  </a:cxn>
                  <a:cxn ang="0">
                    <a:pos x="268" y="82"/>
                  </a:cxn>
                  <a:cxn ang="0">
                    <a:pos x="159" y="166"/>
                  </a:cxn>
                  <a:cxn ang="0">
                    <a:pos x="269" y="249"/>
                  </a:cxn>
                  <a:cxn ang="0">
                    <a:pos x="147" y="189"/>
                  </a:cxn>
                  <a:cxn ang="0">
                    <a:pos x="135" y="331"/>
                  </a:cxn>
                  <a:cxn ang="0">
                    <a:pos x="122" y="189"/>
                  </a:cxn>
                  <a:cxn ang="0">
                    <a:pos x="0" y="249"/>
                  </a:cxn>
                  <a:cxn ang="0">
                    <a:pos x="110" y="166"/>
                  </a:cxn>
                  <a:cxn ang="0">
                    <a:pos x="0" y="84"/>
                  </a:cxn>
                </a:cxnLst>
                <a:rect l="0" t="0" r="r" b="b"/>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FFFFFF"/>
                  </a:gs>
                  <a:gs pos="100000">
                    <a:schemeClr val="bg1"/>
                  </a:gs>
                </a:gsLst>
                <a:path path="rect">
                  <a:fillToRect l="50000" t="50000" r="50000" b="50000"/>
                </a:path>
              </a:gradFill>
              <a:ln w="9525" cap="rnd">
                <a:noFill/>
                <a:round/>
                <a:headEnd/>
                <a:tailEnd/>
              </a:ln>
              <a:effectLst/>
            </p:spPr>
            <p:txBody>
              <a:bodyPr/>
              <a:lstStyle/>
              <a:p>
                <a:pPr algn="ctr">
                  <a:defRPr/>
                </a:pPr>
                <a:endParaRPr lang="en-US" sz="1800" dirty="0">
                  <a:solidFill>
                    <a:srgbClr val="000000"/>
                  </a:solidFill>
                  <a:latin typeface="Arial" pitchFamily="34" charset="0"/>
                  <a:cs typeface="+mn-cs"/>
                </a:endParaRPr>
              </a:p>
            </p:txBody>
          </p:sp>
          <p:sp>
            <p:nvSpPr>
              <p:cNvPr id="10" name="Freeform 13"/>
              <p:cNvSpPr>
                <a:spLocks/>
              </p:cNvSpPr>
              <p:nvPr/>
            </p:nvSpPr>
            <p:spPr bwMode="gray">
              <a:xfrm>
                <a:off x="722" y="1752"/>
                <a:ext cx="68" cy="85"/>
              </a:xfrm>
              <a:custGeom>
                <a:avLst/>
                <a:gdLst/>
                <a:ahLst/>
                <a:cxnLst>
                  <a:cxn ang="0">
                    <a:pos x="0" y="20"/>
                  </a:cxn>
                  <a:cxn ang="0">
                    <a:pos x="27" y="30"/>
                  </a:cxn>
                  <a:cxn ang="0">
                    <a:pos x="33" y="0"/>
                  </a:cxn>
                  <a:cxn ang="0">
                    <a:pos x="39" y="30"/>
                  </a:cxn>
                  <a:cxn ang="0">
                    <a:pos x="67" y="20"/>
                  </a:cxn>
                  <a:cxn ang="0">
                    <a:pos x="45" y="42"/>
                  </a:cxn>
                  <a:cxn ang="0">
                    <a:pos x="67" y="62"/>
                  </a:cxn>
                  <a:cxn ang="0">
                    <a:pos x="39" y="52"/>
                  </a:cxn>
                  <a:cxn ang="0">
                    <a:pos x="33" y="84"/>
                  </a:cxn>
                  <a:cxn ang="0">
                    <a:pos x="27" y="52"/>
                  </a:cxn>
                  <a:cxn ang="0">
                    <a:pos x="0" y="62"/>
                  </a:cxn>
                  <a:cxn ang="0">
                    <a:pos x="21" y="42"/>
                  </a:cxn>
                  <a:cxn ang="0">
                    <a:pos x="0" y="20"/>
                  </a:cxn>
                </a:cxnLst>
                <a:rect l="0" t="0" r="r" b="b"/>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solidFill>
                <a:srgbClr val="F9F9F9"/>
              </a:solidFill>
              <a:ln w="9525" cap="rnd">
                <a:noFill/>
                <a:round/>
                <a:headEnd/>
                <a:tailEnd/>
              </a:ln>
              <a:effectLst/>
            </p:spPr>
            <p:txBody>
              <a:bodyPr/>
              <a:lstStyle/>
              <a:p>
                <a:pPr algn="ctr">
                  <a:defRPr/>
                </a:pPr>
                <a:endParaRPr lang="en-US" sz="1800" dirty="0">
                  <a:solidFill>
                    <a:srgbClr val="000000"/>
                  </a:solidFill>
                  <a:latin typeface="Arial" pitchFamily="34" charset="0"/>
                  <a:cs typeface="+mn-cs"/>
                </a:endParaRPr>
              </a:p>
            </p:txBody>
          </p:sp>
        </p:grpSp>
      </p:grpSp>
      <p:sp>
        <p:nvSpPr>
          <p:cNvPr id="3088" name="Rectangle 16"/>
          <p:cNvSpPr>
            <a:spLocks noGrp="1" noChangeArrowheads="1"/>
          </p:cNvSpPr>
          <p:nvPr>
            <p:ph type="ctrTitle" sz="quarter"/>
          </p:nvPr>
        </p:nvSpPr>
        <p:spPr>
          <a:xfrm>
            <a:off x="1370013" y="2133600"/>
            <a:ext cx="7772400" cy="1143000"/>
          </a:xfrm>
        </p:spPr>
        <p:txBody>
          <a:bodyPr/>
          <a:lstStyle>
            <a:lvl1pPr>
              <a:defRPr/>
            </a:lvl1pPr>
          </a:lstStyle>
          <a:p>
            <a:r>
              <a:rPr lang="en-US"/>
              <a:t>Click to edit Master title style</a:t>
            </a:r>
          </a:p>
        </p:txBody>
      </p:sp>
      <p:sp>
        <p:nvSpPr>
          <p:cNvPr id="3089" name="Rectangle 17"/>
          <p:cNvSpPr>
            <a:spLocks noGrp="1" noChangeArrowheads="1"/>
          </p:cNvSpPr>
          <p:nvPr>
            <p:ph type="subTitle" sz="quarter" idx="1"/>
          </p:nvPr>
        </p:nvSpPr>
        <p:spPr>
          <a:xfrm>
            <a:off x="1371600" y="4114800"/>
            <a:ext cx="6400800" cy="1752600"/>
          </a:xfrm>
        </p:spPr>
        <p:txBody>
          <a:bodyPr/>
          <a:lstStyle>
            <a:lvl1pPr marL="0" indent="0" algn="ctr">
              <a:buFontTx/>
              <a:buNone/>
              <a:defRPr/>
            </a:lvl1pPr>
          </a:lstStyle>
          <a:p>
            <a:r>
              <a:rPr lang="en-US"/>
              <a:t>Click to edit Master subtitle style</a:t>
            </a:r>
          </a:p>
        </p:txBody>
      </p:sp>
      <p:sp>
        <p:nvSpPr>
          <p:cNvPr id="18" name="Rectangle 18"/>
          <p:cNvSpPr>
            <a:spLocks noGrp="1" noChangeArrowheads="1"/>
          </p:cNvSpPr>
          <p:nvPr>
            <p:ph type="dt" sz="quarter" idx="10"/>
          </p:nvPr>
        </p:nvSpPr>
        <p:spPr>
          <a:xfrm>
            <a:off x="1370013" y="6248400"/>
            <a:ext cx="1905000" cy="457200"/>
          </a:xfrm>
        </p:spPr>
        <p:txBody>
          <a:bodyPr/>
          <a:lstStyle>
            <a:lvl1pPr>
              <a:defRPr dirty="0">
                <a:effectLst>
                  <a:outerShdw blurRad="38100" dist="38100" dir="2700000" algn="tl">
                    <a:srgbClr val="000000">
                      <a:alpha val="43137"/>
                    </a:srgbClr>
                  </a:outerShdw>
                </a:effectLst>
              </a:defRPr>
            </a:lvl1pPr>
          </a:lstStyle>
          <a:p>
            <a:pPr>
              <a:defRPr/>
            </a:pPr>
            <a:endParaRPr lang="en-US"/>
          </a:p>
        </p:txBody>
      </p:sp>
      <p:sp>
        <p:nvSpPr>
          <p:cNvPr id="19" name="Rectangle 19"/>
          <p:cNvSpPr>
            <a:spLocks noGrp="1" noChangeArrowheads="1"/>
          </p:cNvSpPr>
          <p:nvPr>
            <p:ph type="ftr" sz="quarter" idx="11"/>
          </p:nvPr>
        </p:nvSpPr>
        <p:spPr>
          <a:xfrm>
            <a:off x="3808413" y="6248400"/>
            <a:ext cx="2895600" cy="457200"/>
          </a:xfrm>
        </p:spPr>
        <p:txBody>
          <a:bodyPr/>
          <a:lstStyle>
            <a:lvl1pPr>
              <a:defRPr dirty="0" smtClean="0">
                <a:effectLst>
                  <a:outerShdw blurRad="38100" dist="38100" dir="2700000" algn="tl">
                    <a:srgbClr val="000000">
                      <a:alpha val="43137"/>
                    </a:srgbClr>
                  </a:outerShdw>
                </a:effectLst>
              </a:defRPr>
            </a:lvl1pPr>
          </a:lstStyle>
          <a:p>
            <a:pPr>
              <a:defRPr/>
            </a:pPr>
            <a:r>
              <a:rPr lang="en-US"/>
              <a:t>Copyright ©2014 by Pearson Education, Inc. All rights reserved. </a:t>
            </a:r>
            <a:endParaRPr lang="en-US"/>
          </a:p>
        </p:txBody>
      </p:sp>
      <p:sp>
        <p:nvSpPr>
          <p:cNvPr id="20" name="Rectangle 20"/>
          <p:cNvSpPr>
            <a:spLocks noGrp="1" noChangeArrowheads="1"/>
          </p:cNvSpPr>
          <p:nvPr>
            <p:ph type="sldNum" sz="quarter" idx="12"/>
          </p:nvPr>
        </p:nvSpPr>
        <p:spPr>
          <a:xfrm>
            <a:off x="7237413" y="6248400"/>
            <a:ext cx="1905000" cy="457200"/>
          </a:xfrm>
        </p:spPr>
        <p:txBody>
          <a:bodyPr/>
          <a:lstStyle>
            <a:lvl1pPr>
              <a:defRPr>
                <a:effectLst>
                  <a:outerShdw blurRad="38100" dist="38100" dir="2700000" algn="tl">
                    <a:srgbClr val="000000">
                      <a:alpha val="43137"/>
                    </a:srgbClr>
                  </a:outerShdw>
                </a:effectLst>
              </a:defRPr>
            </a:lvl1pPr>
          </a:lstStyle>
          <a:p>
            <a:pPr>
              <a:defRPr/>
            </a:pPr>
            <a:fld id="{E3A5F690-6E5B-433F-950C-8D91C5353BDA}" type="slidenum">
              <a:rPr lang="en-US"/>
              <a:pPr>
                <a:defRPr/>
              </a:pPr>
              <a:t>‹#›</a:t>
            </a:fld>
            <a:endParaRPr lang="en-US" dirty="0"/>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8"/>
          <p:cNvSpPr>
            <a:spLocks noGrp="1" noChangeArrowheads="1"/>
          </p:cNvSpPr>
          <p:nvPr>
            <p:ph type="dt" sz="half" idx="10"/>
          </p:nvPr>
        </p:nvSpPr>
        <p:spPr/>
        <p:txBody>
          <a:bodyPr/>
          <a:lstStyle>
            <a:lvl1pPr>
              <a:defRPr dirty="0">
                <a:effectLst>
                  <a:outerShdw blurRad="38100" dist="38100" dir="2700000" algn="tl">
                    <a:srgbClr val="000000">
                      <a:alpha val="43137"/>
                    </a:srgbClr>
                  </a:outerShdw>
                </a:effectLst>
              </a:defRPr>
            </a:lvl1pPr>
          </a:lstStyle>
          <a:p>
            <a:pPr>
              <a:defRPr/>
            </a:pPr>
            <a:endParaRPr lang="en-US"/>
          </a:p>
        </p:txBody>
      </p:sp>
      <p:sp>
        <p:nvSpPr>
          <p:cNvPr id="5" name="Rectangle 19"/>
          <p:cNvSpPr>
            <a:spLocks noGrp="1" noChangeArrowheads="1"/>
          </p:cNvSpPr>
          <p:nvPr>
            <p:ph type="ftr" sz="quarter" idx="11"/>
          </p:nvPr>
        </p:nvSpPr>
        <p:spPr/>
        <p:txBody>
          <a:bodyPr/>
          <a:lstStyle>
            <a:lvl1pPr>
              <a:defRPr dirty="0" smtClean="0">
                <a:effectLst>
                  <a:outerShdw blurRad="38100" dist="38100" dir="2700000" algn="tl">
                    <a:srgbClr val="000000">
                      <a:alpha val="43137"/>
                    </a:srgbClr>
                  </a:outerShdw>
                </a:effectLst>
              </a:defRPr>
            </a:lvl1pPr>
          </a:lstStyle>
          <a:p>
            <a:pPr>
              <a:defRPr/>
            </a:pPr>
            <a:r>
              <a:rPr lang="en-US"/>
              <a:t>Copyright ©2014 by Pearson Education, Inc. All rights reserved. </a:t>
            </a:r>
            <a:endParaRPr lang="en-US"/>
          </a:p>
        </p:txBody>
      </p:sp>
      <p:sp>
        <p:nvSpPr>
          <p:cNvPr id="6" name="Rectangle 20"/>
          <p:cNvSpPr>
            <a:spLocks noGrp="1" noChangeArrowheads="1"/>
          </p:cNvSpPr>
          <p:nvPr>
            <p:ph type="sldNum" sz="quarter" idx="12"/>
          </p:nvPr>
        </p:nvSpPr>
        <p:spPr/>
        <p:txBody>
          <a:bodyPr/>
          <a:lstStyle>
            <a:lvl1pPr>
              <a:defRPr dirty="0">
                <a:effectLst>
                  <a:outerShdw blurRad="38100" dist="38100" dir="2700000" algn="tl">
                    <a:srgbClr val="000000">
                      <a:alpha val="43137"/>
                    </a:srgbClr>
                  </a:outerShdw>
                </a:effectLst>
              </a:defRPr>
            </a:lvl1pPr>
          </a:lstStyle>
          <a:p>
            <a:pPr>
              <a:defRPr/>
            </a:pPr>
            <a:r>
              <a:rPr lang="en-US"/>
              <a:t>3-</a:t>
            </a:r>
            <a:fld id="{4CE7E966-1008-4D65-A83A-5F746378C452}" type="slidenum">
              <a:rPr lang="en-US"/>
              <a:pPr>
                <a:defRPr/>
              </a:pPr>
              <a:t>‹#›</a:t>
            </a:fld>
            <a:endParaRPr lang="en-US"/>
          </a:p>
        </p:txBody>
      </p:sp>
    </p:spTree>
  </p:cSld>
  <p:clrMapOvr>
    <a:masterClrMapping/>
  </p:clrMapOv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8"/>
          <p:cNvSpPr>
            <a:spLocks noGrp="1" noChangeArrowheads="1"/>
          </p:cNvSpPr>
          <p:nvPr>
            <p:ph type="dt" sz="half" idx="10"/>
          </p:nvPr>
        </p:nvSpPr>
        <p:spPr/>
        <p:txBody>
          <a:bodyPr/>
          <a:lstStyle>
            <a:lvl1pPr>
              <a:defRPr dirty="0">
                <a:effectLst>
                  <a:outerShdw blurRad="38100" dist="38100" dir="2700000" algn="tl">
                    <a:srgbClr val="000000">
                      <a:alpha val="43137"/>
                    </a:srgbClr>
                  </a:outerShdw>
                </a:effectLst>
              </a:defRPr>
            </a:lvl1pPr>
          </a:lstStyle>
          <a:p>
            <a:pPr>
              <a:defRPr/>
            </a:pPr>
            <a:endParaRPr lang="en-US"/>
          </a:p>
        </p:txBody>
      </p:sp>
      <p:sp>
        <p:nvSpPr>
          <p:cNvPr id="5" name="Rectangle 19"/>
          <p:cNvSpPr>
            <a:spLocks noGrp="1" noChangeArrowheads="1"/>
          </p:cNvSpPr>
          <p:nvPr>
            <p:ph type="ftr" sz="quarter" idx="11"/>
          </p:nvPr>
        </p:nvSpPr>
        <p:spPr/>
        <p:txBody>
          <a:bodyPr/>
          <a:lstStyle>
            <a:lvl1pPr>
              <a:defRPr dirty="0" smtClean="0">
                <a:effectLst>
                  <a:outerShdw blurRad="38100" dist="38100" dir="2700000" algn="tl">
                    <a:srgbClr val="000000">
                      <a:alpha val="43137"/>
                    </a:srgbClr>
                  </a:outerShdw>
                </a:effectLst>
              </a:defRPr>
            </a:lvl1pPr>
          </a:lstStyle>
          <a:p>
            <a:pPr>
              <a:defRPr/>
            </a:pPr>
            <a:r>
              <a:rPr lang="en-US"/>
              <a:t>Copyright ©2014 by Pearson Education, Inc. All rights reserved. </a:t>
            </a:r>
            <a:endParaRPr lang="en-US"/>
          </a:p>
        </p:txBody>
      </p:sp>
      <p:sp>
        <p:nvSpPr>
          <p:cNvPr id="6" name="Rectangle 20"/>
          <p:cNvSpPr>
            <a:spLocks noGrp="1" noChangeArrowheads="1"/>
          </p:cNvSpPr>
          <p:nvPr>
            <p:ph type="sldNum" sz="quarter" idx="12"/>
          </p:nvPr>
        </p:nvSpPr>
        <p:spPr/>
        <p:txBody>
          <a:bodyPr/>
          <a:lstStyle>
            <a:lvl1pPr>
              <a:defRPr dirty="0">
                <a:effectLst>
                  <a:outerShdw blurRad="38100" dist="38100" dir="2700000" algn="tl">
                    <a:srgbClr val="000000">
                      <a:alpha val="43137"/>
                    </a:srgbClr>
                  </a:outerShdw>
                </a:effectLst>
              </a:defRPr>
            </a:lvl1pPr>
          </a:lstStyle>
          <a:p>
            <a:pPr>
              <a:defRPr/>
            </a:pPr>
            <a:r>
              <a:rPr lang="en-US"/>
              <a:t>3-</a:t>
            </a:r>
            <a:fld id="{6FD64D3A-050A-450E-84C5-364FA099BC18}" type="slidenum">
              <a:rPr lang="en-US"/>
              <a:pPr>
                <a:defRPr/>
              </a:pPr>
              <a:t>‹#›</a:t>
            </a:fld>
            <a:endParaRPr lang="en-US"/>
          </a:p>
        </p:txBody>
      </p:sp>
    </p:spTree>
  </p:cSld>
  <p:clrMapOvr>
    <a:masterClrMapping/>
  </p:clrMapOv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8"/>
          <p:cNvSpPr>
            <a:spLocks noGrp="1" noChangeArrowheads="1"/>
          </p:cNvSpPr>
          <p:nvPr>
            <p:ph type="dt" sz="half" idx="10"/>
          </p:nvPr>
        </p:nvSpPr>
        <p:spPr/>
        <p:txBody>
          <a:bodyPr/>
          <a:lstStyle>
            <a:lvl1pPr>
              <a:defRPr dirty="0">
                <a:effectLst>
                  <a:outerShdw blurRad="38100" dist="38100" dir="2700000" algn="tl">
                    <a:srgbClr val="000000">
                      <a:alpha val="43137"/>
                    </a:srgbClr>
                  </a:outerShdw>
                </a:effectLst>
              </a:defRPr>
            </a:lvl1pPr>
          </a:lstStyle>
          <a:p>
            <a:pPr>
              <a:defRPr/>
            </a:pPr>
            <a:endParaRPr lang="en-US"/>
          </a:p>
        </p:txBody>
      </p:sp>
      <p:sp>
        <p:nvSpPr>
          <p:cNvPr id="6" name="Rectangle 19"/>
          <p:cNvSpPr>
            <a:spLocks noGrp="1" noChangeArrowheads="1"/>
          </p:cNvSpPr>
          <p:nvPr>
            <p:ph type="ftr" sz="quarter" idx="11"/>
          </p:nvPr>
        </p:nvSpPr>
        <p:spPr/>
        <p:txBody>
          <a:bodyPr/>
          <a:lstStyle>
            <a:lvl1pPr>
              <a:defRPr dirty="0" smtClean="0">
                <a:effectLst>
                  <a:outerShdw blurRad="38100" dist="38100" dir="2700000" algn="tl">
                    <a:srgbClr val="000000">
                      <a:alpha val="43137"/>
                    </a:srgbClr>
                  </a:outerShdw>
                </a:effectLst>
              </a:defRPr>
            </a:lvl1pPr>
          </a:lstStyle>
          <a:p>
            <a:pPr>
              <a:defRPr/>
            </a:pPr>
            <a:r>
              <a:rPr lang="en-US"/>
              <a:t>Copyright ©2014 by Pearson Education, Inc. All rights reserved. </a:t>
            </a:r>
            <a:endParaRPr lang="en-US"/>
          </a:p>
        </p:txBody>
      </p:sp>
      <p:sp>
        <p:nvSpPr>
          <p:cNvPr id="7" name="Rectangle 20"/>
          <p:cNvSpPr>
            <a:spLocks noGrp="1" noChangeArrowheads="1"/>
          </p:cNvSpPr>
          <p:nvPr>
            <p:ph type="sldNum" sz="quarter" idx="12"/>
          </p:nvPr>
        </p:nvSpPr>
        <p:spPr/>
        <p:txBody>
          <a:bodyPr/>
          <a:lstStyle>
            <a:lvl1pPr>
              <a:defRPr dirty="0">
                <a:effectLst>
                  <a:outerShdw blurRad="38100" dist="38100" dir="2700000" algn="tl">
                    <a:srgbClr val="000000">
                      <a:alpha val="43137"/>
                    </a:srgbClr>
                  </a:outerShdw>
                </a:effectLst>
              </a:defRPr>
            </a:lvl1pPr>
          </a:lstStyle>
          <a:p>
            <a:pPr>
              <a:defRPr/>
            </a:pPr>
            <a:r>
              <a:rPr lang="en-US"/>
              <a:t>3-</a:t>
            </a:r>
            <a:fld id="{A5965E6C-D733-4800-AB05-4111D761431D}" type="slidenum">
              <a:rPr lang="en-US"/>
              <a:pPr>
                <a:defRPr/>
              </a:pPr>
              <a:t>‹#›</a:t>
            </a:fld>
            <a:endParaRPr lang="en-US"/>
          </a:p>
        </p:txBody>
      </p:sp>
    </p:spTree>
  </p:cSld>
  <p:clrMapOvr>
    <a:masterClrMapping/>
  </p:clrMapOv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8"/>
          <p:cNvSpPr>
            <a:spLocks noGrp="1" noChangeArrowheads="1"/>
          </p:cNvSpPr>
          <p:nvPr>
            <p:ph type="dt" sz="half" idx="10"/>
          </p:nvPr>
        </p:nvSpPr>
        <p:spPr/>
        <p:txBody>
          <a:bodyPr/>
          <a:lstStyle>
            <a:lvl1pPr>
              <a:defRPr dirty="0">
                <a:effectLst>
                  <a:outerShdw blurRad="38100" dist="38100" dir="2700000" algn="tl">
                    <a:srgbClr val="000000">
                      <a:alpha val="43137"/>
                    </a:srgbClr>
                  </a:outerShdw>
                </a:effectLst>
              </a:defRPr>
            </a:lvl1pPr>
          </a:lstStyle>
          <a:p>
            <a:pPr>
              <a:defRPr/>
            </a:pPr>
            <a:endParaRPr lang="en-US"/>
          </a:p>
        </p:txBody>
      </p:sp>
      <p:sp>
        <p:nvSpPr>
          <p:cNvPr id="8" name="Rectangle 19"/>
          <p:cNvSpPr>
            <a:spLocks noGrp="1" noChangeArrowheads="1"/>
          </p:cNvSpPr>
          <p:nvPr>
            <p:ph type="ftr" sz="quarter" idx="11"/>
          </p:nvPr>
        </p:nvSpPr>
        <p:spPr/>
        <p:txBody>
          <a:bodyPr/>
          <a:lstStyle>
            <a:lvl1pPr>
              <a:defRPr dirty="0" smtClean="0">
                <a:effectLst>
                  <a:outerShdw blurRad="38100" dist="38100" dir="2700000" algn="tl">
                    <a:srgbClr val="000000">
                      <a:alpha val="43137"/>
                    </a:srgbClr>
                  </a:outerShdw>
                </a:effectLst>
              </a:defRPr>
            </a:lvl1pPr>
          </a:lstStyle>
          <a:p>
            <a:pPr>
              <a:defRPr/>
            </a:pPr>
            <a:r>
              <a:rPr lang="en-US"/>
              <a:t>Copyright ©2014 by Pearson Education, Inc. All rights reserved. </a:t>
            </a:r>
            <a:endParaRPr lang="en-US"/>
          </a:p>
        </p:txBody>
      </p:sp>
      <p:sp>
        <p:nvSpPr>
          <p:cNvPr id="9" name="Rectangle 20"/>
          <p:cNvSpPr>
            <a:spLocks noGrp="1" noChangeArrowheads="1"/>
          </p:cNvSpPr>
          <p:nvPr>
            <p:ph type="sldNum" sz="quarter" idx="12"/>
          </p:nvPr>
        </p:nvSpPr>
        <p:spPr/>
        <p:txBody>
          <a:bodyPr/>
          <a:lstStyle>
            <a:lvl1pPr>
              <a:defRPr dirty="0">
                <a:effectLst>
                  <a:outerShdw blurRad="38100" dist="38100" dir="2700000" algn="tl">
                    <a:srgbClr val="000000">
                      <a:alpha val="43137"/>
                    </a:srgbClr>
                  </a:outerShdw>
                </a:effectLst>
              </a:defRPr>
            </a:lvl1pPr>
          </a:lstStyle>
          <a:p>
            <a:pPr>
              <a:defRPr/>
            </a:pPr>
            <a:r>
              <a:rPr lang="en-US"/>
              <a:t>3-</a:t>
            </a:r>
            <a:fld id="{02BFAF00-EECF-4180-A149-2763969EC166}" type="slidenum">
              <a:rPr lang="en-US"/>
              <a:pPr>
                <a:defRPr/>
              </a:pPr>
              <a:t>‹#›</a:t>
            </a:fld>
            <a:endParaRPr lang="en-US"/>
          </a:p>
        </p:txBody>
      </p:sp>
    </p:spTree>
  </p:cSld>
  <p:clrMapOvr>
    <a:masterClrMapping/>
  </p:clrMapOv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8"/>
          <p:cNvSpPr>
            <a:spLocks noGrp="1" noChangeArrowheads="1"/>
          </p:cNvSpPr>
          <p:nvPr>
            <p:ph type="dt" sz="half" idx="10"/>
          </p:nvPr>
        </p:nvSpPr>
        <p:spPr/>
        <p:txBody>
          <a:bodyPr/>
          <a:lstStyle>
            <a:lvl1pPr>
              <a:defRPr dirty="0">
                <a:effectLst>
                  <a:outerShdw blurRad="38100" dist="38100" dir="2700000" algn="tl">
                    <a:srgbClr val="000000">
                      <a:alpha val="43137"/>
                    </a:srgbClr>
                  </a:outerShdw>
                </a:effectLst>
              </a:defRPr>
            </a:lvl1pPr>
          </a:lstStyle>
          <a:p>
            <a:pPr>
              <a:defRPr/>
            </a:pPr>
            <a:endParaRPr lang="en-US"/>
          </a:p>
        </p:txBody>
      </p:sp>
      <p:sp>
        <p:nvSpPr>
          <p:cNvPr id="4" name="Rectangle 19"/>
          <p:cNvSpPr>
            <a:spLocks noGrp="1" noChangeArrowheads="1"/>
          </p:cNvSpPr>
          <p:nvPr>
            <p:ph type="ftr" sz="quarter" idx="11"/>
          </p:nvPr>
        </p:nvSpPr>
        <p:spPr/>
        <p:txBody>
          <a:bodyPr/>
          <a:lstStyle>
            <a:lvl1pPr>
              <a:defRPr dirty="0" smtClean="0">
                <a:effectLst>
                  <a:outerShdw blurRad="38100" dist="38100" dir="2700000" algn="tl">
                    <a:srgbClr val="000000">
                      <a:alpha val="43137"/>
                    </a:srgbClr>
                  </a:outerShdw>
                </a:effectLst>
              </a:defRPr>
            </a:lvl1pPr>
          </a:lstStyle>
          <a:p>
            <a:pPr>
              <a:defRPr/>
            </a:pPr>
            <a:r>
              <a:rPr lang="en-US"/>
              <a:t>Copyright ©2014 by Pearson Education, Inc. All rights reserved. </a:t>
            </a:r>
            <a:endParaRPr lang="en-US"/>
          </a:p>
        </p:txBody>
      </p:sp>
      <p:sp>
        <p:nvSpPr>
          <p:cNvPr id="5" name="Rectangle 20"/>
          <p:cNvSpPr>
            <a:spLocks noGrp="1" noChangeArrowheads="1"/>
          </p:cNvSpPr>
          <p:nvPr>
            <p:ph type="sldNum" sz="quarter" idx="12"/>
          </p:nvPr>
        </p:nvSpPr>
        <p:spPr>
          <a:xfrm>
            <a:off x="7162800" y="6553200"/>
            <a:ext cx="1905000" cy="457200"/>
          </a:xfrm>
        </p:spPr>
        <p:txBody>
          <a:bodyPr/>
          <a:lstStyle>
            <a:lvl1pPr>
              <a:defRPr dirty="0">
                <a:effectLst>
                  <a:outerShdw blurRad="38100" dist="38100" dir="2700000" algn="tl">
                    <a:srgbClr val="000000">
                      <a:alpha val="43137"/>
                    </a:srgbClr>
                  </a:outerShdw>
                </a:effectLst>
              </a:defRPr>
            </a:lvl1pPr>
          </a:lstStyle>
          <a:p>
            <a:pPr>
              <a:defRPr/>
            </a:pPr>
            <a:r>
              <a:rPr lang="en-US"/>
              <a:t>3-</a:t>
            </a:r>
            <a:fld id="{4898C07C-55AF-4A14-9FA9-93CECE678D73}" type="slidenum">
              <a:rPr lang="en-US"/>
              <a:pPr>
                <a:defRPr/>
              </a:pPr>
              <a:t>‹#›</a:t>
            </a:fld>
            <a:endParaRPr lang="en-US"/>
          </a:p>
        </p:txBody>
      </p:sp>
    </p:spTree>
  </p:cSld>
  <p:clrMapOvr>
    <a:masterClrMapping/>
  </p:clrMapOv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8"/>
          <p:cNvSpPr>
            <a:spLocks noGrp="1" noChangeArrowheads="1"/>
          </p:cNvSpPr>
          <p:nvPr>
            <p:ph type="dt" sz="half" idx="10"/>
          </p:nvPr>
        </p:nvSpPr>
        <p:spPr/>
        <p:txBody>
          <a:bodyPr/>
          <a:lstStyle>
            <a:lvl1pPr>
              <a:defRPr dirty="0">
                <a:effectLst>
                  <a:outerShdw blurRad="38100" dist="38100" dir="2700000" algn="tl">
                    <a:srgbClr val="000000">
                      <a:alpha val="43137"/>
                    </a:srgbClr>
                  </a:outerShdw>
                </a:effectLst>
              </a:defRPr>
            </a:lvl1pPr>
          </a:lstStyle>
          <a:p>
            <a:pPr>
              <a:defRPr/>
            </a:pPr>
            <a:endParaRPr lang="en-US"/>
          </a:p>
        </p:txBody>
      </p:sp>
      <p:sp>
        <p:nvSpPr>
          <p:cNvPr id="3" name="Rectangle 19"/>
          <p:cNvSpPr>
            <a:spLocks noGrp="1" noChangeArrowheads="1"/>
          </p:cNvSpPr>
          <p:nvPr>
            <p:ph type="ftr" sz="quarter" idx="11"/>
          </p:nvPr>
        </p:nvSpPr>
        <p:spPr/>
        <p:txBody>
          <a:bodyPr/>
          <a:lstStyle>
            <a:lvl1pPr>
              <a:defRPr dirty="0" smtClean="0">
                <a:effectLst>
                  <a:outerShdw blurRad="38100" dist="38100" dir="2700000" algn="tl">
                    <a:srgbClr val="000000">
                      <a:alpha val="43137"/>
                    </a:srgbClr>
                  </a:outerShdw>
                </a:effectLst>
              </a:defRPr>
            </a:lvl1pPr>
          </a:lstStyle>
          <a:p>
            <a:pPr>
              <a:defRPr/>
            </a:pPr>
            <a:r>
              <a:rPr lang="en-US"/>
              <a:t>Copyright ©2014 by Pearson Education, Inc. All rights reserved. </a:t>
            </a:r>
            <a:endParaRPr lang="en-US"/>
          </a:p>
        </p:txBody>
      </p:sp>
      <p:sp>
        <p:nvSpPr>
          <p:cNvPr id="4" name="Rectangle 20"/>
          <p:cNvSpPr>
            <a:spLocks noGrp="1" noChangeArrowheads="1"/>
          </p:cNvSpPr>
          <p:nvPr>
            <p:ph type="sldNum" sz="quarter" idx="12"/>
          </p:nvPr>
        </p:nvSpPr>
        <p:spPr/>
        <p:txBody>
          <a:bodyPr/>
          <a:lstStyle>
            <a:lvl1pPr>
              <a:defRPr dirty="0">
                <a:effectLst>
                  <a:outerShdw blurRad="38100" dist="38100" dir="2700000" algn="tl">
                    <a:srgbClr val="000000">
                      <a:alpha val="43137"/>
                    </a:srgbClr>
                  </a:outerShdw>
                </a:effectLst>
              </a:defRPr>
            </a:lvl1pPr>
          </a:lstStyle>
          <a:p>
            <a:pPr>
              <a:defRPr/>
            </a:pPr>
            <a:r>
              <a:rPr lang="en-US"/>
              <a:t>3-</a:t>
            </a:r>
            <a:fld id="{570DA81E-2237-4F2F-8C77-DAE12FC81776}" type="slidenum">
              <a:rPr lang="en-US"/>
              <a:pPr>
                <a:defRPr/>
              </a:pPr>
              <a:t>‹#›</a:t>
            </a:fld>
            <a:endParaRPr lang="en-US"/>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r>
              <a:rPr lang="en-US"/>
              <a:t>Copyright ©2014 by Pearson Education, Inc. All rights reserved.</a:t>
            </a:r>
          </a:p>
        </p:txBody>
      </p:sp>
      <p:sp>
        <p:nvSpPr>
          <p:cNvPr id="6" name="Rectangle 11"/>
          <p:cNvSpPr>
            <a:spLocks noGrp="1" noChangeArrowheads="1"/>
          </p:cNvSpPr>
          <p:nvPr>
            <p:ph type="sldNum" sz="quarter" idx="12"/>
          </p:nvPr>
        </p:nvSpPr>
        <p:spPr>
          <a:ln/>
        </p:spPr>
        <p:txBody>
          <a:bodyPr/>
          <a:lstStyle>
            <a:lvl1pPr>
              <a:defRPr/>
            </a:lvl1pPr>
          </a:lstStyle>
          <a:p>
            <a:pPr>
              <a:defRPr/>
            </a:pPr>
            <a:r>
              <a:rPr lang="en-US"/>
              <a:t>4-</a:t>
            </a:r>
            <a:fld id="{E82BC407-F7AE-46CB-834E-20D844B16064}"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8"/>
          <p:cNvSpPr>
            <a:spLocks noGrp="1" noChangeArrowheads="1"/>
          </p:cNvSpPr>
          <p:nvPr>
            <p:ph type="dt" sz="half" idx="10"/>
          </p:nvPr>
        </p:nvSpPr>
        <p:spPr/>
        <p:txBody>
          <a:bodyPr/>
          <a:lstStyle>
            <a:lvl1pPr>
              <a:defRPr dirty="0">
                <a:effectLst>
                  <a:outerShdw blurRad="38100" dist="38100" dir="2700000" algn="tl">
                    <a:srgbClr val="000000">
                      <a:alpha val="43137"/>
                    </a:srgbClr>
                  </a:outerShdw>
                </a:effectLst>
              </a:defRPr>
            </a:lvl1pPr>
          </a:lstStyle>
          <a:p>
            <a:pPr>
              <a:defRPr/>
            </a:pPr>
            <a:endParaRPr lang="en-US"/>
          </a:p>
        </p:txBody>
      </p:sp>
      <p:sp>
        <p:nvSpPr>
          <p:cNvPr id="6" name="Rectangle 19"/>
          <p:cNvSpPr>
            <a:spLocks noGrp="1" noChangeArrowheads="1"/>
          </p:cNvSpPr>
          <p:nvPr>
            <p:ph type="ftr" sz="quarter" idx="11"/>
          </p:nvPr>
        </p:nvSpPr>
        <p:spPr/>
        <p:txBody>
          <a:bodyPr/>
          <a:lstStyle>
            <a:lvl1pPr>
              <a:defRPr dirty="0" smtClean="0">
                <a:effectLst>
                  <a:outerShdw blurRad="38100" dist="38100" dir="2700000" algn="tl">
                    <a:srgbClr val="000000">
                      <a:alpha val="43137"/>
                    </a:srgbClr>
                  </a:outerShdw>
                </a:effectLst>
              </a:defRPr>
            </a:lvl1pPr>
          </a:lstStyle>
          <a:p>
            <a:pPr>
              <a:defRPr/>
            </a:pPr>
            <a:r>
              <a:rPr lang="en-US"/>
              <a:t>Copyright ©2014 by Pearson Education, Inc. All rights reserved. </a:t>
            </a:r>
            <a:endParaRPr lang="en-US"/>
          </a:p>
        </p:txBody>
      </p:sp>
      <p:sp>
        <p:nvSpPr>
          <p:cNvPr id="7" name="Rectangle 20"/>
          <p:cNvSpPr>
            <a:spLocks noGrp="1" noChangeArrowheads="1"/>
          </p:cNvSpPr>
          <p:nvPr>
            <p:ph type="sldNum" sz="quarter" idx="12"/>
          </p:nvPr>
        </p:nvSpPr>
        <p:spPr/>
        <p:txBody>
          <a:bodyPr/>
          <a:lstStyle>
            <a:lvl1pPr>
              <a:defRPr dirty="0">
                <a:effectLst>
                  <a:outerShdw blurRad="38100" dist="38100" dir="2700000" algn="tl">
                    <a:srgbClr val="000000">
                      <a:alpha val="43137"/>
                    </a:srgbClr>
                  </a:outerShdw>
                </a:effectLst>
              </a:defRPr>
            </a:lvl1pPr>
          </a:lstStyle>
          <a:p>
            <a:pPr>
              <a:defRPr/>
            </a:pPr>
            <a:r>
              <a:rPr lang="en-US"/>
              <a:t>3-</a:t>
            </a:r>
            <a:fld id="{DF3A3A41-0034-4B9E-8CB1-E2A2D5D4A78D}" type="slidenum">
              <a:rPr lang="en-US"/>
              <a:pPr>
                <a:defRPr/>
              </a:pPr>
              <a:t>‹#›</a:t>
            </a:fld>
            <a:endParaRPr lang="en-US"/>
          </a:p>
        </p:txBody>
      </p:sp>
    </p:spTree>
  </p:cSld>
  <p:clrMapOvr>
    <a:masterClrMapping/>
  </p:clrMapOv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8"/>
          <p:cNvSpPr>
            <a:spLocks noGrp="1" noChangeArrowheads="1"/>
          </p:cNvSpPr>
          <p:nvPr>
            <p:ph type="dt" sz="half" idx="10"/>
          </p:nvPr>
        </p:nvSpPr>
        <p:spPr/>
        <p:txBody>
          <a:bodyPr/>
          <a:lstStyle>
            <a:lvl1pPr>
              <a:defRPr dirty="0">
                <a:effectLst>
                  <a:outerShdw blurRad="38100" dist="38100" dir="2700000" algn="tl">
                    <a:srgbClr val="000000">
                      <a:alpha val="43137"/>
                    </a:srgbClr>
                  </a:outerShdw>
                </a:effectLst>
              </a:defRPr>
            </a:lvl1pPr>
          </a:lstStyle>
          <a:p>
            <a:pPr>
              <a:defRPr/>
            </a:pPr>
            <a:endParaRPr lang="en-US"/>
          </a:p>
        </p:txBody>
      </p:sp>
      <p:sp>
        <p:nvSpPr>
          <p:cNvPr id="6" name="Rectangle 19"/>
          <p:cNvSpPr>
            <a:spLocks noGrp="1" noChangeArrowheads="1"/>
          </p:cNvSpPr>
          <p:nvPr>
            <p:ph type="ftr" sz="quarter" idx="11"/>
          </p:nvPr>
        </p:nvSpPr>
        <p:spPr/>
        <p:txBody>
          <a:bodyPr/>
          <a:lstStyle>
            <a:lvl1pPr>
              <a:defRPr dirty="0" smtClean="0">
                <a:effectLst>
                  <a:outerShdw blurRad="38100" dist="38100" dir="2700000" algn="tl">
                    <a:srgbClr val="000000">
                      <a:alpha val="43137"/>
                    </a:srgbClr>
                  </a:outerShdw>
                </a:effectLst>
              </a:defRPr>
            </a:lvl1pPr>
          </a:lstStyle>
          <a:p>
            <a:pPr>
              <a:defRPr/>
            </a:pPr>
            <a:r>
              <a:rPr lang="en-US"/>
              <a:t>Copyright ©2014 by Pearson Education, Inc. All rights reserved. </a:t>
            </a:r>
            <a:endParaRPr lang="en-US"/>
          </a:p>
        </p:txBody>
      </p:sp>
      <p:sp>
        <p:nvSpPr>
          <p:cNvPr id="7" name="Rectangle 20"/>
          <p:cNvSpPr>
            <a:spLocks noGrp="1" noChangeArrowheads="1"/>
          </p:cNvSpPr>
          <p:nvPr>
            <p:ph type="sldNum" sz="quarter" idx="12"/>
          </p:nvPr>
        </p:nvSpPr>
        <p:spPr/>
        <p:txBody>
          <a:bodyPr/>
          <a:lstStyle>
            <a:lvl1pPr>
              <a:defRPr dirty="0">
                <a:effectLst>
                  <a:outerShdw blurRad="38100" dist="38100" dir="2700000" algn="tl">
                    <a:srgbClr val="000000">
                      <a:alpha val="43137"/>
                    </a:srgbClr>
                  </a:outerShdw>
                </a:effectLst>
              </a:defRPr>
            </a:lvl1pPr>
          </a:lstStyle>
          <a:p>
            <a:pPr>
              <a:defRPr/>
            </a:pPr>
            <a:r>
              <a:rPr lang="en-US"/>
              <a:t>3-</a:t>
            </a:r>
            <a:fld id="{0E289665-414A-45F1-B69A-201915D0F798}" type="slidenum">
              <a:rPr lang="en-US"/>
              <a:pPr>
                <a:defRPr/>
              </a:pPr>
              <a:t>‹#›</a:t>
            </a:fld>
            <a:endParaRPr lang="en-US"/>
          </a:p>
        </p:txBody>
      </p:sp>
    </p:spTree>
  </p:cSld>
  <p:clrMapOvr>
    <a:masterClrMapping/>
  </p:clrMapOv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8"/>
          <p:cNvSpPr>
            <a:spLocks noGrp="1" noChangeArrowheads="1"/>
          </p:cNvSpPr>
          <p:nvPr>
            <p:ph type="dt" sz="half" idx="10"/>
          </p:nvPr>
        </p:nvSpPr>
        <p:spPr/>
        <p:txBody>
          <a:bodyPr/>
          <a:lstStyle>
            <a:lvl1pPr>
              <a:defRPr dirty="0">
                <a:effectLst>
                  <a:outerShdw blurRad="38100" dist="38100" dir="2700000" algn="tl">
                    <a:srgbClr val="000000">
                      <a:alpha val="43137"/>
                    </a:srgbClr>
                  </a:outerShdw>
                </a:effectLst>
              </a:defRPr>
            </a:lvl1pPr>
          </a:lstStyle>
          <a:p>
            <a:pPr>
              <a:defRPr/>
            </a:pPr>
            <a:endParaRPr lang="en-US"/>
          </a:p>
        </p:txBody>
      </p:sp>
      <p:sp>
        <p:nvSpPr>
          <p:cNvPr id="5" name="Rectangle 19"/>
          <p:cNvSpPr>
            <a:spLocks noGrp="1" noChangeArrowheads="1"/>
          </p:cNvSpPr>
          <p:nvPr>
            <p:ph type="ftr" sz="quarter" idx="11"/>
          </p:nvPr>
        </p:nvSpPr>
        <p:spPr/>
        <p:txBody>
          <a:bodyPr/>
          <a:lstStyle>
            <a:lvl1pPr>
              <a:defRPr dirty="0" smtClean="0">
                <a:effectLst>
                  <a:outerShdw blurRad="38100" dist="38100" dir="2700000" algn="tl">
                    <a:srgbClr val="000000">
                      <a:alpha val="43137"/>
                    </a:srgbClr>
                  </a:outerShdw>
                </a:effectLst>
              </a:defRPr>
            </a:lvl1pPr>
          </a:lstStyle>
          <a:p>
            <a:pPr>
              <a:defRPr/>
            </a:pPr>
            <a:r>
              <a:rPr lang="en-US"/>
              <a:t>Copyright ©2014 by Pearson Education, Inc. All rights reserved. </a:t>
            </a:r>
            <a:endParaRPr lang="en-US"/>
          </a:p>
        </p:txBody>
      </p:sp>
      <p:sp>
        <p:nvSpPr>
          <p:cNvPr id="6" name="Rectangle 20"/>
          <p:cNvSpPr>
            <a:spLocks noGrp="1" noChangeArrowheads="1"/>
          </p:cNvSpPr>
          <p:nvPr>
            <p:ph type="sldNum" sz="quarter" idx="12"/>
          </p:nvPr>
        </p:nvSpPr>
        <p:spPr/>
        <p:txBody>
          <a:bodyPr/>
          <a:lstStyle>
            <a:lvl1pPr>
              <a:defRPr dirty="0">
                <a:effectLst>
                  <a:outerShdw blurRad="38100" dist="38100" dir="2700000" algn="tl">
                    <a:srgbClr val="000000">
                      <a:alpha val="43137"/>
                    </a:srgbClr>
                  </a:outerShdw>
                </a:effectLst>
              </a:defRPr>
            </a:lvl1pPr>
          </a:lstStyle>
          <a:p>
            <a:pPr>
              <a:defRPr/>
            </a:pPr>
            <a:r>
              <a:rPr lang="en-US"/>
              <a:t>3-</a:t>
            </a:r>
            <a:fld id="{F87B4508-8C1B-4842-A8D9-2AD5C2E092CC}" type="slidenum">
              <a:rPr lang="en-US"/>
              <a:pPr>
                <a:defRPr/>
              </a:pPr>
              <a:t>‹#›</a:t>
            </a:fld>
            <a:endParaRPr lang="en-US"/>
          </a:p>
        </p:txBody>
      </p:sp>
    </p:spTree>
  </p:cSld>
  <p:clrMapOvr>
    <a:masterClrMapping/>
  </p:clrMapOvr>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76250"/>
            <a:ext cx="1943100" cy="56197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476250"/>
            <a:ext cx="5676900" cy="56197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8"/>
          <p:cNvSpPr>
            <a:spLocks noGrp="1" noChangeArrowheads="1"/>
          </p:cNvSpPr>
          <p:nvPr>
            <p:ph type="dt" sz="half" idx="10"/>
          </p:nvPr>
        </p:nvSpPr>
        <p:spPr/>
        <p:txBody>
          <a:bodyPr/>
          <a:lstStyle>
            <a:lvl1pPr>
              <a:defRPr dirty="0">
                <a:effectLst>
                  <a:outerShdw blurRad="38100" dist="38100" dir="2700000" algn="tl">
                    <a:srgbClr val="000000">
                      <a:alpha val="43137"/>
                    </a:srgbClr>
                  </a:outerShdw>
                </a:effectLst>
              </a:defRPr>
            </a:lvl1pPr>
          </a:lstStyle>
          <a:p>
            <a:pPr>
              <a:defRPr/>
            </a:pPr>
            <a:endParaRPr lang="en-US"/>
          </a:p>
        </p:txBody>
      </p:sp>
      <p:sp>
        <p:nvSpPr>
          <p:cNvPr id="5" name="Rectangle 19"/>
          <p:cNvSpPr>
            <a:spLocks noGrp="1" noChangeArrowheads="1"/>
          </p:cNvSpPr>
          <p:nvPr>
            <p:ph type="ftr" sz="quarter" idx="11"/>
          </p:nvPr>
        </p:nvSpPr>
        <p:spPr/>
        <p:txBody>
          <a:bodyPr/>
          <a:lstStyle>
            <a:lvl1pPr>
              <a:defRPr dirty="0" smtClean="0">
                <a:effectLst>
                  <a:outerShdw blurRad="38100" dist="38100" dir="2700000" algn="tl">
                    <a:srgbClr val="000000">
                      <a:alpha val="43137"/>
                    </a:srgbClr>
                  </a:outerShdw>
                </a:effectLst>
              </a:defRPr>
            </a:lvl1pPr>
          </a:lstStyle>
          <a:p>
            <a:pPr>
              <a:defRPr/>
            </a:pPr>
            <a:r>
              <a:rPr lang="en-US"/>
              <a:t>Copyright ©2014 by Pearson Education, Inc. All rights reserved. </a:t>
            </a:r>
            <a:endParaRPr lang="en-US"/>
          </a:p>
        </p:txBody>
      </p:sp>
      <p:sp>
        <p:nvSpPr>
          <p:cNvPr id="6" name="Rectangle 20"/>
          <p:cNvSpPr>
            <a:spLocks noGrp="1" noChangeArrowheads="1"/>
          </p:cNvSpPr>
          <p:nvPr>
            <p:ph type="sldNum" sz="quarter" idx="12"/>
          </p:nvPr>
        </p:nvSpPr>
        <p:spPr/>
        <p:txBody>
          <a:bodyPr/>
          <a:lstStyle>
            <a:lvl1pPr>
              <a:defRPr dirty="0">
                <a:effectLst>
                  <a:outerShdw blurRad="38100" dist="38100" dir="2700000" algn="tl">
                    <a:srgbClr val="000000">
                      <a:alpha val="43137"/>
                    </a:srgbClr>
                  </a:outerShdw>
                </a:effectLst>
              </a:defRPr>
            </a:lvl1pPr>
          </a:lstStyle>
          <a:p>
            <a:pPr>
              <a:defRPr/>
            </a:pPr>
            <a:r>
              <a:rPr lang="en-US"/>
              <a:t>3-</a:t>
            </a:r>
            <a:fld id="{6EC25DDD-E945-483E-B0C2-950824877E1E}" type="slidenum">
              <a:rPr lang="en-US"/>
              <a:pPr>
                <a:defRPr/>
              </a:pPr>
              <a:t>‹#›</a:t>
            </a:fld>
            <a:endParaRPr lang="en-US"/>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r>
              <a:rPr lang="en-US"/>
              <a:t>Copyright ©2014 by Pearson Education, Inc. All rights reserved.</a:t>
            </a:r>
          </a:p>
        </p:txBody>
      </p:sp>
      <p:sp>
        <p:nvSpPr>
          <p:cNvPr id="6" name="Rectangle 11"/>
          <p:cNvSpPr>
            <a:spLocks noGrp="1" noChangeArrowheads="1"/>
          </p:cNvSpPr>
          <p:nvPr>
            <p:ph type="sldNum" sz="quarter" idx="12"/>
          </p:nvPr>
        </p:nvSpPr>
        <p:spPr>
          <a:ln/>
        </p:spPr>
        <p:txBody>
          <a:bodyPr/>
          <a:lstStyle>
            <a:lvl1pPr>
              <a:defRPr/>
            </a:lvl1pPr>
          </a:lstStyle>
          <a:p>
            <a:pPr>
              <a:defRPr/>
            </a:pPr>
            <a:r>
              <a:rPr lang="en-US"/>
              <a:t>4-</a:t>
            </a:r>
            <a:fld id="{24BB8EB7-9B00-492C-B61E-33528B0E00D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8288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1100" y="18288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r>
              <a:rPr lang="en-US"/>
              <a:t>Copyright ©2014 by Pearson Education, Inc. All rights reserved.</a:t>
            </a:r>
          </a:p>
        </p:txBody>
      </p:sp>
      <p:sp>
        <p:nvSpPr>
          <p:cNvPr id="7" name="Rectangle 11"/>
          <p:cNvSpPr>
            <a:spLocks noGrp="1" noChangeArrowheads="1"/>
          </p:cNvSpPr>
          <p:nvPr>
            <p:ph type="sldNum" sz="quarter" idx="12"/>
          </p:nvPr>
        </p:nvSpPr>
        <p:spPr>
          <a:ln/>
        </p:spPr>
        <p:txBody>
          <a:bodyPr/>
          <a:lstStyle>
            <a:lvl1pPr>
              <a:defRPr/>
            </a:lvl1pPr>
          </a:lstStyle>
          <a:p>
            <a:pPr>
              <a:defRPr/>
            </a:pPr>
            <a:r>
              <a:rPr lang="en-US"/>
              <a:t>4-</a:t>
            </a:r>
            <a:fld id="{8E679A66-1406-437C-A433-CEF2CAF69BE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r>
              <a:rPr lang="en-US"/>
              <a:t>Copyright ©2014 by Pearson Education, Inc. All rights reserved.</a:t>
            </a:r>
          </a:p>
        </p:txBody>
      </p:sp>
      <p:sp>
        <p:nvSpPr>
          <p:cNvPr id="9" name="Rectangle 11"/>
          <p:cNvSpPr>
            <a:spLocks noGrp="1" noChangeArrowheads="1"/>
          </p:cNvSpPr>
          <p:nvPr>
            <p:ph type="sldNum" sz="quarter" idx="12"/>
          </p:nvPr>
        </p:nvSpPr>
        <p:spPr>
          <a:ln/>
        </p:spPr>
        <p:txBody>
          <a:bodyPr/>
          <a:lstStyle>
            <a:lvl1pPr>
              <a:defRPr/>
            </a:lvl1pPr>
          </a:lstStyle>
          <a:p>
            <a:pPr>
              <a:defRPr/>
            </a:pPr>
            <a:r>
              <a:rPr lang="en-US"/>
              <a:t>4-</a:t>
            </a:r>
            <a:fld id="{1A27D5DF-911B-427A-93EE-2E62BFFFAA1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r>
              <a:rPr lang="en-US"/>
              <a:t>Copyright ©2014 by Pearson Education, Inc. All rights reserved.</a:t>
            </a:r>
          </a:p>
        </p:txBody>
      </p:sp>
      <p:sp>
        <p:nvSpPr>
          <p:cNvPr id="5" name="Rectangle 11"/>
          <p:cNvSpPr>
            <a:spLocks noGrp="1" noChangeArrowheads="1"/>
          </p:cNvSpPr>
          <p:nvPr>
            <p:ph type="sldNum" sz="quarter" idx="12"/>
          </p:nvPr>
        </p:nvSpPr>
        <p:spPr>
          <a:ln/>
        </p:spPr>
        <p:txBody>
          <a:bodyPr/>
          <a:lstStyle>
            <a:lvl1pPr>
              <a:defRPr/>
            </a:lvl1pPr>
          </a:lstStyle>
          <a:p>
            <a:pPr>
              <a:defRPr/>
            </a:pPr>
            <a:r>
              <a:rPr lang="en-US"/>
              <a:t>4-</a:t>
            </a:r>
            <a:fld id="{2CA4357E-0440-43E9-8D99-8040F6B933A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r>
              <a:rPr lang="en-US"/>
              <a:t>Copyright ©2014 by Pearson Education, Inc. All rights reserved.</a:t>
            </a:r>
          </a:p>
        </p:txBody>
      </p:sp>
      <p:sp>
        <p:nvSpPr>
          <p:cNvPr id="4" name="Rectangle 11"/>
          <p:cNvSpPr>
            <a:spLocks noGrp="1" noChangeArrowheads="1"/>
          </p:cNvSpPr>
          <p:nvPr>
            <p:ph type="sldNum" sz="quarter" idx="12"/>
          </p:nvPr>
        </p:nvSpPr>
        <p:spPr>
          <a:ln/>
        </p:spPr>
        <p:txBody>
          <a:bodyPr/>
          <a:lstStyle>
            <a:lvl1pPr>
              <a:defRPr/>
            </a:lvl1pPr>
          </a:lstStyle>
          <a:p>
            <a:pPr>
              <a:defRPr/>
            </a:pPr>
            <a:r>
              <a:rPr lang="en-US"/>
              <a:t>4-</a:t>
            </a:r>
            <a:fld id="{DB561415-A02B-4744-B406-AA6222EBBF3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r>
              <a:rPr lang="en-US"/>
              <a:t>Copyright ©2014 by Pearson Education, Inc. All rights reserved.</a:t>
            </a:r>
          </a:p>
        </p:txBody>
      </p:sp>
      <p:sp>
        <p:nvSpPr>
          <p:cNvPr id="7" name="Rectangle 11"/>
          <p:cNvSpPr>
            <a:spLocks noGrp="1" noChangeArrowheads="1"/>
          </p:cNvSpPr>
          <p:nvPr>
            <p:ph type="sldNum" sz="quarter" idx="12"/>
          </p:nvPr>
        </p:nvSpPr>
        <p:spPr>
          <a:ln/>
        </p:spPr>
        <p:txBody>
          <a:bodyPr/>
          <a:lstStyle>
            <a:lvl1pPr>
              <a:defRPr/>
            </a:lvl1pPr>
          </a:lstStyle>
          <a:p>
            <a:pPr>
              <a:defRPr/>
            </a:pPr>
            <a:r>
              <a:rPr lang="en-US"/>
              <a:t>4-</a:t>
            </a:r>
            <a:fld id="{E97C4C0B-4AAC-47BB-9088-029D3B186D5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r>
              <a:rPr lang="en-US"/>
              <a:t>Copyright ©2014 by Pearson Education, Inc. All rights reserved.</a:t>
            </a:r>
          </a:p>
        </p:txBody>
      </p:sp>
      <p:sp>
        <p:nvSpPr>
          <p:cNvPr id="7" name="Rectangle 11"/>
          <p:cNvSpPr>
            <a:spLocks noGrp="1" noChangeArrowheads="1"/>
          </p:cNvSpPr>
          <p:nvPr>
            <p:ph type="sldNum" sz="quarter" idx="12"/>
          </p:nvPr>
        </p:nvSpPr>
        <p:spPr>
          <a:ln/>
        </p:spPr>
        <p:txBody>
          <a:bodyPr/>
          <a:lstStyle>
            <a:lvl1pPr>
              <a:defRPr/>
            </a:lvl1pPr>
          </a:lstStyle>
          <a:p>
            <a:pPr>
              <a:defRPr/>
            </a:pPr>
            <a:r>
              <a:rPr lang="en-US"/>
              <a:t>4-</a:t>
            </a:r>
            <a:fld id="{D8BC134B-AB56-44EA-9C23-FDF4ED9B4A2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9FDD7"/>
        </a:soli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685800" y="228600"/>
            <a:ext cx="7772400" cy="12192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32" name="Rectangle 8"/>
          <p:cNvSpPr>
            <a:spLocks noGrp="1" noChangeArrowheads="1"/>
          </p:cNvSpPr>
          <p:nvPr>
            <p:ph type="body" idx="1"/>
          </p:nvPr>
        </p:nvSpPr>
        <p:spPr bwMode="auto">
          <a:xfrm>
            <a:off x="1295400" y="1828800"/>
            <a:ext cx="72390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3" name="Rectangle 9"/>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eaLnBrk="0" hangingPunct="0">
              <a:defRPr sz="1400" dirty="0">
                <a:solidFill>
                  <a:schemeClr val="tx1"/>
                </a:solidFill>
                <a:effectLst/>
                <a:latin typeface="Arial" pitchFamily="34" charset="0"/>
                <a:cs typeface="+mn-cs"/>
              </a:defRPr>
            </a:lvl1pPr>
          </a:lstStyle>
          <a:p>
            <a:pPr>
              <a:defRPr/>
            </a:pPr>
            <a:endParaRPr lang="en-US"/>
          </a:p>
        </p:txBody>
      </p:sp>
      <p:sp>
        <p:nvSpPr>
          <p:cNvPr id="1034" name="Rectangle 10"/>
          <p:cNvSpPr>
            <a:spLocks noGrp="1" noChangeArrowheads="1"/>
          </p:cNvSpPr>
          <p:nvPr>
            <p:ph type="ftr" sz="quarter" idx="3"/>
          </p:nvPr>
        </p:nvSpPr>
        <p:spPr bwMode="auto">
          <a:xfrm>
            <a:off x="2286000" y="6400800"/>
            <a:ext cx="57912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defRPr sz="1400" dirty="0" smtClean="0">
                <a:effectLst/>
                <a:latin typeface="Arial" pitchFamily="34" charset="0"/>
                <a:cs typeface="+mn-cs"/>
              </a:defRPr>
            </a:lvl1pPr>
          </a:lstStyle>
          <a:p>
            <a:pPr>
              <a:defRPr/>
            </a:pPr>
            <a:r>
              <a:rPr lang="en-US"/>
              <a:t>Copyright ©2014 by Pearson Education, Inc. All rights reserved.</a:t>
            </a:r>
            <a:endParaRPr lang="en-US"/>
          </a:p>
        </p:txBody>
      </p:sp>
      <p:sp>
        <p:nvSpPr>
          <p:cNvPr id="1035" name="Rectangle 11"/>
          <p:cNvSpPr>
            <a:spLocks noGrp="1" noChangeArrowheads="1"/>
          </p:cNvSpPr>
          <p:nvPr>
            <p:ph type="sldNum" sz="quarter" idx="4"/>
          </p:nvPr>
        </p:nvSpPr>
        <p:spPr bwMode="auto">
          <a:xfrm>
            <a:off x="6553200" y="65532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defRPr sz="1400" dirty="0">
                <a:effectLst/>
                <a:latin typeface="Arial" pitchFamily="34" charset="0"/>
                <a:cs typeface="+mn-cs"/>
              </a:defRPr>
            </a:lvl1pPr>
          </a:lstStyle>
          <a:p>
            <a:pPr>
              <a:defRPr/>
            </a:pPr>
            <a:r>
              <a:rPr lang="en-US"/>
              <a:t>4-</a:t>
            </a:r>
            <a:fld id="{0CBFE054-4244-46E2-9BE7-FBE7004B9948}"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37"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Lst>
  <p:hf hdr="0" dt="0"/>
  <p:txStyles>
    <p:titleStyle>
      <a:lvl1pPr algn="ctr" rtl="0" eaLnBrk="0" fontAlgn="base" hangingPunct="0">
        <a:spcBef>
          <a:spcPct val="0"/>
        </a:spcBef>
        <a:spcAft>
          <a:spcPct val="0"/>
        </a:spcAft>
        <a:defRPr sz="3200">
          <a:solidFill>
            <a:schemeClr val="bg2"/>
          </a:solidFill>
          <a:latin typeface="+mj-lt"/>
          <a:ea typeface="+mj-ea"/>
          <a:cs typeface="+mj-cs"/>
        </a:defRPr>
      </a:lvl1pPr>
      <a:lvl2pPr algn="ctr" rtl="0" eaLnBrk="0" fontAlgn="base" hangingPunct="0">
        <a:spcBef>
          <a:spcPct val="0"/>
        </a:spcBef>
        <a:spcAft>
          <a:spcPct val="0"/>
        </a:spcAft>
        <a:defRPr sz="3200">
          <a:solidFill>
            <a:schemeClr val="bg2"/>
          </a:solidFill>
          <a:latin typeface="Arial" pitchFamily="34" charset="0"/>
        </a:defRPr>
      </a:lvl2pPr>
      <a:lvl3pPr algn="ctr" rtl="0" eaLnBrk="0" fontAlgn="base" hangingPunct="0">
        <a:spcBef>
          <a:spcPct val="0"/>
        </a:spcBef>
        <a:spcAft>
          <a:spcPct val="0"/>
        </a:spcAft>
        <a:defRPr sz="3200">
          <a:solidFill>
            <a:schemeClr val="bg2"/>
          </a:solidFill>
          <a:latin typeface="Arial" pitchFamily="34" charset="0"/>
        </a:defRPr>
      </a:lvl3pPr>
      <a:lvl4pPr algn="ctr" rtl="0" eaLnBrk="0" fontAlgn="base" hangingPunct="0">
        <a:spcBef>
          <a:spcPct val="0"/>
        </a:spcBef>
        <a:spcAft>
          <a:spcPct val="0"/>
        </a:spcAft>
        <a:defRPr sz="3200">
          <a:solidFill>
            <a:schemeClr val="bg2"/>
          </a:solidFill>
          <a:latin typeface="Arial" pitchFamily="34" charset="0"/>
        </a:defRPr>
      </a:lvl4pPr>
      <a:lvl5pPr algn="ctr" rtl="0" eaLnBrk="0" fontAlgn="base" hangingPunct="0">
        <a:spcBef>
          <a:spcPct val="0"/>
        </a:spcBef>
        <a:spcAft>
          <a:spcPct val="0"/>
        </a:spcAft>
        <a:defRPr sz="3200">
          <a:solidFill>
            <a:schemeClr val="bg2"/>
          </a:solidFill>
          <a:latin typeface="Arial" pitchFamily="34" charset="0"/>
        </a:defRPr>
      </a:lvl5pPr>
      <a:lvl6pPr marL="457200" algn="ctr" rtl="0" eaLnBrk="0" fontAlgn="base" hangingPunct="0">
        <a:spcBef>
          <a:spcPct val="0"/>
        </a:spcBef>
        <a:spcAft>
          <a:spcPct val="0"/>
        </a:spcAft>
        <a:defRPr sz="3200">
          <a:solidFill>
            <a:schemeClr val="bg2"/>
          </a:solidFill>
          <a:latin typeface="Arial" pitchFamily="34" charset="0"/>
        </a:defRPr>
      </a:lvl6pPr>
      <a:lvl7pPr marL="914400" algn="ctr" rtl="0" eaLnBrk="0" fontAlgn="base" hangingPunct="0">
        <a:spcBef>
          <a:spcPct val="0"/>
        </a:spcBef>
        <a:spcAft>
          <a:spcPct val="0"/>
        </a:spcAft>
        <a:defRPr sz="3200">
          <a:solidFill>
            <a:schemeClr val="bg2"/>
          </a:solidFill>
          <a:latin typeface="Arial" pitchFamily="34" charset="0"/>
        </a:defRPr>
      </a:lvl7pPr>
      <a:lvl8pPr marL="1371600" algn="ctr" rtl="0" eaLnBrk="0" fontAlgn="base" hangingPunct="0">
        <a:spcBef>
          <a:spcPct val="0"/>
        </a:spcBef>
        <a:spcAft>
          <a:spcPct val="0"/>
        </a:spcAft>
        <a:defRPr sz="3200">
          <a:solidFill>
            <a:schemeClr val="bg2"/>
          </a:solidFill>
          <a:latin typeface="Arial" pitchFamily="34" charset="0"/>
        </a:defRPr>
      </a:lvl8pPr>
      <a:lvl9pPr marL="1828800" algn="ctr" rtl="0" eaLnBrk="0" fontAlgn="base" hangingPunct="0">
        <a:spcBef>
          <a:spcPct val="0"/>
        </a:spcBef>
        <a:spcAft>
          <a:spcPct val="0"/>
        </a:spcAft>
        <a:defRPr sz="3200">
          <a:solidFill>
            <a:schemeClr val="bg2"/>
          </a:solidFill>
          <a:latin typeface="Arial" pitchFamily="34" charset="0"/>
        </a:defRPr>
      </a:lvl9pPr>
    </p:titleStyle>
    <p:bodyStyle>
      <a:lvl1pPr marL="342900" indent="-342900" algn="l" rtl="0" eaLnBrk="0" fontAlgn="base" hangingPunct="0">
        <a:spcBef>
          <a:spcPct val="20000"/>
        </a:spcBef>
        <a:spcAft>
          <a:spcPct val="0"/>
        </a:spcAft>
        <a:buClr>
          <a:schemeClr val="bg2"/>
        </a:buClr>
        <a:buChar char="•"/>
        <a:defRPr sz="3200">
          <a:solidFill>
            <a:schemeClr val="bg2"/>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lr>
          <a:schemeClr val="bg2"/>
        </a:buClr>
        <a:buChar char="•"/>
        <a:defRPr sz="2800">
          <a:solidFill>
            <a:schemeClr val="bg2"/>
          </a:solidFill>
          <a:effectLst>
            <a:outerShdw blurRad="38100" dist="38100" dir="2700000" algn="tl">
              <a:srgbClr val="FFFFFF"/>
            </a:outerShdw>
          </a:effectLst>
          <a:latin typeface="+mn-lt"/>
        </a:defRPr>
      </a:lvl2pPr>
      <a:lvl3pPr marL="1143000" indent="-228600" algn="l" rtl="0" eaLnBrk="0" fontAlgn="base" hangingPunct="0">
        <a:spcBef>
          <a:spcPct val="20000"/>
        </a:spcBef>
        <a:spcAft>
          <a:spcPct val="0"/>
        </a:spcAft>
        <a:buClr>
          <a:schemeClr val="bg2"/>
        </a:buClr>
        <a:buChar char="•"/>
        <a:defRPr sz="2400">
          <a:solidFill>
            <a:schemeClr val="bg2"/>
          </a:solidFill>
          <a:effectLst>
            <a:outerShdw blurRad="38100" dist="38100" dir="2700000" algn="tl">
              <a:srgbClr val="FFFFFF"/>
            </a:outerShdw>
          </a:effectLst>
          <a:latin typeface="+mn-lt"/>
        </a:defRPr>
      </a:lvl3pPr>
      <a:lvl4pPr marL="1600200" indent="-228600" algn="l" rtl="0" eaLnBrk="0" fontAlgn="base" hangingPunct="0">
        <a:spcBef>
          <a:spcPct val="20000"/>
        </a:spcBef>
        <a:spcAft>
          <a:spcPct val="0"/>
        </a:spcAft>
        <a:buClr>
          <a:schemeClr val="bg2"/>
        </a:buClr>
        <a:buChar char="•"/>
        <a:defRPr sz="2000">
          <a:solidFill>
            <a:schemeClr val="bg2"/>
          </a:solidFill>
          <a:effectLst>
            <a:outerShdw blurRad="38100" dist="38100" dir="2700000" algn="tl">
              <a:srgbClr val="FFFFFF"/>
            </a:outerShdw>
          </a:effectLst>
          <a:latin typeface="+mn-lt"/>
        </a:defRPr>
      </a:lvl4pPr>
      <a:lvl5pPr marL="2057400" indent="-228600" algn="l" rtl="0" eaLnBrk="0" fontAlgn="base" hangingPunct="0">
        <a:spcBef>
          <a:spcPct val="20000"/>
        </a:spcBef>
        <a:spcAft>
          <a:spcPct val="0"/>
        </a:spcAft>
        <a:buClr>
          <a:schemeClr val="bg2"/>
        </a:buClr>
        <a:buChar char="•"/>
        <a:defRPr sz="2000">
          <a:solidFill>
            <a:schemeClr val="bg2"/>
          </a:solidFill>
          <a:effectLst>
            <a:outerShdw blurRad="38100" dist="38100" dir="2700000" algn="tl">
              <a:srgbClr val="FFFFFF"/>
            </a:outerShdw>
          </a:effectLst>
          <a:latin typeface="+mn-lt"/>
        </a:defRPr>
      </a:lvl5pPr>
      <a:lvl6pPr marL="2514600" indent="-228600" algn="l" rtl="0" eaLnBrk="0" fontAlgn="base" hangingPunct="0">
        <a:spcBef>
          <a:spcPct val="20000"/>
        </a:spcBef>
        <a:spcAft>
          <a:spcPct val="0"/>
        </a:spcAft>
        <a:buClr>
          <a:schemeClr val="bg2"/>
        </a:buClr>
        <a:buChar char="•"/>
        <a:defRPr sz="2000">
          <a:solidFill>
            <a:schemeClr val="bg2"/>
          </a:solidFill>
          <a:effectLst>
            <a:outerShdw blurRad="38100" dist="38100" dir="2700000" algn="tl">
              <a:srgbClr val="FFFFFF"/>
            </a:outerShdw>
          </a:effectLst>
          <a:latin typeface="+mn-lt"/>
        </a:defRPr>
      </a:lvl6pPr>
      <a:lvl7pPr marL="2971800" indent="-228600" algn="l" rtl="0" eaLnBrk="0" fontAlgn="base" hangingPunct="0">
        <a:spcBef>
          <a:spcPct val="20000"/>
        </a:spcBef>
        <a:spcAft>
          <a:spcPct val="0"/>
        </a:spcAft>
        <a:buClr>
          <a:schemeClr val="bg2"/>
        </a:buClr>
        <a:buChar char="•"/>
        <a:defRPr sz="2000">
          <a:solidFill>
            <a:schemeClr val="bg2"/>
          </a:solidFill>
          <a:effectLst>
            <a:outerShdw blurRad="38100" dist="38100" dir="2700000" algn="tl">
              <a:srgbClr val="FFFFFF"/>
            </a:outerShdw>
          </a:effectLst>
          <a:latin typeface="+mn-lt"/>
        </a:defRPr>
      </a:lvl7pPr>
      <a:lvl8pPr marL="3429000" indent="-228600" algn="l" rtl="0" eaLnBrk="0" fontAlgn="base" hangingPunct="0">
        <a:spcBef>
          <a:spcPct val="20000"/>
        </a:spcBef>
        <a:spcAft>
          <a:spcPct val="0"/>
        </a:spcAft>
        <a:buClr>
          <a:schemeClr val="bg2"/>
        </a:buClr>
        <a:buChar char="•"/>
        <a:defRPr sz="2000">
          <a:solidFill>
            <a:schemeClr val="bg2"/>
          </a:solidFill>
          <a:effectLst>
            <a:outerShdw blurRad="38100" dist="38100" dir="2700000" algn="tl">
              <a:srgbClr val="FFFFFF"/>
            </a:outerShdw>
          </a:effectLst>
          <a:latin typeface="+mn-lt"/>
        </a:defRPr>
      </a:lvl8pPr>
      <a:lvl9pPr marL="3886200" indent="-228600" algn="l" rtl="0" eaLnBrk="0" fontAlgn="base" hangingPunct="0">
        <a:spcBef>
          <a:spcPct val="20000"/>
        </a:spcBef>
        <a:spcAft>
          <a:spcPct val="0"/>
        </a:spcAft>
        <a:buClr>
          <a:schemeClr val="bg2"/>
        </a:buClr>
        <a:buChar char="•"/>
        <a:defRPr sz="2000">
          <a:solidFill>
            <a:schemeClr val="bg2"/>
          </a:solidFill>
          <a:effectLst>
            <a:outerShdw blurRad="38100" dist="38100" dir="2700000" algn="tl">
              <a:srgbClr val="FFFFFF"/>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4338" name="Rectangle 16"/>
          <p:cNvSpPr>
            <a:spLocks noGrp="1" noChangeArrowheads="1"/>
          </p:cNvSpPr>
          <p:nvPr>
            <p:ph type="title"/>
          </p:nvPr>
        </p:nvSpPr>
        <p:spPr bwMode="auto">
          <a:xfrm>
            <a:off x="1371600" y="476250"/>
            <a:ext cx="7086600" cy="127635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4339" name="Rectangle 17"/>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2" name="Rectangle 18"/>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eaLnBrk="0" hangingPunct="0">
              <a:defRPr sz="1400" dirty="0">
                <a:solidFill>
                  <a:srgbClr val="000000"/>
                </a:solidFill>
                <a:latin typeface="Arial" pitchFamily="34" charset="0"/>
                <a:cs typeface="+mn-cs"/>
              </a:defRPr>
            </a:lvl1pPr>
          </a:lstStyle>
          <a:p>
            <a:pPr>
              <a:defRPr/>
            </a:pPr>
            <a:endParaRPr lang="en-US"/>
          </a:p>
        </p:txBody>
      </p:sp>
      <p:sp>
        <p:nvSpPr>
          <p:cNvPr id="1043" name="Rectangle 19"/>
          <p:cNvSpPr>
            <a:spLocks noGrp="1" noChangeArrowheads="1"/>
          </p:cNvSpPr>
          <p:nvPr>
            <p:ph type="ftr" sz="quarter" idx="3"/>
          </p:nvPr>
        </p:nvSpPr>
        <p:spPr bwMode="auto">
          <a:xfrm>
            <a:off x="2590800" y="6400800"/>
            <a:ext cx="5105400" cy="3810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defRPr sz="1400" dirty="0" smtClean="0">
                <a:solidFill>
                  <a:srgbClr val="000000"/>
                </a:solidFill>
                <a:latin typeface="Arial" pitchFamily="34" charset="0"/>
                <a:cs typeface="+mn-cs"/>
              </a:defRPr>
            </a:lvl1pPr>
          </a:lstStyle>
          <a:p>
            <a:pPr>
              <a:defRPr/>
            </a:pPr>
            <a:r>
              <a:rPr lang="en-US"/>
              <a:t>Copyright ©2014 by Pearson Education, Inc. All rights reserved. </a:t>
            </a:r>
            <a:endParaRPr lang="en-US"/>
          </a:p>
        </p:txBody>
      </p:sp>
      <p:sp>
        <p:nvSpPr>
          <p:cNvPr id="1044" name="Rectangle 20"/>
          <p:cNvSpPr>
            <a:spLocks noGrp="1" noChangeArrowheads="1"/>
          </p:cNvSpPr>
          <p:nvPr>
            <p:ph type="sldNum" sz="quarter" idx="4"/>
          </p:nvPr>
        </p:nvSpPr>
        <p:spPr bwMode="auto">
          <a:xfrm>
            <a:off x="6553200" y="65532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defRPr sz="1400" dirty="0">
                <a:solidFill>
                  <a:srgbClr val="000000"/>
                </a:solidFill>
                <a:latin typeface="Arial" pitchFamily="34" charset="0"/>
                <a:cs typeface="+mn-cs"/>
              </a:defRPr>
            </a:lvl1pPr>
          </a:lstStyle>
          <a:p>
            <a:pPr>
              <a:defRPr/>
            </a:pPr>
            <a:r>
              <a:rPr lang="en-US"/>
              <a:t>3-</a:t>
            </a:r>
            <a:fld id="{3FA154D9-B781-4D99-BFBA-0CF39704060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ransition/>
  <p:timing>
    <p:tnLst>
      <p:par>
        <p:cTn id="1" dur="indefinite" restart="never" nodeType="tmRoot"/>
      </p:par>
    </p:tnLst>
  </p:timing>
  <p:hf hdr="0" dt="0"/>
  <p:txStyles>
    <p:titleStyle>
      <a:lvl1pPr algn="l" rtl="0" eaLnBrk="0" fontAlgn="base" hangingPunct="0">
        <a:spcBef>
          <a:spcPct val="0"/>
        </a:spcBef>
        <a:spcAft>
          <a:spcPct val="0"/>
        </a:spcAft>
        <a:defRPr sz="3200" b="1">
          <a:solidFill>
            <a:schemeClr val="tx1"/>
          </a:solidFill>
          <a:latin typeface="+mj-lt"/>
          <a:ea typeface="+mj-ea"/>
          <a:cs typeface="+mj-cs"/>
        </a:defRPr>
      </a:lvl1pPr>
      <a:lvl2pPr algn="l" rtl="0" eaLnBrk="0" fontAlgn="base" hangingPunct="0">
        <a:spcBef>
          <a:spcPct val="0"/>
        </a:spcBef>
        <a:spcAft>
          <a:spcPct val="0"/>
        </a:spcAft>
        <a:defRPr sz="3200" b="1">
          <a:solidFill>
            <a:schemeClr val="tx1"/>
          </a:solidFill>
          <a:latin typeface="Arial" pitchFamily="34" charset="0"/>
        </a:defRPr>
      </a:lvl2pPr>
      <a:lvl3pPr algn="l" rtl="0" eaLnBrk="0" fontAlgn="base" hangingPunct="0">
        <a:spcBef>
          <a:spcPct val="0"/>
        </a:spcBef>
        <a:spcAft>
          <a:spcPct val="0"/>
        </a:spcAft>
        <a:defRPr sz="3200" b="1">
          <a:solidFill>
            <a:schemeClr val="tx1"/>
          </a:solidFill>
          <a:latin typeface="Arial" pitchFamily="34" charset="0"/>
        </a:defRPr>
      </a:lvl3pPr>
      <a:lvl4pPr algn="l" rtl="0" eaLnBrk="0" fontAlgn="base" hangingPunct="0">
        <a:spcBef>
          <a:spcPct val="0"/>
        </a:spcBef>
        <a:spcAft>
          <a:spcPct val="0"/>
        </a:spcAft>
        <a:defRPr sz="3200" b="1">
          <a:solidFill>
            <a:schemeClr val="tx1"/>
          </a:solidFill>
          <a:latin typeface="Arial" pitchFamily="34" charset="0"/>
        </a:defRPr>
      </a:lvl4pPr>
      <a:lvl5pPr algn="l" rtl="0" eaLnBrk="0" fontAlgn="base" hangingPunct="0">
        <a:spcBef>
          <a:spcPct val="0"/>
        </a:spcBef>
        <a:spcAft>
          <a:spcPct val="0"/>
        </a:spcAft>
        <a:defRPr sz="3200" b="1">
          <a:solidFill>
            <a:schemeClr val="tx1"/>
          </a:solidFill>
          <a:latin typeface="Arial" pitchFamily="34" charset="0"/>
        </a:defRPr>
      </a:lvl5pPr>
      <a:lvl6pPr marL="457200" algn="l" rtl="0" eaLnBrk="0" fontAlgn="base" hangingPunct="0">
        <a:spcBef>
          <a:spcPct val="0"/>
        </a:spcBef>
        <a:spcAft>
          <a:spcPct val="0"/>
        </a:spcAft>
        <a:defRPr sz="3200" b="1">
          <a:solidFill>
            <a:schemeClr val="tx1"/>
          </a:solidFill>
          <a:latin typeface="Arial" pitchFamily="34" charset="0"/>
        </a:defRPr>
      </a:lvl6pPr>
      <a:lvl7pPr marL="914400" algn="l" rtl="0" eaLnBrk="0" fontAlgn="base" hangingPunct="0">
        <a:spcBef>
          <a:spcPct val="0"/>
        </a:spcBef>
        <a:spcAft>
          <a:spcPct val="0"/>
        </a:spcAft>
        <a:defRPr sz="3200" b="1">
          <a:solidFill>
            <a:schemeClr val="tx1"/>
          </a:solidFill>
          <a:latin typeface="Arial" pitchFamily="34" charset="0"/>
        </a:defRPr>
      </a:lvl7pPr>
      <a:lvl8pPr marL="1371600" algn="l" rtl="0" eaLnBrk="0" fontAlgn="base" hangingPunct="0">
        <a:spcBef>
          <a:spcPct val="0"/>
        </a:spcBef>
        <a:spcAft>
          <a:spcPct val="0"/>
        </a:spcAft>
        <a:defRPr sz="3200" b="1">
          <a:solidFill>
            <a:schemeClr val="tx1"/>
          </a:solidFill>
          <a:latin typeface="Arial" pitchFamily="34" charset="0"/>
        </a:defRPr>
      </a:lvl8pPr>
      <a:lvl9pPr marL="1828800" algn="l" rtl="0" eaLnBrk="0" fontAlgn="base" hangingPunct="0">
        <a:spcBef>
          <a:spcPct val="0"/>
        </a:spcBef>
        <a:spcAft>
          <a:spcPct val="0"/>
        </a:spcAft>
        <a:defRPr sz="3200" b="1">
          <a:solidFill>
            <a:schemeClr val="tx1"/>
          </a:solidFill>
          <a:latin typeface="Arial" pitchFamily="34" charset="0"/>
        </a:defRPr>
      </a:lvl9pPr>
    </p:titleStyle>
    <p:bodyStyle>
      <a:lvl1pPr marL="342900" indent="-342900" algn="l" rtl="0" eaLnBrk="0" fontAlgn="base" hangingPunct="0">
        <a:spcBef>
          <a:spcPct val="20000"/>
        </a:spcBef>
        <a:spcAft>
          <a:spcPct val="0"/>
        </a:spcAft>
        <a:buClr>
          <a:schemeClr val="tx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mn-lt"/>
        </a:defRPr>
      </a:lvl5pPr>
      <a:lvl6pPr marL="2514600" indent="-228600" algn="l" rtl="0" eaLnBrk="0" fontAlgn="base" hangingPunct="0">
        <a:spcBef>
          <a:spcPct val="20000"/>
        </a:spcBef>
        <a:spcAft>
          <a:spcPct val="0"/>
        </a:spcAft>
        <a:buClr>
          <a:schemeClr val="tx1"/>
        </a:buClr>
        <a:buChar char="•"/>
        <a:defRPr sz="2000">
          <a:solidFill>
            <a:schemeClr val="tx1"/>
          </a:solidFill>
          <a:latin typeface="+mn-lt"/>
        </a:defRPr>
      </a:lvl6pPr>
      <a:lvl7pPr marL="2971800" indent="-228600" algn="l" rtl="0" eaLnBrk="0" fontAlgn="base" hangingPunct="0">
        <a:spcBef>
          <a:spcPct val="20000"/>
        </a:spcBef>
        <a:spcAft>
          <a:spcPct val="0"/>
        </a:spcAft>
        <a:buClr>
          <a:schemeClr val="tx1"/>
        </a:buClr>
        <a:buChar char="•"/>
        <a:defRPr sz="2000">
          <a:solidFill>
            <a:schemeClr val="tx1"/>
          </a:solidFill>
          <a:latin typeface="+mn-lt"/>
        </a:defRPr>
      </a:lvl7pPr>
      <a:lvl8pPr marL="3429000" indent="-228600" algn="l" rtl="0" eaLnBrk="0" fontAlgn="base" hangingPunct="0">
        <a:spcBef>
          <a:spcPct val="20000"/>
        </a:spcBef>
        <a:spcAft>
          <a:spcPct val="0"/>
        </a:spcAft>
        <a:buClr>
          <a:schemeClr val="tx1"/>
        </a:buClr>
        <a:buChar char="•"/>
        <a:defRPr sz="2000">
          <a:solidFill>
            <a:schemeClr val="tx1"/>
          </a:solidFill>
          <a:latin typeface="+mn-lt"/>
        </a:defRPr>
      </a:lvl8pPr>
      <a:lvl9pPr marL="3886200" indent="-228600" algn="l" rtl="0" eaLnBrk="0" fontAlgn="base" hangingPunct="0">
        <a:spcBef>
          <a:spcPct val="20000"/>
        </a:spcBef>
        <a:spcAft>
          <a:spcPct val="0"/>
        </a:spcAft>
        <a:buClr>
          <a:schemeClr val="tx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nypost.com/f/print/news/business/it_ad_infinitum_3ThF9rxodhlKnSkcIjdTPK" TargetMode="External"/><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4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Footer Placeholder 3"/>
          <p:cNvSpPr>
            <a:spLocks noGrp="1"/>
          </p:cNvSpPr>
          <p:nvPr>
            <p:ph type="ftr" sz="quarter" idx="11"/>
          </p:nvPr>
        </p:nvSpPr>
        <p:spPr>
          <a:xfrm>
            <a:off x="2286000" y="6477000"/>
            <a:ext cx="5791200" cy="457200"/>
          </a:xfrm>
          <a:noFill/>
        </p:spPr>
        <p:txBody>
          <a:bodyPr/>
          <a:lstStyle/>
          <a:p>
            <a:r>
              <a:rPr lang="en-US">
                <a:latin typeface="Arial" charset="0"/>
                <a:cs typeface="Arial" charset="0"/>
              </a:rPr>
              <a:t>Copyright ©2014 by Pearson Education, Inc. All rights reserved.</a:t>
            </a:r>
          </a:p>
        </p:txBody>
      </p:sp>
      <p:sp>
        <p:nvSpPr>
          <p:cNvPr id="28674" name="Slide Number Placeholder 4"/>
          <p:cNvSpPr>
            <a:spLocks noGrp="1"/>
          </p:cNvSpPr>
          <p:nvPr>
            <p:ph type="sldNum" sz="quarter" idx="12"/>
          </p:nvPr>
        </p:nvSpPr>
        <p:spPr>
          <a:xfrm>
            <a:off x="7010400" y="6553200"/>
            <a:ext cx="1905000" cy="457200"/>
          </a:xfrm>
          <a:noFill/>
        </p:spPr>
        <p:txBody>
          <a:bodyPr/>
          <a:lstStyle/>
          <a:p>
            <a:r>
              <a:rPr lang="en-US" smtClean="0">
                <a:latin typeface="Arial" charset="0"/>
                <a:cs typeface="Arial" charset="0"/>
              </a:rPr>
              <a:t>4-</a:t>
            </a:r>
            <a:fld id="{6673A1BC-CDF2-406D-9B3E-1C456D18AFC0}" type="slidenum">
              <a:rPr lang="en-US" smtClean="0">
                <a:latin typeface="Arial" charset="0"/>
                <a:cs typeface="Arial" charset="0"/>
              </a:rPr>
              <a:pPr/>
              <a:t>1</a:t>
            </a:fld>
            <a:endParaRPr lang="en-US" smtClean="0">
              <a:latin typeface="Arial" charset="0"/>
              <a:cs typeface="Arial" charset="0"/>
            </a:endParaRPr>
          </a:p>
        </p:txBody>
      </p:sp>
      <p:sp>
        <p:nvSpPr>
          <p:cNvPr id="106498" name="Rectangle 2"/>
          <p:cNvSpPr>
            <a:spLocks noChangeArrowheads="1"/>
          </p:cNvSpPr>
          <p:nvPr/>
        </p:nvSpPr>
        <p:spPr bwMode="auto">
          <a:xfrm>
            <a:off x="0" y="0"/>
            <a:ext cx="2971800" cy="3048000"/>
          </a:xfrm>
          <a:prstGeom prst="rect">
            <a:avLst/>
          </a:prstGeom>
          <a:solidFill>
            <a:srgbClr val="FF9900"/>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106499" name="Rectangle 3"/>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28677" name="Text Box 4"/>
          <p:cNvSpPr txBox="1">
            <a:spLocks noChangeArrowheads="1"/>
          </p:cNvSpPr>
          <p:nvPr/>
        </p:nvSpPr>
        <p:spPr bwMode="auto">
          <a:xfrm>
            <a:off x="609600" y="533400"/>
            <a:ext cx="2133600" cy="2043113"/>
          </a:xfrm>
          <a:prstGeom prst="rect">
            <a:avLst/>
          </a:prstGeom>
          <a:noFill/>
          <a:ln w="12700">
            <a:noFill/>
            <a:miter lim="800000"/>
            <a:headEnd type="none" w="sm" len="sm"/>
            <a:tailEnd type="none" w="sm" len="sm"/>
          </a:ln>
        </p:spPr>
        <p:txBody>
          <a:bodyPr>
            <a:spAutoFit/>
          </a:bodyPr>
          <a:lstStyle/>
          <a:p>
            <a:pPr algn="ctr">
              <a:spcBef>
                <a:spcPct val="50000"/>
              </a:spcBef>
            </a:pPr>
            <a:r>
              <a:rPr lang="en-US" sz="12800">
                <a:solidFill>
                  <a:srgbClr val="CC3300"/>
                </a:solidFill>
              </a:rPr>
              <a:t>4</a:t>
            </a:r>
          </a:p>
        </p:txBody>
      </p:sp>
      <p:sp>
        <p:nvSpPr>
          <p:cNvPr id="28678" name="Text Box 5"/>
          <p:cNvSpPr txBox="1">
            <a:spLocks noChangeArrowheads="1"/>
          </p:cNvSpPr>
          <p:nvPr/>
        </p:nvSpPr>
        <p:spPr bwMode="auto">
          <a:xfrm>
            <a:off x="304800" y="1066800"/>
            <a:ext cx="8839200" cy="4340225"/>
          </a:xfrm>
          <a:prstGeom prst="rect">
            <a:avLst/>
          </a:prstGeom>
          <a:noFill/>
          <a:ln w="12700">
            <a:noFill/>
            <a:miter lim="800000"/>
            <a:headEnd type="none" w="sm" len="sm"/>
            <a:tailEnd type="none" w="sm" len="sm"/>
          </a:ln>
        </p:spPr>
        <p:txBody>
          <a:bodyPr>
            <a:spAutoFit/>
          </a:bodyPr>
          <a:lstStyle/>
          <a:p>
            <a:pPr algn="ctr"/>
            <a:r>
              <a:rPr lang="en-US" sz="3600" b="1">
                <a:solidFill>
                  <a:srgbClr val="FF3300"/>
                </a:solidFill>
              </a:rPr>
              <a:t>		</a:t>
            </a:r>
            <a:r>
              <a:rPr lang="en-US" sz="6000" b="1">
                <a:solidFill>
                  <a:srgbClr val="CC3300"/>
                </a:solidFill>
              </a:rPr>
              <a:t>Chapter Four</a:t>
            </a:r>
          </a:p>
          <a:p>
            <a:pPr algn="ctr"/>
            <a:endParaRPr lang="en-US" sz="5400" b="1">
              <a:solidFill>
                <a:srgbClr val="FF3300"/>
              </a:solidFill>
            </a:endParaRPr>
          </a:p>
          <a:p>
            <a:pPr algn="ctr"/>
            <a:endParaRPr lang="en-US" sz="5400" b="1">
              <a:solidFill>
                <a:srgbClr val="FF3300"/>
              </a:solidFill>
            </a:endParaRPr>
          </a:p>
          <a:p>
            <a:pPr algn="ctr"/>
            <a:r>
              <a:rPr lang="en-US" sz="5400" b="1">
                <a:solidFill>
                  <a:srgbClr val="CC3300"/>
                </a:solidFill>
              </a:rPr>
              <a:t>The IMC Planning</a:t>
            </a:r>
          </a:p>
          <a:p>
            <a:pPr algn="ctr"/>
            <a:r>
              <a:rPr lang="en-US" sz="5400" b="1">
                <a:solidFill>
                  <a:srgbClr val="CC3300"/>
                </a:solidFill>
              </a:rPr>
              <a:t>Process</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Footer Placeholder 4"/>
          <p:cNvSpPr>
            <a:spLocks noGrp="1"/>
          </p:cNvSpPr>
          <p:nvPr>
            <p:ph type="ftr" sz="quarter" idx="11"/>
          </p:nvPr>
        </p:nvSpPr>
        <p:spPr>
          <a:xfrm>
            <a:off x="2286000" y="6477000"/>
            <a:ext cx="5791200" cy="457200"/>
          </a:xfrm>
          <a:noFill/>
        </p:spPr>
        <p:txBody>
          <a:bodyPr/>
          <a:lstStyle/>
          <a:p>
            <a:r>
              <a:rPr lang="en-US">
                <a:latin typeface="Arial" charset="0"/>
                <a:cs typeface="Arial" charset="0"/>
              </a:rPr>
              <a:t>Copyright ©2014 by Pearson Education, Inc. All rights reserved.</a:t>
            </a:r>
          </a:p>
        </p:txBody>
      </p:sp>
      <p:sp>
        <p:nvSpPr>
          <p:cNvPr id="47106" name="Slide Number Placeholder 5"/>
          <p:cNvSpPr>
            <a:spLocks noGrp="1"/>
          </p:cNvSpPr>
          <p:nvPr>
            <p:ph type="sldNum" sz="quarter" idx="12"/>
          </p:nvPr>
        </p:nvSpPr>
        <p:spPr>
          <a:xfrm>
            <a:off x="7010400" y="6553200"/>
            <a:ext cx="1905000" cy="457200"/>
          </a:xfrm>
          <a:noFill/>
        </p:spPr>
        <p:txBody>
          <a:bodyPr/>
          <a:lstStyle/>
          <a:p>
            <a:r>
              <a:rPr lang="en-US" smtClean="0">
                <a:latin typeface="Arial" charset="0"/>
                <a:cs typeface="Arial" charset="0"/>
              </a:rPr>
              <a:t>4-</a:t>
            </a:r>
            <a:fld id="{BA2BF8B7-186B-4B73-95DE-83C4DFFB7D40}" type="slidenum">
              <a:rPr lang="en-US" smtClean="0">
                <a:latin typeface="Arial" charset="0"/>
                <a:cs typeface="Arial" charset="0"/>
              </a:rPr>
              <a:pPr/>
              <a:t>10</a:t>
            </a:fld>
            <a:endParaRPr lang="en-US" smtClean="0">
              <a:latin typeface="Arial" charset="0"/>
              <a:cs typeface="Arial" charset="0"/>
            </a:endParaRPr>
          </a:p>
        </p:txBody>
      </p:sp>
      <p:sp>
        <p:nvSpPr>
          <p:cNvPr id="47107" name="Rectangle 2"/>
          <p:cNvSpPr>
            <a:spLocks noGrp="1" noChangeArrowheads="1"/>
          </p:cNvSpPr>
          <p:nvPr>
            <p:ph type="title"/>
          </p:nvPr>
        </p:nvSpPr>
        <p:spPr>
          <a:xfrm>
            <a:off x="838200" y="304800"/>
            <a:ext cx="7543800" cy="762000"/>
          </a:xfrm>
        </p:spPr>
        <p:txBody>
          <a:bodyPr/>
          <a:lstStyle/>
          <a:p>
            <a:r>
              <a:rPr lang="en-US" sz="6000" b="1" smtClean="0">
                <a:solidFill>
                  <a:srgbClr val="FF0033"/>
                </a:solidFill>
              </a:rPr>
              <a:t>Target Markets</a:t>
            </a:r>
          </a:p>
        </p:txBody>
      </p:sp>
      <p:sp>
        <p:nvSpPr>
          <p:cNvPr id="47108" name="Rectangle 3"/>
          <p:cNvSpPr>
            <a:spLocks noGrp="1" noChangeArrowheads="1"/>
          </p:cNvSpPr>
          <p:nvPr>
            <p:ph type="body" idx="1"/>
          </p:nvPr>
        </p:nvSpPr>
        <p:spPr>
          <a:xfrm>
            <a:off x="2133600" y="1298575"/>
            <a:ext cx="6172200" cy="2816225"/>
          </a:xfrm>
        </p:spPr>
        <p:txBody>
          <a:bodyPr/>
          <a:lstStyle/>
          <a:p>
            <a:pPr>
              <a:lnSpc>
                <a:spcPct val="90000"/>
              </a:lnSpc>
            </a:pPr>
            <a:r>
              <a:rPr lang="en-US" smtClean="0">
                <a:effectLst/>
              </a:rPr>
              <a:t>Target markets</a:t>
            </a:r>
          </a:p>
          <a:p>
            <a:pPr lvl="1">
              <a:lnSpc>
                <a:spcPct val="90000"/>
              </a:lnSpc>
            </a:pPr>
            <a:r>
              <a:rPr lang="en-US" smtClean="0">
                <a:effectLst/>
              </a:rPr>
              <a:t>Consumer markets</a:t>
            </a:r>
          </a:p>
          <a:p>
            <a:pPr lvl="1">
              <a:lnSpc>
                <a:spcPct val="90000"/>
              </a:lnSpc>
            </a:pPr>
            <a:r>
              <a:rPr lang="en-US" smtClean="0">
                <a:effectLst/>
              </a:rPr>
              <a:t>Business-to-business markets</a:t>
            </a:r>
          </a:p>
          <a:p>
            <a:pPr>
              <a:lnSpc>
                <a:spcPct val="90000"/>
              </a:lnSpc>
            </a:pPr>
            <a:r>
              <a:rPr lang="en-US" smtClean="0">
                <a:effectLst/>
              </a:rPr>
              <a:t>Market segment</a:t>
            </a:r>
          </a:p>
          <a:p>
            <a:pPr>
              <a:lnSpc>
                <a:spcPct val="90000"/>
              </a:lnSpc>
            </a:pPr>
            <a:r>
              <a:rPr lang="en-US" smtClean="0">
                <a:effectLst/>
              </a:rPr>
              <a:t>Market segmentation</a:t>
            </a:r>
          </a:p>
        </p:txBody>
      </p:sp>
      <p:sp>
        <p:nvSpPr>
          <p:cNvPr id="35844"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35845"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35846"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pic>
        <p:nvPicPr>
          <p:cNvPr id="47112" name="Picture 1"/>
          <p:cNvPicPr>
            <a:picLocks noChangeAspect="1"/>
          </p:cNvPicPr>
          <p:nvPr/>
        </p:nvPicPr>
        <p:blipFill>
          <a:blip r:embed="rId3"/>
          <a:srcRect/>
          <a:stretch>
            <a:fillRect/>
          </a:stretch>
        </p:blipFill>
        <p:spPr bwMode="auto">
          <a:xfrm>
            <a:off x="1981200" y="4038600"/>
            <a:ext cx="5332413" cy="2136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Footer Placeholder 3"/>
          <p:cNvSpPr>
            <a:spLocks noGrp="1"/>
          </p:cNvSpPr>
          <p:nvPr>
            <p:ph type="ftr" sz="quarter" idx="11"/>
          </p:nvPr>
        </p:nvSpPr>
        <p:spPr>
          <a:xfrm>
            <a:off x="2286000" y="6477000"/>
            <a:ext cx="5791200" cy="457200"/>
          </a:xfrm>
          <a:noFill/>
        </p:spPr>
        <p:txBody>
          <a:bodyPr/>
          <a:lstStyle/>
          <a:p>
            <a:r>
              <a:rPr lang="en-US">
                <a:latin typeface="Arial" charset="0"/>
                <a:cs typeface="Arial" charset="0"/>
              </a:rPr>
              <a:t>Copyright ©2014 by Pearson Education, Inc. All rights reserved.</a:t>
            </a:r>
          </a:p>
        </p:txBody>
      </p:sp>
      <p:sp>
        <p:nvSpPr>
          <p:cNvPr id="49154" name="Slide Number Placeholder 4"/>
          <p:cNvSpPr>
            <a:spLocks noGrp="1"/>
          </p:cNvSpPr>
          <p:nvPr>
            <p:ph type="sldNum" sz="quarter" idx="12"/>
          </p:nvPr>
        </p:nvSpPr>
        <p:spPr>
          <a:xfrm>
            <a:off x="7010400" y="6553200"/>
            <a:ext cx="1905000" cy="457200"/>
          </a:xfrm>
          <a:noFill/>
        </p:spPr>
        <p:txBody>
          <a:bodyPr/>
          <a:lstStyle/>
          <a:p>
            <a:r>
              <a:rPr lang="en-US" smtClean="0">
                <a:latin typeface="Arial" charset="0"/>
                <a:cs typeface="Arial" charset="0"/>
              </a:rPr>
              <a:t>4-</a:t>
            </a:r>
            <a:fld id="{217B9BDA-F25B-44BF-B9D0-080FDCFB4E43}" type="slidenum">
              <a:rPr lang="en-US" smtClean="0">
                <a:latin typeface="Arial" charset="0"/>
                <a:cs typeface="Arial" charset="0"/>
              </a:rPr>
              <a:pPr/>
              <a:t>11</a:t>
            </a:fld>
            <a:endParaRPr lang="en-US" smtClean="0">
              <a:latin typeface="Arial" charset="0"/>
              <a:cs typeface="Arial" charset="0"/>
            </a:endParaRPr>
          </a:p>
        </p:txBody>
      </p:sp>
      <p:sp>
        <p:nvSpPr>
          <p:cNvPr id="49155" name="Rectangle 2"/>
          <p:cNvSpPr>
            <a:spLocks noGrp="1" noChangeArrowheads="1"/>
          </p:cNvSpPr>
          <p:nvPr>
            <p:ph type="title"/>
          </p:nvPr>
        </p:nvSpPr>
        <p:spPr>
          <a:xfrm>
            <a:off x="838200" y="381000"/>
            <a:ext cx="8001000" cy="1219200"/>
          </a:xfrm>
        </p:spPr>
        <p:txBody>
          <a:bodyPr/>
          <a:lstStyle/>
          <a:p>
            <a:r>
              <a:rPr lang="en-US" sz="3600" b="1" smtClean="0">
                <a:solidFill>
                  <a:srgbClr val="00B050"/>
                </a:solidFill>
              </a:rPr>
              <a:t>Tests to Determine if a Particular</a:t>
            </a:r>
            <a:br>
              <a:rPr lang="en-US" sz="3600" b="1" smtClean="0">
                <a:solidFill>
                  <a:srgbClr val="00B050"/>
                </a:solidFill>
              </a:rPr>
            </a:br>
            <a:r>
              <a:rPr lang="en-US" sz="3600" b="1" smtClean="0">
                <a:solidFill>
                  <a:srgbClr val="00B050"/>
                </a:solidFill>
              </a:rPr>
              <a:t>Market Segment Is Viable</a:t>
            </a:r>
          </a:p>
        </p:txBody>
      </p:sp>
      <p:sp>
        <p:nvSpPr>
          <p:cNvPr id="49156" name="Rectangle 3"/>
          <p:cNvSpPr>
            <a:spLocks noChangeArrowheads="1"/>
          </p:cNvSpPr>
          <p:nvPr/>
        </p:nvSpPr>
        <p:spPr bwMode="auto">
          <a:xfrm>
            <a:off x="1066800" y="1981200"/>
            <a:ext cx="7391400" cy="3106738"/>
          </a:xfrm>
          <a:prstGeom prst="rect">
            <a:avLst/>
          </a:prstGeom>
          <a:noFill/>
          <a:ln w="9525">
            <a:noFill/>
            <a:miter lim="800000"/>
            <a:headEnd/>
            <a:tailEnd/>
          </a:ln>
        </p:spPr>
        <p:txBody>
          <a:bodyPr lIns="92075" tIns="46038" rIns="92075" bIns="46038">
            <a:spAutoFit/>
          </a:bodyPr>
          <a:lstStyle/>
          <a:p>
            <a:pPr eaLnBrk="0" hangingPunct="0">
              <a:spcBef>
                <a:spcPct val="30000"/>
              </a:spcBef>
              <a:buFont typeface="Arial" charset="0"/>
              <a:buChar char="•"/>
            </a:pPr>
            <a:r>
              <a:rPr lang="en-US" sz="2200"/>
              <a:t> The individuals or businesses within the segment are homogeneous.</a:t>
            </a:r>
          </a:p>
          <a:p>
            <a:pPr eaLnBrk="0" hangingPunct="0">
              <a:spcBef>
                <a:spcPct val="30000"/>
              </a:spcBef>
              <a:buFont typeface="Arial" charset="0"/>
              <a:buChar char="•"/>
            </a:pPr>
            <a:r>
              <a:rPr lang="en-US" sz="2200"/>
              <a:t> The market segment is different from the population as a whole and distinct from other market segments.</a:t>
            </a:r>
          </a:p>
          <a:p>
            <a:pPr eaLnBrk="0" hangingPunct="0">
              <a:spcBef>
                <a:spcPct val="30000"/>
              </a:spcBef>
              <a:buFont typeface="Arial" charset="0"/>
              <a:buChar char="•"/>
            </a:pPr>
            <a:r>
              <a:rPr lang="en-US" sz="2200"/>
              <a:t> The market segment is large enough to be financially viable to target with a separate marketing campaign.</a:t>
            </a:r>
          </a:p>
          <a:p>
            <a:pPr eaLnBrk="0" hangingPunct="0">
              <a:spcBef>
                <a:spcPct val="30000"/>
              </a:spcBef>
              <a:buFont typeface="Arial" charset="0"/>
              <a:buChar char="•"/>
            </a:pPr>
            <a:r>
              <a:rPr lang="en-US" sz="2200"/>
              <a:t> The market segment must be reachable through some type of media or marketing communications method.</a:t>
            </a:r>
          </a:p>
        </p:txBody>
      </p:sp>
      <p:sp>
        <p:nvSpPr>
          <p:cNvPr id="52228"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52229"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52230"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Footer Placeholder 3"/>
          <p:cNvSpPr>
            <a:spLocks noGrp="1"/>
          </p:cNvSpPr>
          <p:nvPr>
            <p:ph type="ftr" sz="quarter" idx="11"/>
          </p:nvPr>
        </p:nvSpPr>
        <p:spPr>
          <a:xfrm>
            <a:off x="2286000" y="6477000"/>
            <a:ext cx="5791200" cy="457200"/>
          </a:xfrm>
          <a:noFill/>
        </p:spPr>
        <p:txBody>
          <a:bodyPr/>
          <a:lstStyle/>
          <a:p>
            <a:r>
              <a:rPr lang="en-US">
                <a:latin typeface="Arial" charset="0"/>
                <a:cs typeface="Arial" charset="0"/>
              </a:rPr>
              <a:t>Copyright ©2014 by Pearson Education, Inc. All rights reserved.</a:t>
            </a:r>
          </a:p>
        </p:txBody>
      </p:sp>
      <p:sp>
        <p:nvSpPr>
          <p:cNvPr id="51202" name="Slide Number Placeholder 4"/>
          <p:cNvSpPr>
            <a:spLocks noGrp="1"/>
          </p:cNvSpPr>
          <p:nvPr>
            <p:ph type="sldNum" sz="quarter" idx="12"/>
          </p:nvPr>
        </p:nvSpPr>
        <p:spPr>
          <a:xfrm>
            <a:off x="7010400" y="6553200"/>
            <a:ext cx="1905000" cy="457200"/>
          </a:xfrm>
          <a:noFill/>
        </p:spPr>
        <p:txBody>
          <a:bodyPr/>
          <a:lstStyle/>
          <a:p>
            <a:r>
              <a:rPr lang="en-US" smtClean="0">
                <a:latin typeface="Arial" charset="0"/>
                <a:cs typeface="Arial" charset="0"/>
              </a:rPr>
              <a:t>4-</a:t>
            </a:r>
            <a:fld id="{2A3AE528-3BDC-46BA-A8F2-1E8F2187E9EA}" type="slidenum">
              <a:rPr lang="en-US" smtClean="0">
                <a:latin typeface="Arial" charset="0"/>
                <a:cs typeface="Arial" charset="0"/>
              </a:rPr>
              <a:pPr/>
              <a:t>12</a:t>
            </a:fld>
            <a:endParaRPr lang="en-US" smtClean="0">
              <a:latin typeface="Arial" charset="0"/>
              <a:cs typeface="Arial" charset="0"/>
            </a:endParaRPr>
          </a:p>
        </p:txBody>
      </p:sp>
      <p:sp>
        <p:nvSpPr>
          <p:cNvPr id="51203" name="Rectangle 3"/>
          <p:cNvSpPr>
            <a:spLocks noChangeArrowheads="1"/>
          </p:cNvSpPr>
          <p:nvPr/>
        </p:nvSpPr>
        <p:spPr bwMode="auto">
          <a:xfrm>
            <a:off x="3962400" y="1905000"/>
            <a:ext cx="4572000" cy="3937000"/>
          </a:xfrm>
          <a:prstGeom prst="rect">
            <a:avLst/>
          </a:prstGeom>
          <a:noFill/>
          <a:ln w="9525">
            <a:noFill/>
            <a:miter lim="800000"/>
            <a:headEnd/>
            <a:tailEnd/>
          </a:ln>
        </p:spPr>
        <p:txBody>
          <a:bodyPr lIns="92075" tIns="46038" rIns="92075" bIns="46038">
            <a:spAutoFit/>
          </a:bodyPr>
          <a:lstStyle/>
          <a:p>
            <a:pPr eaLnBrk="0" hangingPunct="0">
              <a:buClr>
                <a:schemeClr val="bg2"/>
              </a:buClr>
              <a:buFontTx/>
              <a:buChar char="•"/>
            </a:pPr>
            <a:r>
              <a:rPr lang="en-US" sz="3600"/>
              <a:t> Demographics</a:t>
            </a:r>
          </a:p>
          <a:p>
            <a:pPr eaLnBrk="0" hangingPunct="0">
              <a:buClr>
                <a:schemeClr val="bg2"/>
              </a:buClr>
              <a:buFontTx/>
              <a:buChar char="•"/>
            </a:pPr>
            <a:r>
              <a:rPr lang="en-US" sz="3600"/>
              <a:t> Psychographics</a:t>
            </a:r>
          </a:p>
          <a:p>
            <a:pPr eaLnBrk="0" hangingPunct="0">
              <a:buClr>
                <a:schemeClr val="bg2"/>
              </a:buClr>
              <a:buFontTx/>
              <a:buChar char="•"/>
            </a:pPr>
            <a:r>
              <a:rPr lang="en-US" sz="3600"/>
              <a:t> Generations</a:t>
            </a:r>
          </a:p>
          <a:p>
            <a:pPr eaLnBrk="0" hangingPunct="0">
              <a:buClr>
                <a:schemeClr val="bg2"/>
              </a:buClr>
              <a:buFontTx/>
              <a:buChar char="•"/>
            </a:pPr>
            <a:r>
              <a:rPr lang="en-US" sz="3600"/>
              <a:t> Geographic</a:t>
            </a:r>
          </a:p>
          <a:p>
            <a:pPr eaLnBrk="0" hangingPunct="0">
              <a:buClr>
                <a:schemeClr val="bg2"/>
              </a:buClr>
              <a:buFontTx/>
              <a:buChar char="•"/>
            </a:pPr>
            <a:r>
              <a:rPr lang="en-US" sz="3600"/>
              <a:t> Geodemographics</a:t>
            </a:r>
          </a:p>
          <a:p>
            <a:pPr eaLnBrk="0" hangingPunct="0">
              <a:buClr>
                <a:schemeClr val="bg2"/>
              </a:buClr>
              <a:buFontTx/>
              <a:buChar char="•"/>
            </a:pPr>
            <a:r>
              <a:rPr lang="en-US" sz="3600"/>
              <a:t> Benefits</a:t>
            </a:r>
          </a:p>
          <a:p>
            <a:pPr eaLnBrk="0" hangingPunct="0">
              <a:buClr>
                <a:schemeClr val="bg2"/>
              </a:buClr>
              <a:buFontTx/>
              <a:buChar char="•"/>
            </a:pPr>
            <a:r>
              <a:rPr lang="en-US" sz="3600"/>
              <a:t> Usage  </a:t>
            </a:r>
          </a:p>
        </p:txBody>
      </p:sp>
      <p:sp>
        <p:nvSpPr>
          <p:cNvPr id="50180"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50181"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50183" name="Rectangle 7"/>
          <p:cNvSpPr>
            <a:spLocks noChangeArrowheads="1"/>
          </p:cNvSpPr>
          <p:nvPr/>
        </p:nvSpPr>
        <p:spPr bwMode="auto">
          <a:xfrm>
            <a:off x="533400" y="228600"/>
            <a:ext cx="7010400" cy="609600"/>
          </a:xfrm>
          <a:prstGeom prst="rect">
            <a:avLst/>
          </a:prstGeom>
          <a:solidFill>
            <a:srgbClr val="333399"/>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50184" name="Rectangle 8"/>
          <p:cNvSpPr>
            <a:spLocks noChangeArrowheads="1"/>
          </p:cNvSpPr>
          <p:nvPr/>
        </p:nvSpPr>
        <p:spPr bwMode="auto">
          <a:xfrm>
            <a:off x="533400" y="838200"/>
            <a:ext cx="7010400" cy="609600"/>
          </a:xfrm>
          <a:prstGeom prst="rect">
            <a:avLst/>
          </a:prstGeom>
          <a:solidFill>
            <a:srgbClr val="99FF66"/>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51208" name="Text Box 9"/>
          <p:cNvSpPr txBox="1">
            <a:spLocks noChangeArrowheads="1"/>
          </p:cNvSpPr>
          <p:nvPr/>
        </p:nvSpPr>
        <p:spPr bwMode="auto">
          <a:xfrm>
            <a:off x="685800" y="258763"/>
            <a:ext cx="3810000" cy="579437"/>
          </a:xfrm>
          <a:prstGeom prst="rect">
            <a:avLst/>
          </a:prstGeom>
          <a:noFill/>
          <a:ln w="12700">
            <a:noFill/>
            <a:miter lim="800000"/>
            <a:headEnd type="none" w="sm" len="sm"/>
            <a:tailEnd type="none" w="sm" len="sm"/>
          </a:ln>
        </p:spPr>
        <p:txBody>
          <a:bodyPr>
            <a:spAutoFit/>
          </a:bodyPr>
          <a:lstStyle/>
          <a:p>
            <a:pPr algn="ctr"/>
            <a:r>
              <a:rPr lang="en-US">
                <a:solidFill>
                  <a:srgbClr val="FFFFFF"/>
                </a:solidFill>
              </a:rPr>
              <a:t>F I G U R E    4 . 2</a:t>
            </a:r>
          </a:p>
        </p:txBody>
      </p:sp>
      <p:sp>
        <p:nvSpPr>
          <p:cNvPr id="51209" name="Rectangle 10"/>
          <p:cNvSpPr>
            <a:spLocks noChangeArrowheads="1"/>
          </p:cNvSpPr>
          <p:nvPr/>
        </p:nvSpPr>
        <p:spPr bwMode="auto">
          <a:xfrm>
            <a:off x="685800" y="914400"/>
            <a:ext cx="6553200" cy="457200"/>
          </a:xfrm>
          <a:prstGeom prst="rect">
            <a:avLst/>
          </a:prstGeom>
          <a:noFill/>
          <a:ln w="9525">
            <a:noFill/>
            <a:miter lim="800000"/>
            <a:headEnd/>
            <a:tailEnd/>
          </a:ln>
        </p:spPr>
        <p:txBody>
          <a:bodyPr lIns="92075" tIns="46038" rIns="92075" bIns="46038" anchor="ctr"/>
          <a:lstStyle/>
          <a:p>
            <a:pPr eaLnBrk="0" hangingPunct="0"/>
            <a:r>
              <a:rPr lang="en-US" sz="2400" b="1"/>
              <a:t>Methods of Segmenting Consumer Markets</a:t>
            </a:r>
          </a:p>
        </p:txBody>
      </p:sp>
      <p:pic>
        <p:nvPicPr>
          <p:cNvPr id="51210" name="Picture 1"/>
          <p:cNvPicPr>
            <a:picLocks noChangeAspect="1"/>
          </p:cNvPicPr>
          <p:nvPr/>
        </p:nvPicPr>
        <p:blipFill>
          <a:blip r:embed="rId3"/>
          <a:srcRect/>
          <a:stretch>
            <a:fillRect/>
          </a:stretch>
        </p:blipFill>
        <p:spPr bwMode="auto">
          <a:xfrm>
            <a:off x="381000" y="1695450"/>
            <a:ext cx="3411538" cy="4348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Footer Placeholder 4"/>
          <p:cNvSpPr>
            <a:spLocks noGrp="1"/>
          </p:cNvSpPr>
          <p:nvPr>
            <p:ph type="ftr" sz="quarter" idx="11"/>
          </p:nvPr>
        </p:nvSpPr>
        <p:spPr>
          <a:xfrm>
            <a:off x="2286000" y="6477000"/>
            <a:ext cx="5791200" cy="457200"/>
          </a:xfrm>
          <a:noFill/>
        </p:spPr>
        <p:txBody>
          <a:bodyPr/>
          <a:lstStyle/>
          <a:p>
            <a:r>
              <a:rPr lang="en-US">
                <a:latin typeface="Arial" charset="0"/>
                <a:cs typeface="Arial" charset="0"/>
              </a:rPr>
              <a:t>Copyright ©2014 by Pearson Education, Inc. All rights reserved.</a:t>
            </a:r>
          </a:p>
        </p:txBody>
      </p:sp>
      <p:sp>
        <p:nvSpPr>
          <p:cNvPr id="53250" name="Slide Number Placeholder 5"/>
          <p:cNvSpPr>
            <a:spLocks noGrp="1"/>
          </p:cNvSpPr>
          <p:nvPr>
            <p:ph type="sldNum" sz="quarter" idx="12"/>
          </p:nvPr>
        </p:nvSpPr>
        <p:spPr>
          <a:xfrm>
            <a:off x="7010400" y="6553200"/>
            <a:ext cx="1905000" cy="457200"/>
          </a:xfrm>
          <a:noFill/>
        </p:spPr>
        <p:txBody>
          <a:bodyPr/>
          <a:lstStyle/>
          <a:p>
            <a:r>
              <a:rPr lang="en-US" smtClean="0">
                <a:latin typeface="Arial" charset="0"/>
                <a:cs typeface="Arial" charset="0"/>
              </a:rPr>
              <a:t>4-</a:t>
            </a:r>
            <a:fld id="{B56EDCCA-7484-4F3F-B200-0E835CC6DA88}" type="slidenum">
              <a:rPr lang="en-US" smtClean="0">
                <a:latin typeface="Arial" charset="0"/>
                <a:cs typeface="Arial" charset="0"/>
              </a:rPr>
              <a:pPr/>
              <a:t>13</a:t>
            </a:fld>
            <a:endParaRPr lang="en-US" smtClean="0">
              <a:latin typeface="Arial" charset="0"/>
              <a:cs typeface="Arial" charset="0"/>
            </a:endParaRPr>
          </a:p>
        </p:txBody>
      </p:sp>
      <p:sp>
        <p:nvSpPr>
          <p:cNvPr id="31747" name="Rectangle 3"/>
          <p:cNvSpPr>
            <a:spLocks noGrp="1" noChangeArrowheads="1"/>
          </p:cNvSpPr>
          <p:nvPr>
            <p:ph type="body" idx="1"/>
          </p:nvPr>
        </p:nvSpPr>
        <p:spPr>
          <a:xfrm>
            <a:off x="990600" y="1981200"/>
            <a:ext cx="7924800" cy="4038600"/>
          </a:xfrm>
        </p:spPr>
        <p:txBody>
          <a:bodyPr/>
          <a:lstStyle/>
          <a:p>
            <a:pPr>
              <a:defRPr/>
            </a:pPr>
            <a:r>
              <a:rPr lang="en-US" sz="2800" dirty="0" smtClean="0"/>
              <a:t>Gender based products</a:t>
            </a:r>
          </a:p>
          <a:p>
            <a:pPr>
              <a:defRPr/>
            </a:pPr>
            <a:r>
              <a:rPr lang="en-US" sz="2800" dirty="0" smtClean="0"/>
              <a:t>Gender difference in communications</a:t>
            </a:r>
          </a:p>
          <a:p>
            <a:pPr>
              <a:defRPr/>
            </a:pPr>
            <a:r>
              <a:rPr lang="en-US" sz="2800" dirty="0" smtClean="0"/>
              <a:t>Female consumers</a:t>
            </a:r>
          </a:p>
          <a:p>
            <a:pPr lvl="1">
              <a:defRPr/>
            </a:pPr>
            <a:r>
              <a:rPr lang="en-US" sz="2400" dirty="0" smtClean="0"/>
              <a:t>Control 66% of spending </a:t>
            </a:r>
            <a:r>
              <a:rPr lang="en-US" sz="2000" dirty="0" smtClean="0"/>
              <a:t>($12 trillion)</a:t>
            </a:r>
            <a:endParaRPr lang="en-US" sz="2400" dirty="0" smtClean="0"/>
          </a:p>
          <a:p>
            <a:pPr lvl="1">
              <a:defRPr/>
            </a:pPr>
            <a:r>
              <a:rPr lang="en-US" sz="2400" dirty="0" smtClean="0"/>
              <a:t>Involved in purchasing high-priced electronics </a:t>
            </a:r>
            <a:r>
              <a:rPr lang="en-US" sz="2000" dirty="0" smtClean="0"/>
              <a:t>(96%)</a:t>
            </a:r>
            <a:endParaRPr lang="en-US" sz="2400" dirty="0" smtClean="0"/>
          </a:p>
          <a:p>
            <a:pPr lvl="1">
              <a:defRPr/>
            </a:pPr>
            <a:r>
              <a:rPr lang="en-US" sz="2400" dirty="0" smtClean="0"/>
              <a:t>Deal with financial advisors </a:t>
            </a:r>
            <a:r>
              <a:rPr lang="en-US" sz="2000" dirty="0" smtClean="0"/>
              <a:t>(90%)</a:t>
            </a:r>
          </a:p>
          <a:p>
            <a:pPr lvl="1">
              <a:defRPr/>
            </a:pPr>
            <a:r>
              <a:rPr lang="en-US" sz="2400" dirty="0" smtClean="0"/>
              <a:t>Buy and sell stocks </a:t>
            </a:r>
            <a:r>
              <a:rPr lang="en-US" sz="2000" dirty="0" smtClean="0"/>
              <a:t>(80%)</a:t>
            </a:r>
            <a:endParaRPr lang="en-US" sz="2400" dirty="0" smtClean="0"/>
          </a:p>
          <a:p>
            <a:pPr lvl="1">
              <a:defRPr/>
            </a:pPr>
            <a:r>
              <a:rPr lang="en-US" sz="2400" dirty="0" smtClean="0"/>
              <a:t>Household’s primary accountant </a:t>
            </a:r>
            <a:r>
              <a:rPr lang="en-US" sz="2000" dirty="0" smtClean="0"/>
              <a:t>(70%)</a:t>
            </a:r>
            <a:endParaRPr lang="en-US" sz="2400" dirty="0" smtClean="0"/>
          </a:p>
          <a:p>
            <a:pPr>
              <a:defRPr/>
            </a:pPr>
            <a:endParaRPr lang="en-US" sz="2800" dirty="0" smtClean="0"/>
          </a:p>
        </p:txBody>
      </p:sp>
      <p:sp>
        <p:nvSpPr>
          <p:cNvPr id="31750" name="Rectangle 6"/>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31751" name="Rectangle 7"/>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31752" name="Rectangle 8"/>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53255" name="Rectangle 2"/>
          <p:cNvSpPr>
            <a:spLocks noGrp="1" noChangeArrowheads="1"/>
          </p:cNvSpPr>
          <p:nvPr>
            <p:ph type="title"/>
          </p:nvPr>
        </p:nvSpPr>
        <p:spPr>
          <a:xfrm>
            <a:off x="838200" y="228600"/>
            <a:ext cx="7772400" cy="1447800"/>
          </a:xfrm>
        </p:spPr>
        <p:txBody>
          <a:bodyPr/>
          <a:lstStyle/>
          <a:p>
            <a:r>
              <a:rPr lang="en-US" sz="5400" b="1" smtClean="0">
                <a:solidFill>
                  <a:srgbClr val="00B050"/>
                </a:solidFill>
              </a:rPr>
              <a:t>Gender</a:t>
            </a:r>
            <a:r>
              <a:rPr lang="en-US" sz="4800" b="1" smtClean="0">
                <a:solidFill>
                  <a:srgbClr val="FF0033"/>
                </a:solidFill>
              </a:rPr>
              <a:t/>
            </a:r>
            <a:br>
              <a:rPr lang="en-US" sz="4800" b="1" smtClean="0">
                <a:solidFill>
                  <a:srgbClr val="FF0033"/>
                </a:solidFill>
              </a:rPr>
            </a:br>
            <a:r>
              <a:rPr lang="en-US" b="1" smtClean="0">
                <a:solidFill>
                  <a:srgbClr val="0000FF"/>
                </a:solidFill>
              </a:rPr>
              <a:t>Segments Based on Demographics</a:t>
            </a:r>
            <a:endParaRPr lang="en-US" sz="4800" b="1" smtClean="0">
              <a:solidFill>
                <a:srgbClr val="0000FF"/>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Footer Placeholder 3"/>
          <p:cNvSpPr>
            <a:spLocks noGrp="1"/>
          </p:cNvSpPr>
          <p:nvPr>
            <p:ph type="ftr" sz="quarter" idx="11"/>
          </p:nvPr>
        </p:nvSpPr>
        <p:spPr>
          <a:xfrm>
            <a:off x="2286000" y="6477000"/>
            <a:ext cx="5791200" cy="457200"/>
          </a:xfrm>
          <a:noFill/>
        </p:spPr>
        <p:txBody>
          <a:bodyPr/>
          <a:lstStyle/>
          <a:p>
            <a:r>
              <a:rPr lang="en-US">
                <a:latin typeface="Arial" charset="0"/>
                <a:cs typeface="Arial" charset="0"/>
              </a:rPr>
              <a:t>Copyright ©2014 by Pearson Education, Inc. All rights reserved.</a:t>
            </a:r>
          </a:p>
        </p:txBody>
      </p:sp>
      <p:sp>
        <p:nvSpPr>
          <p:cNvPr id="55298" name="Slide Number Placeholder 4"/>
          <p:cNvSpPr>
            <a:spLocks noGrp="1"/>
          </p:cNvSpPr>
          <p:nvPr>
            <p:ph type="sldNum" sz="quarter" idx="12"/>
          </p:nvPr>
        </p:nvSpPr>
        <p:spPr>
          <a:xfrm>
            <a:off x="7010400" y="6553200"/>
            <a:ext cx="1905000" cy="457200"/>
          </a:xfrm>
          <a:noFill/>
        </p:spPr>
        <p:txBody>
          <a:bodyPr/>
          <a:lstStyle/>
          <a:p>
            <a:r>
              <a:rPr lang="en-US" smtClean="0">
                <a:latin typeface="Arial" charset="0"/>
                <a:cs typeface="Arial" charset="0"/>
              </a:rPr>
              <a:t>4-</a:t>
            </a:r>
            <a:fld id="{68E0369D-66DA-4D32-BE30-E1F7B7CBF6EB}" type="slidenum">
              <a:rPr lang="en-US" smtClean="0">
                <a:latin typeface="Arial" charset="0"/>
                <a:cs typeface="Arial" charset="0"/>
              </a:rPr>
              <a:pPr/>
              <a:t>14</a:t>
            </a:fld>
            <a:endParaRPr lang="en-US" smtClean="0">
              <a:latin typeface="Arial" charset="0"/>
              <a:cs typeface="Arial" charset="0"/>
            </a:endParaRPr>
          </a:p>
        </p:txBody>
      </p:sp>
      <p:sp>
        <p:nvSpPr>
          <p:cNvPr id="55299" name="Rectangle 3"/>
          <p:cNvSpPr>
            <a:spLocks noChangeArrowheads="1"/>
          </p:cNvSpPr>
          <p:nvPr/>
        </p:nvSpPr>
        <p:spPr bwMode="auto">
          <a:xfrm>
            <a:off x="990600" y="1676400"/>
            <a:ext cx="7391400" cy="2678113"/>
          </a:xfrm>
          <a:prstGeom prst="rect">
            <a:avLst/>
          </a:prstGeom>
          <a:noFill/>
          <a:ln w="9525">
            <a:noFill/>
            <a:miter lim="800000"/>
            <a:headEnd/>
            <a:tailEnd/>
          </a:ln>
        </p:spPr>
        <p:txBody>
          <a:bodyPr lIns="92075" tIns="46038" rIns="92075" bIns="46038">
            <a:spAutoFit/>
          </a:bodyPr>
          <a:lstStyle/>
          <a:p>
            <a:pPr eaLnBrk="0" hangingPunct="0">
              <a:spcBef>
                <a:spcPct val="20000"/>
              </a:spcBef>
              <a:buFont typeface="Arial" charset="0"/>
              <a:buChar char="•"/>
            </a:pPr>
            <a:r>
              <a:rPr lang="en-US" sz="2400"/>
              <a:t> Focus on how brand can improve life</a:t>
            </a:r>
          </a:p>
          <a:p>
            <a:pPr eaLnBrk="0" hangingPunct="0">
              <a:spcBef>
                <a:spcPct val="20000"/>
              </a:spcBef>
              <a:buFont typeface="Arial" charset="0"/>
              <a:buChar char="•"/>
            </a:pPr>
            <a:r>
              <a:rPr lang="en-US" sz="2400"/>
              <a:t> Engage them with the brand</a:t>
            </a:r>
          </a:p>
          <a:p>
            <a:pPr eaLnBrk="0" hangingPunct="0">
              <a:spcBef>
                <a:spcPct val="20000"/>
              </a:spcBef>
              <a:buFont typeface="Arial" charset="0"/>
              <a:buChar char="•"/>
            </a:pPr>
            <a:r>
              <a:rPr lang="en-US" sz="2400"/>
              <a:t> Focus on practical, not trivial</a:t>
            </a:r>
          </a:p>
          <a:p>
            <a:pPr eaLnBrk="0" hangingPunct="0">
              <a:spcBef>
                <a:spcPct val="20000"/>
              </a:spcBef>
              <a:buFont typeface="Arial" charset="0"/>
              <a:buChar char="•"/>
            </a:pPr>
            <a:r>
              <a:rPr lang="en-US" sz="2400"/>
              <a:t> Tell a story that resonates</a:t>
            </a:r>
          </a:p>
          <a:p>
            <a:pPr eaLnBrk="0" hangingPunct="0">
              <a:spcBef>
                <a:spcPct val="20000"/>
              </a:spcBef>
              <a:buFont typeface="Arial" charset="0"/>
              <a:buChar char="•"/>
            </a:pPr>
            <a:r>
              <a:rPr lang="en-US" sz="2400"/>
              <a:t> Provide details</a:t>
            </a:r>
          </a:p>
          <a:p>
            <a:pPr eaLnBrk="0" hangingPunct="0">
              <a:spcBef>
                <a:spcPct val="20000"/>
              </a:spcBef>
              <a:buFont typeface="Arial" charset="0"/>
              <a:buChar char="•"/>
            </a:pPr>
            <a:r>
              <a:rPr lang="en-US" sz="2400"/>
              <a:t> Be positive</a:t>
            </a:r>
          </a:p>
        </p:txBody>
      </p:sp>
      <p:sp>
        <p:nvSpPr>
          <p:cNvPr id="46084"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46085"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46086"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46088" name="Rectangle 8"/>
          <p:cNvSpPr>
            <a:spLocks noChangeArrowheads="1"/>
          </p:cNvSpPr>
          <p:nvPr/>
        </p:nvSpPr>
        <p:spPr bwMode="auto">
          <a:xfrm>
            <a:off x="533400" y="228600"/>
            <a:ext cx="6400800" cy="609600"/>
          </a:xfrm>
          <a:prstGeom prst="rect">
            <a:avLst/>
          </a:prstGeom>
          <a:solidFill>
            <a:srgbClr val="333399"/>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46089" name="Rectangle 9"/>
          <p:cNvSpPr>
            <a:spLocks noChangeArrowheads="1"/>
          </p:cNvSpPr>
          <p:nvPr/>
        </p:nvSpPr>
        <p:spPr bwMode="auto">
          <a:xfrm>
            <a:off x="533400" y="838200"/>
            <a:ext cx="6400800" cy="609600"/>
          </a:xfrm>
          <a:prstGeom prst="rect">
            <a:avLst/>
          </a:prstGeom>
          <a:solidFill>
            <a:srgbClr val="99FF66"/>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55305" name="Text Box 10"/>
          <p:cNvSpPr txBox="1">
            <a:spLocks noChangeArrowheads="1"/>
          </p:cNvSpPr>
          <p:nvPr/>
        </p:nvSpPr>
        <p:spPr bwMode="auto">
          <a:xfrm>
            <a:off x="685800" y="258763"/>
            <a:ext cx="3810000" cy="579437"/>
          </a:xfrm>
          <a:prstGeom prst="rect">
            <a:avLst/>
          </a:prstGeom>
          <a:noFill/>
          <a:ln w="12700">
            <a:noFill/>
            <a:miter lim="800000"/>
            <a:headEnd type="none" w="sm" len="sm"/>
            <a:tailEnd type="none" w="sm" len="sm"/>
          </a:ln>
        </p:spPr>
        <p:txBody>
          <a:bodyPr>
            <a:spAutoFit/>
          </a:bodyPr>
          <a:lstStyle/>
          <a:p>
            <a:pPr algn="ctr"/>
            <a:r>
              <a:rPr lang="en-US">
                <a:solidFill>
                  <a:srgbClr val="FFFFFF"/>
                </a:solidFill>
              </a:rPr>
              <a:t>F I G U R E    4 . 3</a:t>
            </a:r>
          </a:p>
        </p:txBody>
      </p:sp>
      <p:sp>
        <p:nvSpPr>
          <p:cNvPr id="55306" name="Rectangle 11"/>
          <p:cNvSpPr>
            <a:spLocks noChangeArrowheads="1"/>
          </p:cNvSpPr>
          <p:nvPr/>
        </p:nvSpPr>
        <p:spPr bwMode="auto">
          <a:xfrm>
            <a:off x="762000" y="914400"/>
            <a:ext cx="6019800" cy="457200"/>
          </a:xfrm>
          <a:prstGeom prst="rect">
            <a:avLst/>
          </a:prstGeom>
          <a:noFill/>
          <a:ln w="9525">
            <a:noFill/>
            <a:miter lim="800000"/>
            <a:headEnd/>
            <a:tailEnd/>
          </a:ln>
        </p:spPr>
        <p:txBody>
          <a:bodyPr lIns="92075" tIns="46038" rIns="92075" bIns="46038" anchor="ctr"/>
          <a:lstStyle/>
          <a:p>
            <a:pPr eaLnBrk="0" hangingPunct="0"/>
            <a:r>
              <a:rPr lang="en-US" sz="2400" b="1">
                <a:solidFill>
                  <a:srgbClr val="000000"/>
                </a:solidFill>
              </a:rPr>
              <a:t>Tips for Marketing to Women</a:t>
            </a:r>
          </a:p>
        </p:txBody>
      </p:sp>
      <p:pic>
        <p:nvPicPr>
          <p:cNvPr id="55307" name="Picture 1"/>
          <p:cNvPicPr>
            <a:picLocks noChangeAspect="1"/>
          </p:cNvPicPr>
          <p:nvPr/>
        </p:nvPicPr>
        <p:blipFill>
          <a:blip r:embed="rId3"/>
          <a:srcRect/>
          <a:stretch>
            <a:fillRect/>
          </a:stretch>
        </p:blipFill>
        <p:spPr bwMode="auto">
          <a:xfrm>
            <a:off x="3408363" y="3573463"/>
            <a:ext cx="5334000" cy="2759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Footer Placeholder 2"/>
          <p:cNvSpPr>
            <a:spLocks noGrp="1"/>
          </p:cNvSpPr>
          <p:nvPr>
            <p:ph type="ftr" sz="quarter" idx="11"/>
          </p:nvPr>
        </p:nvSpPr>
        <p:spPr>
          <a:xfrm>
            <a:off x="2286000" y="6477000"/>
            <a:ext cx="5791200" cy="457200"/>
          </a:xfrm>
          <a:noFill/>
        </p:spPr>
        <p:txBody>
          <a:bodyPr/>
          <a:lstStyle/>
          <a:p>
            <a:r>
              <a:rPr lang="en-US">
                <a:latin typeface="Arial" charset="0"/>
                <a:cs typeface="Arial" charset="0"/>
              </a:rPr>
              <a:t>Copyright ©2014 by Pearson Education, Inc. All rights reserved.</a:t>
            </a:r>
          </a:p>
        </p:txBody>
      </p:sp>
      <p:sp>
        <p:nvSpPr>
          <p:cNvPr id="57346" name="Slide Number Placeholder 3"/>
          <p:cNvSpPr>
            <a:spLocks noGrp="1"/>
          </p:cNvSpPr>
          <p:nvPr>
            <p:ph type="sldNum" sz="quarter" idx="12"/>
          </p:nvPr>
        </p:nvSpPr>
        <p:spPr>
          <a:xfrm>
            <a:off x="7010400" y="6553200"/>
            <a:ext cx="1905000" cy="457200"/>
          </a:xfrm>
          <a:noFill/>
        </p:spPr>
        <p:txBody>
          <a:bodyPr/>
          <a:lstStyle/>
          <a:p>
            <a:r>
              <a:rPr lang="en-US" smtClean="0">
                <a:latin typeface="Arial" charset="0"/>
                <a:cs typeface="Arial" charset="0"/>
              </a:rPr>
              <a:t>4-</a:t>
            </a:r>
            <a:fld id="{35203C25-DDC8-4103-9877-29B2EDC7AFF4}" type="slidenum">
              <a:rPr lang="en-US" smtClean="0">
                <a:latin typeface="Arial" charset="0"/>
                <a:cs typeface="Arial" charset="0"/>
              </a:rPr>
              <a:pPr/>
              <a:t>15</a:t>
            </a:fld>
            <a:endParaRPr lang="en-US" smtClean="0">
              <a:latin typeface="Arial" charset="0"/>
              <a:cs typeface="Arial" charset="0"/>
            </a:endParaRPr>
          </a:p>
        </p:txBody>
      </p:sp>
      <p:sp>
        <p:nvSpPr>
          <p:cNvPr id="57347" name="Text Box 3"/>
          <p:cNvSpPr txBox="1">
            <a:spLocks noChangeArrowheads="1"/>
          </p:cNvSpPr>
          <p:nvPr/>
        </p:nvSpPr>
        <p:spPr bwMode="auto">
          <a:xfrm>
            <a:off x="6019800" y="2514600"/>
            <a:ext cx="2682875" cy="1570038"/>
          </a:xfrm>
          <a:prstGeom prst="rect">
            <a:avLst/>
          </a:prstGeom>
          <a:noFill/>
          <a:ln w="12700">
            <a:noFill/>
            <a:miter lim="800000"/>
            <a:headEnd type="none" w="sm" len="sm"/>
            <a:tailEnd type="none" w="sm" len="sm"/>
          </a:ln>
        </p:spPr>
        <p:txBody>
          <a:bodyPr>
            <a:spAutoFit/>
          </a:bodyPr>
          <a:lstStyle/>
          <a:p>
            <a:pPr algn="ctr" eaLnBrk="0" hangingPunct="0"/>
            <a:r>
              <a:rPr lang="en-US" sz="2400" b="1">
                <a:solidFill>
                  <a:srgbClr val="FF0033"/>
                </a:solidFill>
              </a:rPr>
              <a:t>A Bijan advertisement targeted to females</a:t>
            </a:r>
          </a:p>
        </p:txBody>
      </p:sp>
      <p:sp>
        <p:nvSpPr>
          <p:cNvPr id="70660"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8" name="Rectangle 7"/>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9" name="Rectangle 8"/>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pic>
        <p:nvPicPr>
          <p:cNvPr id="57351" name="Picture 1"/>
          <p:cNvPicPr>
            <a:picLocks noChangeAspect="1"/>
          </p:cNvPicPr>
          <p:nvPr/>
        </p:nvPicPr>
        <p:blipFill>
          <a:blip r:embed="rId3"/>
          <a:srcRect/>
          <a:stretch>
            <a:fillRect/>
          </a:stretch>
        </p:blipFill>
        <p:spPr bwMode="auto">
          <a:xfrm>
            <a:off x="1295400" y="228600"/>
            <a:ext cx="4562475" cy="5905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Footer Placeholder 2"/>
          <p:cNvSpPr>
            <a:spLocks noGrp="1"/>
          </p:cNvSpPr>
          <p:nvPr>
            <p:ph type="ftr" sz="quarter" idx="11"/>
          </p:nvPr>
        </p:nvSpPr>
        <p:spPr>
          <a:xfrm>
            <a:off x="2286000" y="6477000"/>
            <a:ext cx="5791200" cy="457200"/>
          </a:xfrm>
          <a:noFill/>
        </p:spPr>
        <p:txBody>
          <a:bodyPr/>
          <a:lstStyle/>
          <a:p>
            <a:r>
              <a:rPr lang="en-US">
                <a:latin typeface="Arial" charset="0"/>
                <a:cs typeface="Arial" charset="0"/>
              </a:rPr>
              <a:t>Copyright ©2014 by Pearson Education, Inc. All rights reserved.</a:t>
            </a:r>
          </a:p>
        </p:txBody>
      </p:sp>
      <p:sp>
        <p:nvSpPr>
          <p:cNvPr id="59394" name="Slide Number Placeholder 3"/>
          <p:cNvSpPr>
            <a:spLocks noGrp="1"/>
          </p:cNvSpPr>
          <p:nvPr>
            <p:ph type="sldNum" sz="quarter" idx="12"/>
          </p:nvPr>
        </p:nvSpPr>
        <p:spPr>
          <a:xfrm>
            <a:off x="7010400" y="6553200"/>
            <a:ext cx="1905000" cy="457200"/>
          </a:xfrm>
          <a:noFill/>
        </p:spPr>
        <p:txBody>
          <a:bodyPr/>
          <a:lstStyle/>
          <a:p>
            <a:r>
              <a:rPr lang="en-US" smtClean="0">
                <a:latin typeface="Arial" charset="0"/>
                <a:cs typeface="Arial" charset="0"/>
              </a:rPr>
              <a:t>4-</a:t>
            </a:r>
            <a:fld id="{15B2FC06-DDEE-40D3-BE89-0FF48075EBC6}" type="slidenum">
              <a:rPr lang="en-US" smtClean="0">
                <a:latin typeface="Arial" charset="0"/>
                <a:cs typeface="Arial" charset="0"/>
              </a:rPr>
              <a:pPr/>
              <a:t>16</a:t>
            </a:fld>
            <a:endParaRPr lang="en-US" smtClean="0">
              <a:latin typeface="Arial" charset="0"/>
              <a:cs typeface="Arial" charset="0"/>
            </a:endParaRPr>
          </a:p>
        </p:txBody>
      </p:sp>
      <p:sp>
        <p:nvSpPr>
          <p:cNvPr id="59395" name="Text Box 3"/>
          <p:cNvSpPr txBox="1">
            <a:spLocks noChangeArrowheads="1"/>
          </p:cNvSpPr>
          <p:nvPr/>
        </p:nvSpPr>
        <p:spPr bwMode="auto">
          <a:xfrm>
            <a:off x="1676400" y="4724400"/>
            <a:ext cx="5867400" cy="1200150"/>
          </a:xfrm>
          <a:prstGeom prst="rect">
            <a:avLst/>
          </a:prstGeom>
          <a:noFill/>
          <a:ln w="12700">
            <a:noFill/>
            <a:miter lim="800000"/>
            <a:headEnd type="none" w="sm" len="sm"/>
            <a:tailEnd type="none" w="sm" len="sm"/>
          </a:ln>
        </p:spPr>
        <p:txBody>
          <a:bodyPr>
            <a:spAutoFit/>
          </a:bodyPr>
          <a:lstStyle/>
          <a:p>
            <a:pPr eaLnBrk="0" hangingPunct="0"/>
            <a:r>
              <a:rPr lang="en-US" sz="2400" b="1">
                <a:solidFill>
                  <a:srgbClr val="7030A0"/>
                </a:solidFill>
              </a:rPr>
              <a:t>BMW Motorcycle ad directed to men as the primary purchaser and women as the decision-making influencer.</a:t>
            </a:r>
          </a:p>
        </p:txBody>
      </p:sp>
      <p:sp>
        <p:nvSpPr>
          <p:cNvPr id="70660"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8" name="Rectangle 7"/>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9" name="Rectangle 8"/>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pic>
        <p:nvPicPr>
          <p:cNvPr id="59399" name="Picture 1"/>
          <p:cNvPicPr>
            <a:picLocks noChangeAspect="1"/>
          </p:cNvPicPr>
          <p:nvPr/>
        </p:nvPicPr>
        <p:blipFill>
          <a:blip r:embed="rId3"/>
          <a:srcRect/>
          <a:stretch>
            <a:fillRect/>
          </a:stretch>
        </p:blipFill>
        <p:spPr bwMode="auto">
          <a:xfrm>
            <a:off x="1752600" y="304800"/>
            <a:ext cx="5962650" cy="3981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Footer Placeholder 4"/>
          <p:cNvSpPr>
            <a:spLocks noGrp="1"/>
          </p:cNvSpPr>
          <p:nvPr>
            <p:ph type="ftr" sz="quarter" idx="11"/>
          </p:nvPr>
        </p:nvSpPr>
        <p:spPr>
          <a:xfrm>
            <a:off x="2286000" y="6477000"/>
            <a:ext cx="5791200" cy="457200"/>
          </a:xfrm>
          <a:noFill/>
        </p:spPr>
        <p:txBody>
          <a:bodyPr/>
          <a:lstStyle/>
          <a:p>
            <a:r>
              <a:rPr lang="en-US">
                <a:latin typeface="Arial" charset="0"/>
                <a:cs typeface="Arial" charset="0"/>
              </a:rPr>
              <a:t>Copyright ©2014 by Pearson Education, Inc. All rights reserved.</a:t>
            </a:r>
          </a:p>
        </p:txBody>
      </p:sp>
      <p:sp>
        <p:nvSpPr>
          <p:cNvPr id="61442" name="Slide Number Placeholder 5"/>
          <p:cNvSpPr>
            <a:spLocks noGrp="1"/>
          </p:cNvSpPr>
          <p:nvPr>
            <p:ph type="sldNum" sz="quarter" idx="12"/>
          </p:nvPr>
        </p:nvSpPr>
        <p:spPr>
          <a:xfrm>
            <a:off x="7010400" y="6553200"/>
            <a:ext cx="1905000" cy="457200"/>
          </a:xfrm>
          <a:noFill/>
        </p:spPr>
        <p:txBody>
          <a:bodyPr/>
          <a:lstStyle/>
          <a:p>
            <a:r>
              <a:rPr lang="en-US" smtClean="0">
                <a:latin typeface="Arial" charset="0"/>
                <a:cs typeface="Arial" charset="0"/>
              </a:rPr>
              <a:t>4-</a:t>
            </a:r>
            <a:fld id="{9071834D-B1DB-405B-B913-1E6AE2DE7F60}" type="slidenum">
              <a:rPr lang="en-US" smtClean="0">
                <a:latin typeface="Arial" charset="0"/>
                <a:cs typeface="Arial" charset="0"/>
              </a:rPr>
              <a:pPr/>
              <a:t>17</a:t>
            </a:fld>
            <a:endParaRPr lang="en-US" smtClean="0">
              <a:latin typeface="Arial" charset="0"/>
              <a:cs typeface="Arial" charset="0"/>
            </a:endParaRPr>
          </a:p>
        </p:txBody>
      </p:sp>
      <p:sp>
        <p:nvSpPr>
          <p:cNvPr id="31747" name="Rectangle 3"/>
          <p:cNvSpPr>
            <a:spLocks noGrp="1" noChangeArrowheads="1"/>
          </p:cNvSpPr>
          <p:nvPr>
            <p:ph type="body" idx="1"/>
          </p:nvPr>
        </p:nvSpPr>
        <p:spPr>
          <a:xfrm>
            <a:off x="923925" y="1905000"/>
            <a:ext cx="7924800" cy="4038600"/>
          </a:xfrm>
        </p:spPr>
        <p:txBody>
          <a:bodyPr/>
          <a:lstStyle/>
          <a:p>
            <a:pPr>
              <a:defRPr/>
            </a:pPr>
            <a:r>
              <a:rPr lang="en-US" sz="2800" dirty="0" smtClean="0"/>
              <a:t>Target specific age group</a:t>
            </a:r>
          </a:p>
          <a:p>
            <a:pPr>
              <a:defRPr/>
            </a:pPr>
            <a:r>
              <a:rPr lang="en-US" sz="2800" dirty="0" smtClean="0"/>
              <a:t>Combine with other demographic variables</a:t>
            </a:r>
          </a:p>
          <a:p>
            <a:pPr>
              <a:defRPr/>
            </a:pPr>
            <a:r>
              <a:rPr lang="en-US" sz="2800" dirty="0" smtClean="0"/>
              <a:t>Children attractive group</a:t>
            </a:r>
          </a:p>
        </p:txBody>
      </p:sp>
      <p:sp>
        <p:nvSpPr>
          <p:cNvPr id="31750" name="Rectangle 6"/>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31751" name="Rectangle 7"/>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31752" name="Rectangle 8"/>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61447" name="Rectangle 2"/>
          <p:cNvSpPr>
            <a:spLocks noGrp="1" noChangeArrowheads="1"/>
          </p:cNvSpPr>
          <p:nvPr>
            <p:ph type="title"/>
          </p:nvPr>
        </p:nvSpPr>
        <p:spPr>
          <a:xfrm>
            <a:off x="838200" y="76200"/>
            <a:ext cx="8001000" cy="1447800"/>
          </a:xfrm>
        </p:spPr>
        <p:txBody>
          <a:bodyPr/>
          <a:lstStyle/>
          <a:p>
            <a:r>
              <a:rPr lang="en-US" sz="5400" b="1" smtClean="0">
                <a:solidFill>
                  <a:srgbClr val="00B050"/>
                </a:solidFill>
              </a:rPr>
              <a:t>Age</a:t>
            </a:r>
            <a:r>
              <a:rPr lang="en-US" sz="4800" b="1" smtClean="0">
                <a:solidFill>
                  <a:srgbClr val="FF0033"/>
                </a:solidFill>
              </a:rPr>
              <a:t/>
            </a:r>
            <a:br>
              <a:rPr lang="en-US" sz="4800" b="1" smtClean="0">
                <a:solidFill>
                  <a:srgbClr val="FF0033"/>
                </a:solidFill>
              </a:rPr>
            </a:br>
            <a:r>
              <a:rPr lang="en-US" b="1" smtClean="0">
                <a:solidFill>
                  <a:srgbClr val="0000FF"/>
                </a:solidFill>
              </a:rPr>
              <a:t>Segments Based on Demographics</a:t>
            </a:r>
            <a:endParaRPr lang="en-US" sz="4800" b="1" smtClean="0">
              <a:solidFill>
                <a:srgbClr val="0000FF"/>
              </a:solidFill>
            </a:endParaRPr>
          </a:p>
        </p:txBody>
      </p:sp>
      <p:pic>
        <p:nvPicPr>
          <p:cNvPr id="3" name="Picture 2"/>
          <p:cNvPicPr>
            <a:picLocks noChangeAspect="1"/>
          </p:cNvPicPr>
          <p:nvPr/>
        </p:nvPicPr>
        <p:blipFill>
          <a:blip r:embed="rId3" cstate="print">
            <a:extLst>
              <a:ext uri="{28A0092B-C50C-407E-A947-70E740481C1C}"/>
            </a:extLst>
          </a:blip>
          <a:stretch>
            <a:fillRect/>
          </a:stretch>
        </p:blipFill>
        <p:spPr>
          <a:xfrm>
            <a:off x="2895600" y="3666744"/>
            <a:ext cx="3761232" cy="257251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Footer Placeholder 4"/>
          <p:cNvSpPr>
            <a:spLocks noGrp="1"/>
          </p:cNvSpPr>
          <p:nvPr>
            <p:ph type="ftr" sz="quarter" idx="11"/>
          </p:nvPr>
        </p:nvSpPr>
        <p:spPr>
          <a:xfrm>
            <a:off x="2286000" y="6477000"/>
            <a:ext cx="5791200" cy="457200"/>
          </a:xfrm>
          <a:noFill/>
        </p:spPr>
        <p:txBody>
          <a:bodyPr/>
          <a:lstStyle/>
          <a:p>
            <a:r>
              <a:rPr lang="en-US">
                <a:latin typeface="Arial" charset="0"/>
                <a:cs typeface="Arial" charset="0"/>
              </a:rPr>
              <a:t>Copyright ©2014 by Pearson Education, Inc. All rights reserved.</a:t>
            </a:r>
          </a:p>
        </p:txBody>
      </p:sp>
      <p:sp>
        <p:nvSpPr>
          <p:cNvPr id="63490" name="Slide Number Placeholder 5"/>
          <p:cNvSpPr>
            <a:spLocks noGrp="1"/>
          </p:cNvSpPr>
          <p:nvPr>
            <p:ph type="sldNum" sz="quarter" idx="12"/>
          </p:nvPr>
        </p:nvSpPr>
        <p:spPr>
          <a:xfrm>
            <a:off x="7010400" y="6553200"/>
            <a:ext cx="1905000" cy="457200"/>
          </a:xfrm>
          <a:noFill/>
        </p:spPr>
        <p:txBody>
          <a:bodyPr/>
          <a:lstStyle/>
          <a:p>
            <a:r>
              <a:rPr lang="en-US" smtClean="0">
                <a:latin typeface="Arial" charset="0"/>
                <a:cs typeface="Arial" charset="0"/>
              </a:rPr>
              <a:t>4-</a:t>
            </a:r>
            <a:fld id="{E9CB59C1-CBE9-4748-B052-CF27689C059B}" type="slidenum">
              <a:rPr lang="en-US" smtClean="0">
                <a:latin typeface="Arial" charset="0"/>
                <a:cs typeface="Arial" charset="0"/>
              </a:rPr>
              <a:pPr/>
              <a:t>18</a:t>
            </a:fld>
            <a:endParaRPr lang="en-US" smtClean="0">
              <a:latin typeface="Arial" charset="0"/>
              <a:cs typeface="Arial" charset="0"/>
            </a:endParaRPr>
          </a:p>
        </p:txBody>
      </p:sp>
      <p:sp>
        <p:nvSpPr>
          <p:cNvPr id="31747" name="Rectangle 3"/>
          <p:cNvSpPr>
            <a:spLocks noGrp="1" noChangeArrowheads="1"/>
          </p:cNvSpPr>
          <p:nvPr>
            <p:ph type="body" idx="1"/>
          </p:nvPr>
        </p:nvSpPr>
        <p:spPr>
          <a:xfrm>
            <a:off x="1371600" y="1143000"/>
            <a:ext cx="7543800" cy="4038600"/>
          </a:xfrm>
        </p:spPr>
        <p:txBody>
          <a:bodyPr/>
          <a:lstStyle/>
          <a:p>
            <a:pPr>
              <a:defRPr/>
            </a:pPr>
            <a:r>
              <a:rPr lang="en-US" sz="3600" b="1" dirty="0" smtClean="0">
                <a:solidFill>
                  <a:srgbClr val="00B050"/>
                </a:solidFill>
              </a:rPr>
              <a:t>Income</a:t>
            </a:r>
          </a:p>
          <a:p>
            <a:pPr>
              <a:defRPr/>
            </a:pPr>
            <a:r>
              <a:rPr lang="en-US" sz="3600" b="1" dirty="0" smtClean="0">
                <a:solidFill>
                  <a:srgbClr val="00B050"/>
                </a:solidFill>
              </a:rPr>
              <a:t>Ethnic groups</a:t>
            </a:r>
            <a:endParaRPr lang="en-US" b="1" dirty="0" smtClean="0">
              <a:solidFill>
                <a:srgbClr val="00B050"/>
              </a:solidFill>
            </a:endParaRPr>
          </a:p>
        </p:txBody>
      </p:sp>
      <p:sp>
        <p:nvSpPr>
          <p:cNvPr id="31750" name="Rectangle 6"/>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31751" name="Rectangle 7"/>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31752" name="Rectangle 8"/>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63495" name="Rectangle 2"/>
          <p:cNvSpPr>
            <a:spLocks noGrp="1" noChangeArrowheads="1"/>
          </p:cNvSpPr>
          <p:nvPr>
            <p:ph type="title"/>
          </p:nvPr>
        </p:nvSpPr>
        <p:spPr>
          <a:xfrm>
            <a:off x="838200" y="152400"/>
            <a:ext cx="8077200" cy="1066800"/>
          </a:xfrm>
        </p:spPr>
        <p:txBody>
          <a:bodyPr/>
          <a:lstStyle/>
          <a:p>
            <a:r>
              <a:rPr lang="en-US" sz="3600" b="1" smtClean="0">
                <a:solidFill>
                  <a:srgbClr val="0000FF"/>
                </a:solidFill>
              </a:rPr>
              <a:t>Segments Based on Demographics</a:t>
            </a:r>
            <a:endParaRPr lang="en-US" sz="5400" b="1" smtClean="0">
              <a:solidFill>
                <a:srgbClr val="0000FF"/>
              </a:solidFill>
            </a:endParaRPr>
          </a:p>
        </p:txBody>
      </p:sp>
      <p:sp>
        <p:nvSpPr>
          <p:cNvPr id="10" name="TextBox 9"/>
          <p:cNvSpPr txBox="1"/>
          <p:nvPr/>
        </p:nvSpPr>
        <p:spPr>
          <a:xfrm>
            <a:off x="838200" y="4191000"/>
            <a:ext cx="3124200" cy="830263"/>
          </a:xfrm>
          <a:prstGeom prst="rect">
            <a:avLst/>
          </a:prstGeom>
          <a:noFill/>
        </p:spPr>
        <p:txBody>
          <a:bodyPr>
            <a:spAutoFit/>
          </a:bodyPr>
          <a:lstStyle/>
          <a:p>
            <a:pPr algn="ctr" eaLnBrk="0" hangingPunct="0">
              <a:defRPr/>
            </a:pPr>
            <a:r>
              <a:rPr lang="en-US" sz="2400" dirty="0">
                <a:effectLst>
                  <a:outerShdw blurRad="38100" dist="38100" dir="2700000" algn="tl">
                    <a:srgbClr val="000000">
                      <a:alpha val="43137"/>
                    </a:srgbClr>
                  </a:outerShdw>
                </a:effectLst>
                <a:cs typeface="+mn-cs"/>
              </a:rPr>
              <a:t>Ad directed to “exhausted affluent”</a:t>
            </a:r>
            <a:endParaRPr lang="en-US" sz="2400" dirty="0">
              <a:effectLst>
                <a:outerShdw blurRad="38100" dist="38100" dir="2700000" algn="tl">
                  <a:srgbClr val="000000">
                    <a:alpha val="43137"/>
                  </a:srgbClr>
                </a:outerShdw>
              </a:effectLst>
              <a:cs typeface="+mn-cs"/>
            </a:endParaRPr>
          </a:p>
        </p:txBody>
      </p:sp>
      <p:pic>
        <p:nvPicPr>
          <p:cNvPr id="63497" name="Picture 1"/>
          <p:cNvPicPr>
            <a:picLocks noChangeAspect="1"/>
          </p:cNvPicPr>
          <p:nvPr/>
        </p:nvPicPr>
        <p:blipFill>
          <a:blip r:embed="rId3"/>
          <a:srcRect/>
          <a:stretch>
            <a:fillRect/>
          </a:stretch>
        </p:blipFill>
        <p:spPr bwMode="auto">
          <a:xfrm>
            <a:off x="3810000" y="3095625"/>
            <a:ext cx="4953000" cy="3228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Footer Placeholder 4"/>
          <p:cNvSpPr>
            <a:spLocks noGrp="1"/>
          </p:cNvSpPr>
          <p:nvPr>
            <p:ph type="ftr" sz="quarter" idx="11"/>
          </p:nvPr>
        </p:nvSpPr>
        <p:spPr>
          <a:xfrm>
            <a:off x="2286000" y="6477000"/>
            <a:ext cx="5791200" cy="457200"/>
          </a:xfrm>
          <a:noFill/>
        </p:spPr>
        <p:txBody>
          <a:bodyPr/>
          <a:lstStyle/>
          <a:p>
            <a:r>
              <a:rPr lang="en-US">
                <a:latin typeface="Arial" charset="0"/>
                <a:cs typeface="Arial" charset="0"/>
              </a:rPr>
              <a:t>Copyright ©2014 by Pearson Education, Inc. All rights reserved.</a:t>
            </a:r>
          </a:p>
        </p:txBody>
      </p:sp>
      <p:sp>
        <p:nvSpPr>
          <p:cNvPr id="65538" name="Slide Number Placeholder 5"/>
          <p:cNvSpPr>
            <a:spLocks noGrp="1"/>
          </p:cNvSpPr>
          <p:nvPr>
            <p:ph type="sldNum" sz="quarter" idx="12"/>
          </p:nvPr>
        </p:nvSpPr>
        <p:spPr>
          <a:xfrm>
            <a:off x="7010400" y="6553200"/>
            <a:ext cx="1905000" cy="457200"/>
          </a:xfrm>
          <a:noFill/>
        </p:spPr>
        <p:txBody>
          <a:bodyPr/>
          <a:lstStyle/>
          <a:p>
            <a:r>
              <a:rPr lang="en-US" smtClean="0">
                <a:latin typeface="Arial" charset="0"/>
                <a:cs typeface="Arial" charset="0"/>
              </a:rPr>
              <a:t>4-</a:t>
            </a:r>
            <a:fld id="{FCF63995-87E6-4128-92DD-F90D68CD5908}" type="slidenum">
              <a:rPr lang="en-US" smtClean="0">
                <a:latin typeface="Arial" charset="0"/>
                <a:cs typeface="Arial" charset="0"/>
              </a:rPr>
              <a:pPr/>
              <a:t>19</a:t>
            </a:fld>
            <a:endParaRPr lang="en-US" smtClean="0">
              <a:latin typeface="Arial" charset="0"/>
              <a:cs typeface="Arial" charset="0"/>
            </a:endParaRPr>
          </a:p>
        </p:txBody>
      </p:sp>
      <p:sp>
        <p:nvSpPr>
          <p:cNvPr id="65539" name="Rectangle 2"/>
          <p:cNvSpPr>
            <a:spLocks noGrp="1" noChangeArrowheads="1"/>
          </p:cNvSpPr>
          <p:nvPr>
            <p:ph type="title"/>
          </p:nvPr>
        </p:nvSpPr>
        <p:spPr>
          <a:xfrm>
            <a:off x="838200" y="228600"/>
            <a:ext cx="8001000" cy="1295400"/>
          </a:xfrm>
        </p:spPr>
        <p:txBody>
          <a:bodyPr/>
          <a:lstStyle/>
          <a:p>
            <a:r>
              <a:rPr lang="en-US" sz="4000" b="1" smtClean="0">
                <a:solidFill>
                  <a:srgbClr val="FF0000"/>
                </a:solidFill>
              </a:rPr>
              <a:t>Psychographic Segmentation</a:t>
            </a:r>
          </a:p>
        </p:txBody>
      </p:sp>
      <p:sp>
        <p:nvSpPr>
          <p:cNvPr id="90115" name="Rectangle 3"/>
          <p:cNvSpPr>
            <a:spLocks noGrp="1" noChangeArrowheads="1"/>
          </p:cNvSpPr>
          <p:nvPr>
            <p:ph type="body" idx="1"/>
          </p:nvPr>
        </p:nvSpPr>
        <p:spPr>
          <a:xfrm>
            <a:off x="1143000" y="1752600"/>
            <a:ext cx="7772400" cy="4114800"/>
          </a:xfrm>
        </p:spPr>
        <p:txBody>
          <a:bodyPr/>
          <a:lstStyle/>
          <a:p>
            <a:pPr>
              <a:defRPr/>
            </a:pPr>
            <a:r>
              <a:rPr lang="en-US" dirty="0" smtClean="0"/>
              <a:t>Describe consumers</a:t>
            </a:r>
          </a:p>
          <a:p>
            <a:pPr>
              <a:defRPr/>
            </a:pPr>
            <a:r>
              <a:rPr lang="en-US" dirty="0" smtClean="0"/>
              <a:t>AIO measures</a:t>
            </a:r>
          </a:p>
          <a:p>
            <a:pPr lvl="1">
              <a:defRPr/>
            </a:pPr>
            <a:r>
              <a:rPr lang="en-US" dirty="0" smtClean="0"/>
              <a:t>Activities</a:t>
            </a:r>
          </a:p>
          <a:p>
            <a:pPr lvl="1">
              <a:defRPr/>
            </a:pPr>
            <a:r>
              <a:rPr lang="en-US" dirty="0" smtClean="0"/>
              <a:t>Interests</a:t>
            </a:r>
          </a:p>
          <a:p>
            <a:pPr lvl="1">
              <a:defRPr/>
            </a:pPr>
            <a:r>
              <a:rPr lang="en-US" dirty="0" smtClean="0"/>
              <a:t>Opinions</a:t>
            </a:r>
          </a:p>
          <a:p>
            <a:pPr>
              <a:defRPr/>
            </a:pPr>
            <a:r>
              <a:rPr lang="en-US" dirty="0" smtClean="0"/>
              <a:t>Combine with demographic profiles</a:t>
            </a:r>
          </a:p>
        </p:txBody>
      </p:sp>
      <p:sp>
        <p:nvSpPr>
          <p:cNvPr id="90116"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90117"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90118"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Footer Placeholder 5"/>
          <p:cNvSpPr>
            <a:spLocks noGrp="1"/>
          </p:cNvSpPr>
          <p:nvPr>
            <p:ph type="ftr" sz="quarter" idx="11"/>
          </p:nvPr>
        </p:nvSpPr>
        <p:spPr>
          <a:xfrm>
            <a:off x="2286000" y="6477000"/>
            <a:ext cx="5791200" cy="457200"/>
          </a:xfrm>
          <a:noFill/>
        </p:spPr>
        <p:txBody>
          <a:bodyPr/>
          <a:lstStyle/>
          <a:p>
            <a:r>
              <a:rPr lang="en-US">
                <a:latin typeface="Arial" charset="0"/>
                <a:cs typeface="Arial" charset="0"/>
              </a:rPr>
              <a:t>Copyright ©2014 by Pearson Education, Inc. All rights reserved.</a:t>
            </a:r>
          </a:p>
        </p:txBody>
      </p:sp>
      <p:sp>
        <p:nvSpPr>
          <p:cNvPr id="30722" name="Slide Number Placeholder 6"/>
          <p:cNvSpPr>
            <a:spLocks noGrp="1"/>
          </p:cNvSpPr>
          <p:nvPr>
            <p:ph type="sldNum" sz="quarter" idx="12"/>
          </p:nvPr>
        </p:nvSpPr>
        <p:spPr>
          <a:xfrm>
            <a:off x="7010400" y="6553200"/>
            <a:ext cx="1905000" cy="457200"/>
          </a:xfrm>
          <a:noFill/>
        </p:spPr>
        <p:txBody>
          <a:bodyPr/>
          <a:lstStyle/>
          <a:p>
            <a:r>
              <a:rPr lang="en-US" smtClean="0">
                <a:latin typeface="Arial" charset="0"/>
                <a:cs typeface="Arial" charset="0"/>
              </a:rPr>
              <a:t>4-</a:t>
            </a:r>
            <a:fld id="{F5FC1BD4-49F3-4CE2-B017-F0DC44591764}" type="slidenum">
              <a:rPr lang="en-US" smtClean="0">
                <a:latin typeface="Arial" charset="0"/>
                <a:cs typeface="Arial" charset="0"/>
              </a:rPr>
              <a:pPr/>
              <a:t>2</a:t>
            </a:fld>
            <a:endParaRPr lang="en-US" smtClean="0">
              <a:latin typeface="Arial" charset="0"/>
              <a:cs typeface="Arial" charset="0"/>
            </a:endParaRPr>
          </a:p>
        </p:txBody>
      </p:sp>
      <p:sp>
        <p:nvSpPr>
          <p:cNvPr id="30723" name="Rectangle 2"/>
          <p:cNvSpPr>
            <a:spLocks noGrp="1" noChangeArrowheads="1"/>
          </p:cNvSpPr>
          <p:nvPr>
            <p:ph type="title"/>
          </p:nvPr>
        </p:nvSpPr>
        <p:spPr>
          <a:xfrm>
            <a:off x="3505200" y="838200"/>
            <a:ext cx="4800600" cy="762000"/>
          </a:xfrm>
        </p:spPr>
        <p:txBody>
          <a:bodyPr/>
          <a:lstStyle/>
          <a:p>
            <a:r>
              <a:rPr lang="en-US" sz="6000" b="1" smtClean="0">
                <a:solidFill>
                  <a:srgbClr val="FF0033"/>
                </a:solidFill>
              </a:rPr>
              <a:t>PetSmart</a:t>
            </a:r>
          </a:p>
        </p:txBody>
      </p:sp>
      <p:sp>
        <p:nvSpPr>
          <p:cNvPr id="30724" name="Text Box 12"/>
          <p:cNvSpPr txBox="1">
            <a:spLocks noChangeArrowheads="1"/>
          </p:cNvSpPr>
          <p:nvPr/>
        </p:nvSpPr>
        <p:spPr bwMode="auto">
          <a:xfrm>
            <a:off x="3200400" y="1203325"/>
            <a:ext cx="5257800" cy="396875"/>
          </a:xfrm>
          <a:prstGeom prst="rect">
            <a:avLst/>
          </a:prstGeom>
          <a:noFill/>
          <a:ln w="12700">
            <a:noFill/>
            <a:miter lim="800000"/>
            <a:headEnd type="none" w="sm" len="sm"/>
            <a:tailEnd type="none" w="sm" len="sm"/>
          </a:ln>
        </p:spPr>
        <p:txBody>
          <a:bodyPr>
            <a:spAutoFit/>
          </a:bodyPr>
          <a:lstStyle/>
          <a:p>
            <a:pPr marL="457200" indent="-457200" eaLnBrk="0" hangingPunct="0">
              <a:buFont typeface="Wingdings" pitchFamily="2" charset="2"/>
              <a:buChar char="§"/>
            </a:pPr>
            <a:endParaRPr lang="en-US" sz="2000"/>
          </a:p>
        </p:txBody>
      </p:sp>
      <p:sp>
        <p:nvSpPr>
          <p:cNvPr id="30725" name="Text Box 13"/>
          <p:cNvSpPr txBox="1">
            <a:spLocks noChangeArrowheads="1"/>
          </p:cNvSpPr>
          <p:nvPr/>
        </p:nvSpPr>
        <p:spPr bwMode="auto">
          <a:xfrm>
            <a:off x="381000" y="5942013"/>
            <a:ext cx="1860550" cy="366712"/>
          </a:xfrm>
          <a:prstGeom prst="rect">
            <a:avLst/>
          </a:prstGeom>
          <a:noFill/>
          <a:ln w="12700">
            <a:noFill/>
            <a:miter lim="800000"/>
            <a:headEnd type="none" w="sm" len="sm"/>
            <a:tailEnd type="none" w="sm" len="sm"/>
          </a:ln>
        </p:spPr>
        <p:txBody>
          <a:bodyPr wrap="none">
            <a:spAutoFit/>
          </a:bodyPr>
          <a:lstStyle/>
          <a:p>
            <a:pPr eaLnBrk="0" hangingPunct="0"/>
            <a:r>
              <a:rPr lang="en-US" sz="1800">
                <a:solidFill>
                  <a:schemeClr val="tx2"/>
                </a:solidFill>
              </a:rPr>
              <a:t>Discussion Slide</a:t>
            </a:r>
          </a:p>
        </p:txBody>
      </p:sp>
      <p:sp>
        <p:nvSpPr>
          <p:cNvPr id="27662" name="Rectangle 14"/>
          <p:cNvSpPr>
            <a:spLocks noChangeArrowheads="1"/>
          </p:cNvSpPr>
          <p:nvPr/>
        </p:nvSpPr>
        <p:spPr bwMode="auto">
          <a:xfrm>
            <a:off x="0" y="0"/>
            <a:ext cx="2971800" cy="3048000"/>
          </a:xfrm>
          <a:prstGeom prst="rect">
            <a:avLst/>
          </a:prstGeom>
          <a:solidFill>
            <a:srgbClr val="FF9900"/>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27663" name="Rectangle 15"/>
          <p:cNvSpPr>
            <a:spLocks noChangeArrowheads="1"/>
          </p:cNvSpPr>
          <p:nvPr/>
        </p:nvSpPr>
        <p:spPr bwMode="auto">
          <a:xfrm>
            <a:off x="0" y="3048000"/>
            <a:ext cx="2971800" cy="3352800"/>
          </a:xfrm>
          <a:prstGeom prst="rect">
            <a:avLst/>
          </a:prstGeom>
          <a:solidFill>
            <a:srgbClr val="E5FFCD"/>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30728" name="Text Box 16"/>
          <p:cNvSpPr txBox="1">
            <a:spLocks noChangeArrowheads="1"/>
          </p:cNvSpPr>
          <p:nvPr/>
        </p:nvSpPr>
        <p:spPr bwMode="auto">
          <a:xfrm>
            <a:off x="609600" y="533400"/>
            <a:ext cx="2133600" cy="2043113"/>
          </a:xfrm>
          <a:prstGeom prst="rect">
            <a:avLst/>
          </a:prstGeom>
          <a:noFill/>
          <a:ln w="12700">
            <a:noFill/>
            <a:miter lim="800000"/>
            <a:headEnd type="none" w="sm" len="sm"/>
            <a:tailEnd type="none" w="sm" len="sm"/>
          </a:ln>
        </p:spPr>
        <p:txBody>
          <a:bodyPr>
            <a:spAutoFit/>
          </a:bodyPr>
          <a:lstStyle/>
          <a:p>
            <a:pPr algn="ctr">
              <a:spcBef>
                <a:spcPct val="50000"/>
              </a:spcBef>
            </a:pPr>
            <a:r>
              <a:rPr lang="en-US" sz="12800">
                <a:solidFill>
                  <a:srgbClr val="CC3300"/>
                </a:solidFill>
              </a:rPr>
              <a:t>4</a:t>
            </a:r>
          </a:p>
        </p:txBody>
      </p:sp>
      <p:sp>
        <p:nvSpPr>
          <p:cNvPr id="27665" name="Rectangle 17"/>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27667" name="Text Box 19"/>
          <p:cNvSpPr txBox="1">
            <a:spLocks noChangeArrowheads="1"/>
          </p:cNvSpPr>
          <p:nvPr/>
        </p:nvSpPr>
        <p:spPr bwMode="auto">
          <a:xfrm>
            <a:off x="3505200" y="2833688"/>
            <a:ext cx="5486400" cy="519112"/>
          </a:xfrm>
          <a:prstGeom prst="rect">
            <a:avLst/>
          </a:prstGeom>
          <a:noFill/>
          <a:ln w="12700">
            <a:noFill/>
            <a:miter lim="800000"/>
            <a:headEnd type="none" w="sm" len="sm"/>
            <a:tailEnd type="none" w="sm" len="sm"/>
          </a:ln>
          <a:effectLst/>
        </p:spPr>
        <p:txBody>
          <a:bodyPr>
            <a:spAutoFit/>
          </a:bodyPr>
          <a:lstStyle/>
          <a:p>
            <a:pPr algn="ctr" eaLnBrk="0" hangingPunct="0">
              <a:defRPr/>
            </a:pPr>
            <a:r>
              <a:rPr lang="en-US" sz="2800" dirty="0">
                <a:effectLst>
                  <a:outerShdw blurRad="38100" dist="38100" dir="2700000" algn="tl">
                    <a:srgbClr val="FFFFFF"/>
                  </a:outerShdw>
                </a:effectLst>
                <a:latin typeface="Arial" pitchFamily="34" charset="0"/>
                <a:cs typeface="+mn-cs"/>
              </a:rPr>
              <a:t>Pets are now part of the family.</a:t>
            </a:r>
          </a:p>
        </p:txBody>
      </p:sp>
      <p:sp>
        <p:nvSpPr>
          <p:cNvPr id="27668" name="Text Box 20"/>
          <p:cNvSpPr txBox="1">
            <a:spLocks noChangeArrowheads="1"/>
          </p:cNvSpPr>
          <p:nvPr/>
        </p:nvSpPr>
        <p:spPr bwMode="auto">
          <a:xfrm>
            <a:off x="4343400" y="3306763"/>
            <a:ext cx="4343400" cy="1570037"/>
          </a:xfrm>
          <a:prstGeom prst="rect">
            <a:avLst/>
          </a:prstGeom>
          <a:noFill/>
          <a:ln w="12700">
            <a:noFill/>
            <a:miter lim="800000"/>
            <a:headEnd type="none" w="sm" len="sm"/>
            <a:tailEnd type="none" w="sm" len="sm"/>
          </a:ln>
          <a:effectLst/>
        </p:spPr>
        <p:txBody>
          <a:bodyPr>
            <a:spAutoFit/>
          </a:bodyPr>
          <a:lstStyle/>
          <a:p>
            <a:pPr eaLnBrk="0" hangingPunct="0">
              <a:buFontTx/>
              <a:buChar char="•"/>
              <a:defRPr/>
            </a:pPr>
            <a:r>
              <a:rPr lang="en-US" sz="2400" dirty="0">
                <a:effectLst>
                  <a:outerShdw blurRad="38100" dist="38100" dir="2700000" algn="tl">
                    <a:srgbClr val="FFFFFF"/>
                  </a:outerShdw>
                </a:effectLst>
                <a:latin typeface="Arial" pitchFamily="34" charset="0"/>
                <a:cs typeface="+mn-cs"/>
              </a:rPr>
              <a:t> Attitudes have changed.</a:t>
            </a:r>
          </a:p>
          <a:p>
            <a:pPr eaLnBrk="0" hangingPunct="0">
              <a:buFontTx/>
              <a:buChar char="•"/>
              <a:defRPr/>
            </a:pPr>
            <a:r>
              <a:rPr lang="en-US" sz="2400" dirty="0">
                <a:effectLst>
                  <a:outerShdw blurRad="38100" dist="38100" dir="2700000" algn="tl">
                    <a:srgbClr val="FFFFFF"/>
                  </a:outerShdw>
                </a:effectLst>
                <a:latin typeface="Arial" pitchFamily="34" charset="0"/>
                <a:cs typeface="+mn-cs"/>
              </a:rPr>
              <a:t> New animal care products.</a:t>
            </a:r>
          </a:p>
          <a:p>
            <a:pPr eaLnBrk="0" hangingPunct="0">
              <a:buFontTx/>
              <a:buChar char="•"/>
              <a:defRPr/>
            </a:pPr>
            <a:r>
              <a:rPr lang="en-US" sz="2400" dirty="0">
                <a:effectLst>
                  <a:outerShdw blurRad="38100" dist="38100" dir="2700000" algn="tl">
                    <a:srgbClr val="FFFFFF"/>
                  </a:outerShdw>
                </a:effectLst>
                <a:latin typeface="Arial" pitchFamily="34" charset="0"/>
                <a:cs typeface="+mn-cs"/>
              </a:rPr>
              <a:t> New animal care services.</a:t>
            </a:r>
          </a:p>
          <a:p>
            <a:pPr eaLnBrk="0" hangingPunct="0">
              <a:buFontTx/>
              <a:buChar char="•"/>
              <a:defRPr/>
            </a:pPr>
            <a:r>
              <a:rPr lang="en-US" sz="2400" dirty="0">
                <a:effectLst>
                  <a:outerShdw blurRad="38100" dist="38100" dir="2700000" algn="tl">
                    <a:srgbClr val="FFFFFF"/>
                  </a:outerShdw>
                </a:effectLst>
                <a:latin typeface="Arial" pitchFamily="34" charset="0"/>
                <a:cs typeface="+mn-cs"/>
              </a:rPr>
              <a:t> Prices are secondary.</a:t>
            </a:r>
          </a:p>
        </p:txBody>
      </p:sp>
      <p:sp>
        <p:nvSpPr>
          <p:cNvPr id="27669" name="Text Box 21"/>
          <p:cNvSpPr txBox="1">
            <a:spLocks noChangeArrowheads="1"/>
          </p:cNvSpPr>
          <p:nvPr/>
        </p:nvSpPr>
        <p:spPr bwMode="auto">
          <a:xfrm>
            <a:off x="4495800" y="4876800"/>
            <a:ext cx="4038600" cy="579438"/>
          </a:xfrm>
          <a:prstGeom prst="rect">
            <a:avLst/>
          </a:prstGeom>
          <a:noFill/>
          <a:ln w="12700">
            <a:noFill/>
            <a:miter lim="800000"/>
            <a:headEnd type="none" w="sm" len="sm"/>
            <a:tailEnd type="none" w="sm" len="sm"/>
          </a:ln>
          <a:effectLst/>
        </p:spPr>
        <p:txBody>
          <a:bodyPr>
            <a:spAutoFit/>
          </a:bodyPr>
          <a:lstStyle/>
          <a:p>
            <a:pPr algn="ctr" eaLnBrk="0" hangingPunct="0">
              <a:defRPr/>
            </a:pPr>
            <a:r>
              <a:rPr lang="en-US" b="1" dirty="0">
                <a:solidFill>
                  <a:srgbClr val="0000CC"/>
                </a:solidFill>
                <a:effectLst>
                  <a:outerShdw blurRad="38100" dist="38100" dir="2700000" algn="tl">
                    <a:srgbClr val="000000"/>
                  </a:outerShdw>
                </a:effectLst>
                <a:latin typeface="Arial" pitchFamily="34" charset="0"/>
                <a:cs typeface="+mn-cs"/>
              </a:rPr>
              <a:t>Why the Change?</a:t>
            </a:r>
          </a:p>
        </p:txBody>
      </p:sp>
      <p:pic>
        <p:nvPicPr>
          <p:cNvPr id="2" name="Picture 1"/>
          <p:cNvPicPr>
            <a:picLocks noChangeAspect="1"/>
          </p:cNvPicPr>
          <p:nvPr/>
        </p:nvPicPr>
        <p:blipFill>
          <a:blip r:embed="rId3" cstate="print">
            <a:extLst>
              <a:ext uri="{28A0092B-C50C-407E-A947-70E740481C1C}"/>
            </a:extLst>
          </a:blip>
          <a:stretch>
            <a:fillRect/>
          </a:stretch>
        </p:blipFill>
        <p:spPr>
          <a:xfrm>
            <a:off x="0" y="3093243"/>
            <a:ext cx="4419600" cy="3316224"/>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Footer Placeholder 4"/>
          <p:cNvSpPr>
            <a:spLocks noGrp="1"/>
          </p:cNvSpPr>
          <p:nvPr>
            <p:ph type="ftr" sz="quarter" idx="11"/>
          </p:nvPr>
        </p:nvSpPr>
        <p:spPr>
          <a:xfrm>
            <a:off x="2286000" y="6477000"/>
            <a:ext cx="5791200" cy="457200"/>
          </a:xfrm>
          <a:noFill/>
        </p:spPr>
        <p:txBody>
          <a:bodyPr/>
          <a:lstStyle/>
          <a:p>
            <a:r>
              <a:rPr lang="en-US">
                <a:latin typeface="Arial" charset="0"/>
                <a:cs typeface="Arial" charset="0"/>
              </a:rPr>
              <a:t>Copyright ©2014 by Pearson Education, Inc. All rights reserved.</a:t>
            </a:r>
          </a:p>
        </p:txBody>
      </p:sp>
      <p:sp>
        <p:nvSpPr>
          <p:cNvPr id="67586" name="Slide Number Placeholder 5"/>
          <p:cNvSpPr>
            <a:spLocks noGrp="1"/>
          </p:cNvSpPr>
          <p:nvPr>
            <p:ph type="sldNum" sz="quarter" idx="12"/>
          </p:nvPr>
        </p:nvSpPr>
        <p:spPr>
          <a:xfrm>
            <a:off x="7010400" y="6553200"/>
            <a:ext cx="1905000" cy="457200"/>
          </a:xfrm>
          <a:noFill/>
        </p:spPr>
        <p:txBody>
          <a:bodyPr/>
          <a:lstStyle/>
          <a:p>
            <a:r>
              <a:rPr lang="en-US" smtClean="0">
                <a:latin typeface="Arial" charset="0"/>
                <a:cs typeface="Arial" charset="0"/>
              </a:rPr>
              <a:t>4-</a:t>
            </a:r>
            <a:fld id="{3E77CA4B-3FA0-4A97-A95C-996E8F31435F}" type="slidenum">
              <a:rPr lang="en-US" smtClean="0">
                <a:latin typeface="Arial" charset="0"/>
                <a:cs typeface="Arial" charset="0"/>
              </a:rPr>
              <a:pPr/>
              <a:t>20</a:t>
            </a:fld>
            <a:endParaRPr lang="en-US" smtClean="0">
              <a:latin typeface="Arial" charset="0"/>
              <a:cs typeface="Arial" charset="0"/>
            </a:endParaRPr>
          </a:p>
        </p:txBody>
      </p:sp>
      <p:sp>
        <p:nvSpPr>
          <p:cNvPr id="67587" name="Rectangle 2"/>
          <p:cNvSpPr>
            <a:spLocks noGrp="1" noChangeArrowheads="1"/>
          </p:cNvSpPr>
          <p:nvPr>
            <p:ph type="title"/>
          </p:nvPr>
        </p:nvSpPr>
        <p:spPr>
          <a:xfrm>
            <a:off x="685800" y="228600"/>
            <a:ext cx="7772400" cy="1295400"/>
          </a:xfrm>
        </p:spPr>
        <p:txBody>
          <a:bodyPr/>
          <a:lstStyle/>
          <a:p>
            <a:r>
              <a:rPr lang="en-US" sz="4000" b="1" smtClean="0">
                <a:solidFill>
                  <a:srgbClr val="FF0033"/>
                </a:solidFill>
              </a:rPr>
              <a:t>VALS 2</a:t>
            </a:r>
            <a:br>
              <a:rPr lang="en-US" sz="4000" b="1" smtClean="0">
                <a:solidFill>
                  <a:srgbClr val="FF0033"/>
                </a:solidFill>
              </a:rPr>
            </a:br>
            <a:r>
              <a:rPr lang="en-US" smtClean="0">
                <a:solidFill>
                  <a:srgbClr val="0000FF"/>
                </a:solidFill>
              </a:rPr>
              <a:t>Psychographic Segmentation</a:t>
            </a:r>
          </a:p>
        </p:txBody>
      </p:sp>
      <p:sp>
        <p:nvSpPr>
          <p:cNvPr id="90115" name="Rectangle 3"/>
          <p:cNvSpPr>
            <a:spLocks noGrp="1" noChangeArrowheads="1"/>
          </p:cNvSpPr>
          <p:nvPr>
            <p:ph type="body" idx="1"/>
          </p:nvPr>
        </p:nvSpPr>
        <p:spPr>
          <a:xfrm>
            <a:off x="762000" y="1752600"/>
            <a:ext cx="8153400" cy="4114800"/>
          </a:xfrm>
        </p:spPr>
        <p:txBody>
          <a:bodyPr/>
          <a:lstStyle/>
          <a:p>
            <a:pPr>
              <a:defRPr/>
            </a:pPr>
            <a:r>
              <a:rPr lang="en-US" sz="2800" dirty="0" smtClean="0"/>
              <a:t>Innovators – </a:t>
            </a:r>
            <a:r>
              <a:rPr lang="en-US" sz="2000" dirty="0" smtClean="0"/>
              <a:t>successful, sophisticated – upscale products</a:t>
            </a:r>
            <a:endParaRPr lang="en-US" sz="2800" dirty="0" smtClean="0"/>
          </a:p>
          <a:p>
            <a:pPr>
              <a:defRPr/>
            </a:pPr>
            <a:r>
              <a:rPr lang="en-US" sz="2800" dirty="0" smtClean="0"/>
              <a:t>Thinkers – </a:t>
            </a:r>
            <a:r>
              <a:rPr lang="en-US" sz="2000" dirty="0" smtClean="0"/>
              <a:t>educated, conservative, practical – durability, value</a:t>
            </a:r>
            <a:endParaRPr lang="en-US" sz="2800" dirty="0" smtClean="0"/>
          </a:p>
          <a:p>
            <a:pPr>
              <a:defRPr/>
            </a:pPr>
            <a:r>
              <a:rPr lang="en-US" sz="2800" dirty="0" smtClean="0"/>
              <a:t>Achievers – </a:t>
            </a:r>
            <a:r>
              <a:rPr lang="en-US" sz="2000" dirty="0" smtClean="0"/>
              <a:t>goal-oriented, conservative, career, and family</a:t>
            </a:r>
            <a:endParaRPr lang="en-US" sz="2800" dirty="0" smtClean="0"/>
          </a:p>
          <a:p>
            <a:pPr>
              <a:defRPr/>
            </a:pPr>
            <a:r>
              <a:rPr lang="en-US" sz="2800" dirty="0" smtClean="0"/>
              <a:t>Experiencers – </a:t>
            </a:r>
            <a:r>
              <a:rPr lang="en-US" sz="2000" dirty="0" smtClean="0"/>
              <a:t>young, enthusiastic, impulsive, fashion, social</a:t>
            </a:r>
            <a:endParaRPr lang="en-US" sz="2800" dirty="0" smtClean="0"/>
          </a:p>
          <a:p>
            <a:pPr>
              <a:defRPr/>
            </a:pPr>
            <a:r>
              <a:rPr lang="en-US" sz="2800" dirty="0" smtClean="0"/>
              <a:t>Believers – </a:t>
            </a:r>
            <a:r>
              <a:rPr lang="en-US" sz="2000" dirty="0" smtClean="0"/>
              <a:t>conservative, conventional, traditional</a:t>
            </a:r>
            <a:endParaRPr lang="en-US" sz="2800" dirty="0" smtClean="0"/>
          </a:p>
          <a:p>
            <a:pPr>
              <a:defRPr/>
            </a:pPr>
            <a:r>
              <a:rPr lang="en-US" sz="2800" dirty="0" smtClean="0"/>
              <a:t>Strivers – </a:t>
            </a:r>
            <a:r>
              <a:rPr lang="en-US" sz="2000" dirty="0" smtClean="0"/>
              <a:t>trendy, fun-loving, peers important</a:t>
            </a:r>
            <a:endParaRPr lang="en-US" sz="2800" dirty="0" smtClean="0"/>
          </a:p>
          <a:p>
            <a:pPr>
              <a:defRPr/>
            </a:pPr>
            <a:r>
              <a:rPr lang="en-US" sz="2800" dirty="0" smtClean="0"/>
              <a:t>Makers – </a:t>
            </a:r>
            <a:r>
              <a:rPr lang="en-US" sz="2000" dirty="0" smtClean="0"/>
              <a:t>self-sufficient, respect authority, not materialistic</a:t>
            </a:r>
            <a:endParaRPr lang="en-US" sz="2800" dirty="0" smtClean="0"/>
          </a:p>
          <a:p>
            <a:pPr>
              <a:defRPr/>
            </a:pPr>
            <a:r>
              <a:rPr lang="en-US" sz="2800" dirty="0" smtClean="0"/>
              <a:t>Survivors – </a:t>
            </a:r>
            <a:r>
              <a:rPr lang="en-US" sz="2000" dirty="0" smtClean="0"/>
              <a:t>safety, security, focus on needs, price</a:t>
            </a:r>
            <a:endParaRPr lang="en-US" sz="2800" dirty="0" smtClean="0"/>
          </a:p>
        </p:txBody>
      </p:sp>
      <p:sp>
        <p:nvSpPr>
          <p:cNvPr id="90116"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90117"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90118"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Footer Placeholder 3"/>
          <p:cNvSpPr>
            <a:spLocks noGrp="1"/>
          </p:cNvSpPr>
          <p:nvPr>
            <p:ph type="ftr" sz="quarter" idx="11"/>
          </p:nvPr>
        </p:nvSpPr>
        <p:spPr>
          <a:xfrm>
            <a:off x="2286000" y="6477000"/>
            <a:ext cx="5791200" cy="457200"/>
          </a:xfrm>
          <a:noFill/>
        </p:spPr>
        <p:txBody>
          <a:bodyPr/>
          <a:lstStyle/>
          <a:p>
            <a:r>
              <a:rPr lang="en-US">
                <a:latin typeface="Arial" charset="0"/>
                <a:cs typeface="Arial" charset="0"/>
              </a:rPr>
              <a:t>Copyright ©2014 by Pearson Education, Inc. All rights reserved.</a:t>
            </a:r>
          </a:p>
        </p:txBody>
      </p:sp>
      <p:sp>
        <p:nvSpPr>
          <p:cNvPr id="69634" name="Slide Number Placeholder 4"/>
          <p:cNvSpPr>
            <a:spLocks noGrp="1"/>
          </p:cNvSpPr>
          <p:nvPr>
            <p:ph type="sldNum" sz="quarter" idx="12"/>
          </p:nvPr>
        </p:nvSpPr>
        <p:spPr>
          <a:xfrm>
            <a:off x="7010400" y="6553200"/>
            <a:ext cx="1905000" cy="457200"/>
          </a:xfrm>
          <a:noFill/>
        </p:spPr>
        <p:txBody>
          <a:bodyPr/>
          <a:lstStyle/>
          <a:p>
            <a:r>
              <a:rPr lang="en-US" smtClean="0">
                <a:latin typeface="Arial" charset="0"/>
                <a:cs typeface="Arial" charset="0"/>
              </a:rPr>
              <a:t>4-</a:t>
            </a:r>
            <a:fld id="{A52A2DC8-80AA-4D25-BFA9-B116702B323A}" type="slidenum">
              <a:rPr lang="en-US" smtClean="0">
                <a:latin typeface="Arial" charset="0"/>
                <a:cs typeface="Arial" charset="0"/>
              </a:rPr>
              <a:pPr/>
              <a:t>21</a:t>
            </a:fld>
            <a:endParaRPr lang="en-US" smtClean="0">
              <a:latin typeface="Arial" charset="0"/>
              <a:cs typeface="Arial" charset="0"/>
            </a:endParaRPr>
          </a:p>
        </p:txBody>
      </p:sp>
      <p:sp>
        <p:nvSpPr>
          <p:cNvPr id="13316"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13317"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13318"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13319" name="Rectangle 7"/>
          <p:cNvSpPr>
            <a:spLocks noChangeArrowheads="1"/>
          </p:cNvSpPr>
          <p:nvPr/>
        </p:nvSpPr>
        <p:spPr bwMode="auto">
          <a:xfrm>
            <a:off x="533400" y="228600"/>
            <a:ext cx="6248400" cy="609600"/>
          </a:xfrm>
          <a:prstGeom prst="rect">
            <a:avLst/>
          </a:prstGeom>
          <a:solidFill>
            <a:srgbClr val="333399"/>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13320" name="Rectangle 8"/>
          <p:cNvSpPr>
            <a:spLocks noChangeArrowheads="1"/>
          </p:cNvSpPr>
          <p:nvPr/>
        </p:nvSpPr>
        <p:spPr bwMode="auto">
          <a:xfrm>
            <a:off x="533400" y="838200"/>
            <a:ext cx="6248400" cy="609600"/>
          </a:xfrm>
          <a:prstGeom prst="rect">
            <a:avLst/>
          </a:prstGeom>
          <a:solidFill>
            <a:srgbClr val="99FF66"/>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69640" name="Text Box 9"/>
          <p:cNvSpPr txBox="1">
            <a:spLocks noChangeArrowheads="1"/>
          </p:cNvSpPr>
          <p:nvPr/>
        </p:nvSpPr>
        <p:spPr bwMode="auto">
          <a:xfrm>
            <a:off x="609600" y="258763"/>
            <a:ext cx="4343400" cy="579437"/>
          </a:xfrm>
          <a:prstGeom prst="rect">
            <a:avLst/>
          </a:prstGeom>
          <a:noFill/>
          <a:ln w="12700">
            <a:noFill/>
            <a:miter lim="800000"/>
            <a:headEnd type="none" w="sm" len="sm"/>
            <a:tailEnd type="none" w="sm" len="sm"/>
          </a:ln>
        </p:spPr>
        <p:txBody>
          <a:bodyPr>
            <a:spAutoFit/>
          </a:bodyPr>
          <a:lstStyle/>
          <a:p>
            <a:r>
              <a:rPr lang="en-US" sz="2800">
                <a:solidFill>
                  <a:srgbClr val="FFFFFF"/>
                </a:solidFill>
              </a:rPr>
              <a:t>FIGURE   </a:t>
            </a:r>
            <a:r>
              <a:rPr lang="en-US">
                <a:solidFill>
                  <a:srgbClr val="FFFFFF"/>
                </a:solidFill>
              </a:rPr>
              <a:t>4 . 4</a:t>
            </a:r>
          </a:p>
        </p:txBody>
      </p:sp>
      <p:sp>
        <p:nvSpPr>
          <p:cNvPr id="69641" name="Rectangle 10"/>
          <p:cNvSpPr>
            <a:spLocks noChangeArrowheads="1"/>
          </p:cNvSpPr>
          <p:nvPr/>
        </p:nvSpPr>
        <p:spPr bwMode="auto">
          <a:xfrm>
            <a:off x="533400" y="914400"/>
            <a:ext cx="6248400" cy="457200"/>
          </a:xfrm>
          <a:prstGeom prst="rect">
            <a:avLst/>
          </a:prstGeom>
          <a:noFill/>
          <a:ln w="9525">
            <a:noFill/>
            <a:miter lim="800000"/>
            <a:headEnd/>
            <a:tailEnd/>
          </a:ln>
        </p:spPr>
        <p:txBody>
          <a:bodyPr lIns="92075" tIns="46038" rIns="92075" bIns="46038" anchor="ctr"/>
          <a:lstStyle/>
          <a:p>
            <a:pPr eaLnBrk="0" hangingPunct="0"/>
            <a:r>
              <a:rPr lang="en-US" sz="2200" b="1"/>
              <a:t>Characteristics of Generation Segments</a:t>
            </a:r>
          </a:p>
        </p:txBody>
      </p:sp>
      <p:sp>
        <p:nvSpPr>
          <p:cNvPr id="69642"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sz="1800">
              <a:solidFill>
                <a:schemeClr val="tx1"/>
              </a:solidFill>
            </a:endParaRPr>
          </a:p>
        </p:txBody>
      </p:sp>
      <p:sp>
        <p:nvSpPr>
          <p:cNvPr id="69643"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sz="1800">
              <a:solidFill>
                <a:schemeClr val="tx1"/>
              </a:solidFill>
            </a:endParaRPr>
          </a:p>
        </p:txBody>
      </p:sp>
      <p:sp>
        <p:nvSpPr>
          <p:cNvPr id="69644" name="Rectangle 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sz="1800">
              <a:solidFill>
                <a:schemeClr val="tx1"/>
              </a:solidFill>
            </a:endParaRPr>
          </a:p>
        </p:txBody>
      </p:sp>
      <p:graphicFrame>
        <p:nvGraphicFramePr>
          <p:cNvPr id="15" name="Table 14"/>
          <p:cNvGraphicFramePr>
            <a:graphicFrameLocks noGrp="1"/>
          </p:cNvGraphicFramePr>
          <p:nvPr/>
        </p:nvGraphicFramePr>
        <p:xfrm>
          <a:off x="990600" y="1676400"/>
          <a:ext cx="7391400" cy="4090988"/>
        </p:xfrm>
        <a:graphic>
          <a:graphicData uri="http://schemas.openxmlformats.org/drawingml/2006/table">
            <a:tbl>
              <a:tblPr firstRow="1" bandRow="1">
                <a:tableStyleId>{F5AB1C69-6EDB-4FF4-983F-18BD219EF322}</a:tableStyleId>
              </a:tblPr>
              <a:tblGrid>
                <a:gridCol w="1447800"/>
                <a:gridCol w="1295400"/>
                <a:gridCol w="4648200"/>
              </a:tblGrid>
              <a:tr h="381001">
                <a:tc gridSpan="3">
                  <a:txBody>
                    <a:bodyPr/>
                    <a:lstStyle/>
                    <a:p>
                      <a:r>
                        <a:rPr lang="en-US" sz="1400" b="1" dirty="0" smtClean="0">
                          <a:solidFill>
                            <a:schemeClr val="bg1"/>
                          </a:solidFill>
                        </a:rPr>
                        <a:t>Name of Segment</a:t>
                      </a:r>
                      <a:r>
                        <a:rPr lang="en-US" sz="1400" b="1" baseline="0" dirty="0" smtClean="0">
                          <a:solidFill>
                            <a:schemeClr val="bg1"/>
                          </a:solidFill>
                        </a:rPr>
                        <a:t>     </a:t>
                      </a:r>
                      <a:r>
                        <a:rPr lang="en-US" sz="1400" b="1" dirty="0" smtClean="0"/>
                        <a:t>Year</a:t>
                      </a:r>
                      <a:r>
                        <a:rPr lang="en-US" sz="1400" b="1" baseline="0" dirty="0" smtClean="0"/>
                        <a:t> of Birth       </a:t>
                      </a:r>
                      <a:r>
                        <a:rPr lang="en-US" sz="1400" b="1" dirty="0" smtClean="0"/>
                        <a:t>Characteristics</a:t>
                      </a:r>
                      <a:endParaRPr lang="en-US" sz="1400" b="1" dirty="0"/>
                    </a:p>
                  </a:txBody>
                  <a:tcPr/>
                </a:tc>
                <a:tc hMerge="1">
                  <a:txBody>
                    <a:bodyPr/>
                    <a:lstStyle/>
                    <a:p>
                      <a:endParaRPr lang="en-US" b="1" dirty="0"/>
                    </a:p>
                  </a:txBody>
                  <a:tcPr/>
                </a:tc>
                <a:tc hMerge="1">
                  <a:txBody>
                    <a:bodyPr/>
                    <a:lstStyle/>
                    <a:p>
                      <a:endParaRPr lang="en-US" b="1" dirty="0"/>
                    </a:p>
                  </a:txBody>
                  <a:tcPr/>
                </a:tc>
              </a:tr>
              <a:tr h="337768">
                <a:tc>
                  <a:txBody>
                    <a:bodyPr/>
                    <a:lstStyle/>
                    <a:p>
                      <a:r>
                        <a:rPr lang="en-US" sz="1400" dirty="0" smtClean="0"/>
                        <a:t>Millennials</a:t>
                      </a:r>
                      <a:endParaRPr lang="en-US" sz="1400" dirty="0"/>
                    </a:p>
                  </a:txBody>
                  <a:tcPr/>
                </a:tc>
                <a:tc>
                  <a:txBody>
                    <a:bodyPr/>
                    <a:lstStyle/>
                    <a:p>
                      <a:pPr algn="ctr"/>
                      <a:r>
                        <a:rPr lang="en-US" sz="1400" dirty="0" smtClean="0"/>
                        <a:t>1978-2002</a:t>
                      </a:r>
                      <a:endParaRPr lang="en-US" sz="1600" dirty="0"/>
                    </a:p>
                  </a:txBody>
                  <a:tcPr/>
                </a:tc>
                <a:tc>
                  <a:txBody>
                    <a:bodyPr/>
                    <a:lstStyle/>
                    <a:p>
                      <a:r>
                        <a:rPr lang="en-US" sz="1400" dirty="0" smtClean="0"/>
                        <a:t>Spend money on clothes, automobiles, college, televisions, and stereos. Ninety percent live at home</a:t>
                      </a:r>
                      <a:r>
                        <a:rPr lang="en-US" sz="1400" baseline="0" dirty="0" smtClean="0"/>
                        <a:t> or in a dorm or rent an apartment.</a:t>
                      </a:r>
                      <a:endParaRPr lang="en-US" sz="1400" dirty="0"/>
                    </a:p>
                  </a:txBody>
                  <a:tcPr/>
                </a:tc>
              </a:tr>
              <a:tr h="337768">
                <a:tc>
                  <a:txBody>
                    <a:bodyPr/>
                    <a:lstStyle/>
                    <a:p>
                      <a:r>
                        <a:rPr lang="en-US" sz="1400" dirty="0" smtClean="0"/>
                        <a:t>Generation X</a:t>
                      </a:r>
                      <a:endParaRPr lang="en-US" sz="1400" dirty="0"/>
                    </a:p>
                  </a:txBody>
                  <a:tcPr/>
                </a:tc>
                <a:tc>
                  <a:txBody>
                    <a:bodyPr/>
                    <a:lstStyle/>
                    <a:p>
                      <a:pPr algn="ctr"/>
                      <a:r>
                        <a:rPr lang="en-US" sz="1400" dirty="0" smtClean="0"/>
                        <a:t>1965-1977</a:t>
                      </a:r>
                      <a:endParaRPr lang="en-US" sz="1600" dirty="0"/>
                    </a:p>
                  </a:txBody>
                  <a:tcPr/>
                </a:tc>
                <a:tc>
                  <a:txBody>
                    <a:bodyPr/>
                    <a:lstStyle/>
                    <a:p>
                      <a:r>
                        <a:rPr lang="en-US" sz="1400" dirty="0" smtClean="0"/>
                        <a:t>Focus on family and children. Spend on food, housing,</a:t>
                      </a:r>
                      <a:r>
                        <a:rPr lang="en-US" sz="1400" baseline="0" dirty="0" smtClean="0"/>
                        <a:t> transportation, and personal services.</a:t>
                      </a:r>
                      <a:endParaRPr lang="en-US" sz="1400" dirty="0"/>
                    </a:p>
                  </a:txBody>
                  <a:tcPr/>
                </a:tc>
              </a:tr>
              <a:tr h="337768">
                <a:tc>
                  <a:txBody>
                    <a:bodyPr/>
                    <a:lstStyle/>
                    <a:p>
                      <a:r>
                        <a:rPr lang="en-US" sz="1400" dirty="0" smtClean="0"/>
                        <a:t>Younger Boomers</a:t>
                      </a:r>
                      <a:endParaRPr lang="en-US" sz="1400" dirty="0"/>
                    </a:p>
                  </a:txBody>
                  <a:tcPr/>
                </a:tc>
                <a:tc>
                  <a:txBody>
                    <a:bodyPr/>
                    <a:lstStyle/>
                    <a:p>
                      <a:pPr algn="ctr"/>
                      <a:r>
                        <a:rPr lang="en-US" sz="1400" dirty="0" smtClean="0"/>
                        <a:t>1954-1964</a:t>
                      </a:r>
                      <a:endParaRPr lang="en-US" sz="1600" dirty="0"/>
                    </a:p>
                  </a:txBody>
                  <a:tcPr/>
                </a:tc>
                <a:tc>
                  <a:txBody>
                    <a:bodyPr/>
                    <a:lstStyle/>
                    <a:p>
                      <a:r>
                        <a:rPr lang="en-US" sz="1400" dirty="0" smtClean="0"/>
                        <a:t>Focus on home and family. Spend on home mortgage,</a:t>
                      </a:r>
                      <a:r>
                        <a:rPr lang="en-US" sz="1400" baseline="0" dirty="0" smtClean="0"/>
                        <a:t> pets, toys, playground equipment, and large recreational items.</a:t>
                      </a:r>
                      <a:endParaRPr lang="en-US" sz="1400" dirty="0"/>
                    </a:p>
                  </a:txBody>
                  <a:tcPr/>
                </a:tc>
              </a:tr>
              <a:tr h="337768">
                <a:tc>
                  <a:txBody>
                    <a:bodyPr/>
                    <a:lstStyle/>
                    <a:p>
                      <a:r>
                        <a:rPr lang="en-US" sz="1400" dirty="0" smtClean="0"/>
                        <a:t>Older Boomers</a:t>
                      </a:r>
                      <a:endParaRPr lang="en-US" sz="1400" dirty="0"/>
                    </a:p>
                  </a:txBody>
                  <a:tcPr/>
                </a:tc>
                <a:tc>
                  <a:txBody>
                    <a:bodyPr/>
                    <a:lstStyle/>
                    <a:p>
                      <a:pPr algn="ctr"/>
                      <a:r>
                        <a:rPr lang="en-US" sz="1400" dirty="0" smtClean="0"/>
                        <a:t>1952-1953</a:t>
                      </a:r>
                      <a:endParaRPr lang="en-US" sz="1600" dirty="0"/>
                    </a:p>
                  </a:txBody>
                  <a:tcPr/>
                </a:tc>
                <a:tc>
                  <a:txBody>
                    <a:bodyPr/>
                    <a:lstStyle/>
                    <a:p>
                      <a:r>
                        <a:rPr lang="en-US" sz="1400" dirty="0" smtClean="0"/>
                        <a:t>Spend on upgrading homes, ensuring education</a:t>
                      </a:r>
                      <a:r>
                        <a:rPr lang="en-US" sz="1400" baseline="0" dirty="0" smtClean="0"/>
                        <a:t> and independence of their children, and luxury items, such as boats.</a:t>
                      </a:r>
                      <a:endParaRPr lang="en-US" sz="1400" dirty="0"/>
                    </a:p>
                  </a:txBody>
                  <a:tcPr/>
                </a:tc>
              </a:tr>
              <a:tr h="337768">
                <a:tc>
                  <a:txBody>
                    <a:bodyPr/>
                    <a:lstStyle/>
                    <a:p>
                      <a:r>
                        <a:rPr lang="en-US" sz="1400" dirty="0" smtClean="0"/>
                        <a:t>Seniors</a:t>
                      </a:r>
                      <a:endParaRPr lang="en-US" sz="1400" dirty="0"/>
                    </a:p>
                  </a:txBody>
                  <a:tcPr/>
                </a:tc>
                <a:tc>
                  <a:txBody>
                    <a:bodyPr/>
                    <a:lstStyle/>
                    <a:p>
                      <a:pPr algn="ctr"/>
                      <a:r>
                        <a:rPr lang="en-US" sz="1400" dirty="0" smtClean="0"/>
                        <a:t>Up to 1951</a:t>
                      </a:r>
                      <a:endParaRPr lang="en-US" sz="1400" dirty="0"/>
                    </a:p>
                  </a:txBody>
                  <a:tcPr/>
                </a:tc>
                <a:tc>
                  <a:txBody>
                    <a:bodyPr/>
                    <a:lstStyle/>
                    <a:p>
                      <a:r>
                        <a:rPr lang="en-US" sz="1400" dirty="0" smtClean="0"/>
                        <a:t>Most have fixed incomes. Spend heavily on health care and related medical items.</a:t>
                      </a:r>
                      <a:endParaRPr lang="en-US" sz="1400" dirty="0"/>
                    </a:p>
                  </a:txBody>
                  <a:tcPr/>
                </a:tc>
              </a:tr>
              <a:tr h="478505">
                <a:tc gridSpan="3">
                  <a:txBody>
                    <a:bodyPr/>
                    <a:lstStyle/>
                    <a:p>
                      <a:r>
                        <a:rPr lang="en-US" sz="1200" b="1" dirty="0" smtClean="0"/>
                        <a:t>Source:</a:t>
                      </a:r>
                      <a:r>
                        <a:rPr lang="en-US" sz="1200" b="1" baseline="0" dirty="0" smtClean="0"/>
                        <a:t> </a:t>
                      </a:r>
                      <a:r>
                        <a:rPr lang="en-US" sz="1200" baseline="0" dirty="0" smtClean="0"/>
                        <a:t>Author-created from Dana-Nicoleta Lascu and Kenneth E. Clow, </a:t>
                      </a:r>
                      <a:r>
                        <a:rPr lang="en-US" sz="1200" i="1" baseline="0" dirty="0" smtClean="0"/>
                        <a:t>Marketing Principles </a:t>
                      </a:r>
                      <a:r>
                        <a:rPr lang="en-US" sz="1200" baseline="0" dirty="0" smtClean="0"/>
                        <a:t>(Cincinnati, OH: Textbook Media Press, 2012).</a:t>
                      </a:r>
                      <a:endParaRPr lang="en-US" sz="1200" dirty="0"/>
                    </a:p>
                  </a:txBody>
                  <a:tcPr/>
                </a:tc>
                <a:tc hMerge="1">
                  <a:txBody>
                    <a:bodyPr/>
                    <a:lstStyle/>
                    <a:p>
                      <a:endParaRPr lang="en-US" dirty="0"/>
                    </a:p>
                  </a:txBody>
                  <a:tcPr/>
                </a:tc>
                <a:tc hMerge="1">
                  <a:txBody>
                    <a:bodyPr/>
                    <a:lstStyle/>
                    <a:p>
                      <a:endParaRPr lang="en-US" dirty="0"/>
                    </a:p>
                  </a:txBody>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Footer Placeholder 4"/>
          <p:cNvSpPr>
            <a:spLocks noGrp="1"/>
          </p:cNvSpPr>
          <p:nvPr>
            <p:ph type="ftr" sz="quarter" idx="11"/>
          </p:nvPr>
        </p:nvSpPr>
        <p:spPr>
          <a:xfrm>
            <a:off x="2286000" y="6477000"/>
            <a:ext cx="5791200" cy="457200"/>
          </a:xfrm>
          <a:noFill/>
        </p:spPr>
        <p:txBody>
          <a:bodyPr/>
          <a:lstStyle/>
          <a:p>
            <a:r>
              <a:rPr lang="en-US">
                <a:latin typeface="Arial" charset="0"/>
                <a:cs typeface="Arial" charset="0"/>
              </a:rPr>
              <a:t>Copyright ©2014 by Pearson Education, Inc. All rights reserved.</a:t>
            </a:r>
          </a:p>
        </p:txBody>
      </p:sp>
      <p:sp>
        <p:nvSpPr>
          <p:cNvPr id="71682" name="Slide Number Placeholder 5"/>
          <p:cNvSpPr>
            <a:spLocks noGrp="1"/>
          </p:cNvSpPr>
          <p:nvPr>
            <p:ph type="sldNum" sz="quarter" idx="12"/>
          </p:nvPr>
        </p:nvSpPr>
        <p:spPr>
          <a:xfrm>
            <a:off x="7010400" y="6553200"/>
            <a:ext cx="1905000" cy="457200"/>
          </a:xfrm>
          <a:noFill/>
        </p:spPr>
        <p:txBody>
          <a:bodyPr/>
          <a:lstStyle/>
          <a:p>
            <a:r>
              <a:rPr lang="en-US" smtClean="0">
                <a:latin typeface="Arial" charset="0"/>
                <a:cs typeface="Arial" charset="0"/>
              </a:rPr>
              <a:t>4-</a:t>
            </a:r>
            <a:fld id="{8C5BE169-AF3B-4BAE-A366-7EB456FFB81B}" type="slidenum">
              <a:rPr lang="en-US" smtClean="0">
                <a:latin typeface="Arial" charset="0"/>
                <a:cs typeface="Arial" charset="0"/>
              </a:rPr>
              <a:pPr/>
              <a:t>22</a:t>
            </a:fld>
            <a:endParaRPr lang="en-US" smtClean="0">
              <a:latin typeface="Arial" charset="0"/>
              <a:cs typeface="Arial" charset="0"/>
            </a:endParaRPr>
          </a:p>
        </p:txBody>
      </p:sp>
      <p:sp>
        <p:nvSpPr>
          <p:cNvPr id="71683" name="Text Box 7"/>
          <p:cNvSpPr txBox="1">
            <a:spLocks noChangeArrowheads="1"/>
          </p:cNvSpPr>
          <p:nvPr/>
        </p:nvSpPr>
        <p:spPr bwMode="auto">
          <a:xfrm>
            <a:off x="838200" y="5410200"/>
            <a:ext cx="8001000" cy="579438"/>
          </a:xfrm>
          <a:prstGeom prst="rect">
            <a:avLst/>
          </a:prstGeom>
          <a:noFill/>
          <a:ln w="12700">
            <a:noFill/>
            <a:miter lim="800000"/>
            <a:headEnd type="none" w="sm" len="sm"/>
            <a:tailEnd type="none" w="sm" len="sm"/>
          </a:ln>
        </p:spPr>
        <p:txBody>
          <a:bodyPr>
            <a:spAutoFit/>
          </a:bodyPr>
          <a:lstStyle/>
          <a:p>
            <a:pPr algn="ctr" eaLnBrk="0" hangingPunct="0"/>
            <a:r>
              <a:rPr lang="en-US" b="1">
                <a:solidFill>
                  <a:schemeClr val="bg1"/>
                </a:solidFill>
              </a:rPr>
              <a:t>Ad targeted to seniors.</a:t>
            </a:r>
          </a:p>
        </p:txBody>
      </p:sp>
      <p:sp>
        <p:nvSpPr>
          <p:cNvPr id="102408" name="Rectangle 8"/>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102409" name="Rectangle 9"/>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102410" name="Rectangle 10"/>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pic>
        <p:nvPicPr>
          <p:cNvPr id="71687" name="Picture 1"/>
          <p:cNvPicPr>
            <a:picLocks noChangeAspect="1"/>
          </p:cNvPicPr>
          <p:nvPr/>
        </p:nvPicPr>
        <p:blipFill>
          <a:blip r:embed="rId3"/>
          <a:srcRect/>
          <a:stretch>
            <a:fillRect/>
          </a:stretch>
        </p:blipFill>
        <p:spPr bwMode="auto">
          <a:xfrm>
            <a:off x="1071563" y="228600"/>
            <a:ext cx="7539037" cy="4883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Footer Placeholder 4"/>
          <p:cNvSpPr>
            <a:spLocks noGrp="1"/>
          </p:cNvSpPr>
          <p:nvPr>
            <p:ph type="ftr" sz="quarter" idx="11"/>
          </p:nvPr>
        </p:nvSpPr>
        <p:spPr>
          <a:xfrm>
            <a:off x="2286000" y="6477000"/>
            <a:ext cx="5791200" cy="457200"/>
          </a:xfrm>
          <a:noFill/>
        </p:spPr>
        <p:txBody>
          <a:bodyPr/>
          <a:lstStyle/>
          <a:p>
            <a:r>
              <a:rPr lang="en-US">
                <a:latin typeface="Arial" charset="0"/>
                <a:cs typeface="Arial" charset="0"/>
              </a:rPr>
              <a:t>Copyright ©2014 by Pearson Education, Inc. All rights reserved.</a:t>
            </a:r>
          </a:p>
        </p:txBody>
      </p:sp>
      <p:sp>
        <p:nvSpPr>
          <p:cNvPr id="73730" name="Slide Number Placeholder 5"/>
          <p:cNvSpPr>
            <a:spLocks noGrp="1"/>
          </p:cNvSpPr>
          <p:nvPr>
            <p:ph type="sldNum" sz="quarter" idx="12"/>
          </p:nvPr>
        </p:nvSpPr>
        <p:spPr>
          <a:xfrm>
            <a:off x="7010400" y="6553200"/>
            <a:ext cx="1905000" cy="457200"/>
          </a:xfrm>
          <a:noFill/>
        </p:spPr>
        <p:txBody>
          <a:bodyPr/>
          <a:lstStyle/>
          <a:p>
            <a:r>
              <a:rPr lang="en-US" smtClean="0">
                <a:latin typeface="Arial" charset="0"/>
                <a:cs typeface="Arial" charset="0"/>
              </a:rPr>
              <a:t>4-</a:t>
            </a:r>
            <a:fld id="{0FCEDE0C-58F0-4988-9B44-B09EA049AE05}" type="slidenum">
              <a:rPr lang="en-US" smtClean="0">
                <a:latin typeface="Arial" charset="0"/>
                <a:cs typeface="Arial" charset="0"/>
              </a:rPr>
              <a:pPr/>
              <a:t>23</a:t>
            </a:fld>
            <a:endParaRPr lang="en-US" smtClean="0">
              <a:latin typeface="Arial" charset="0"/>
              <a:cs typeface="Arial" charset="0"/>
            </a:endParaRPr>
          </a:p>
        </p:txBody>
      </p:sp>
      <p:sp>
        <p:nvSpPr>
          <p:cNvPr id="73731" name="Rectangle 2"/>
          <p:cNvSpPr>
            <a:spLocks noGrp="1" noChangeArrowheads="1"/>
          </p:cNvSpPr>
          <p:nvPr>
            <p:ph type="title"/>
          </p:nvPr>
        </p:nvSpPr>
        <p:spPr>
          <a:xfrm>
            <a:off x="838200" y="228600"/>
            <a:ext cx="8001000" cy="1219200"/>
          </a:xfrm>
        </p:spPr>
        <p:txBody>
          <a:bodyPr/>
          <a:lstStyle/>
          <a:p>
            <a:r>
              <a:rPr lang="en-US" sz="4000" b="1" smtClean="0">
                <a:solidFill>
                  <a:schemeClr val="hlink"/>
                </a:solidFill>
              </a:rPr>
              <a:t>Geodemographic Segmentation</a:t>
            </a:r>
          </a:p>
        </p:txBody>
      </p:sp>
      <p:sp>
        <p:nvSpPr>
          <p:cNvPr id="95235" name="Rectangle 3"/>
          <p:cNvSpPr>
            <a:spLocks noGrp="1" noChangeArrowheads="1"/>
          </p:cNvSpPr>
          <p:nvPr>
            <p:ph type="body" idx="1"/>
          </p:nvPr>
        </p:nvSpPr>
        <p:spPr>
          <a:xfrm>
            <a:off x="1371600" y="1524000"/>
            <a:ext cx="6858000" cy="4267200"/>
          </a:xfrm>
        </p:spPr>
        <p:txBody>
          <a:bodyPr/>
          <a:lstStyle/>
          <a:p>
            <a:pPr>
              <a:defRPr/>
            </a:pPr>
            <a:r>
              <a:rPr lang="en-US" dirty="0" smtClean="0"/>
              <a:t>Combines</a:t>
            </a:r>
          </a:p>
          <a:p>
            <a:pPr lvl="1">
              <a:defRPr/>
            </a:pPr>
            <a:r>
              <a:rPr lang="en-US" dirty="0" smtClean="0"/>
              <a:t>Demographic census data</a:t>
            </a:r>
          </a:p>
          <a:p>
            <a:pPr lvl="1">
              <a:defRPr/>
            </a:pPr>
            <a:r>
              <a:rPr lang="en-US" dirty="0" smtClean="0"/>
              <a:t>Geographic information</a:t>
            </a:r>
          </a:p>
          <a:p>
            <a:pPr lvl="1">
              <a:defRPr/>
            </a:pPr>
            <a:r>
              <a:rPr lang="en-US" dirty="0" smtClean="0"/>
              <a:t>Psychographic information</a:t>
            </a:r>
          </a:p>
          <a:p>
            <a:pPr>
              <a:defRPr/>
            </a:pPr>
            <a:r>
              <a:rPr lang="en-US" dirty="0" smtClean="0"/>
              <a:t>PRIZM</a:t>
            </a:r>
          </a:p>
          <a:p>
            <a:pPr lvl="1">
              <a:defRPr/>
            </a:pPr>
            <a:r>
              <a:rPr lang="en-US" dirty="0" smtClean="0"/>
              <a:t>62 market segments</a:t>
            </a:r>
          </a:p>
          <a:p>
            <a:pPr lvl="2">
              <a:defRPr/>
            </a:pPr>
            <a:r>
              <a:rPr lang="en-US" dirty="0" smtClean="0"/>
              <a:t>Southside City</a:t>
            </a:r>
          </a:p>
          <a:p>
            <a:pPr lvl="2">
              <a:defRPr/>
            </a:pPr>
            <a:r>
              <a:rPr lang="en-US" dirty="0" smtClean="0"/>
              <a:t>Towns and Gowns</a:t>
            </a:r>
          </a:p>
        </p:txBody>
      </p:sp>
      <p:sp>
        <p:nvSpPr>
          <p:cNvPr id="95236"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95237"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95238"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Footer Placeholder 4"/>
          <p:cNvSpPr>
            <a:spLocks noGrp="1"/>
          </p:cNvSpPr>
          <p:nvPr>
            <p:ph type="ftr" sz="quarter" idx="11"/>
          </p:nvPr>
        </p:nvSpPr>
        <p:spPr>
          <a:xfrm>
            <a:off x="2286000" y="6477000"/>
            <a:ext cx="5791200" cy="457200"/>
          </a:xfrm>
          <a:noFill/>
        </p:spPr>
        <p:txBody>
          <a:bodyPr/>
          <a:lstStyle/>
          <a:p>
            <a:r>
              <a:rPr lang="en-US">
                <a:latin typeface="Arial" charset="0"/>
                <a:cs typeface="Arial" charset="0"/>
              </a:rPr>
              <a:t>Copyright ©2014 by Pearson Education, Inc. All rights reserved.</a:t>
            </a:r>
          </a:p>
        </p:txBody>
      </p:sp>
      <p:sp>
        <p:nvSpPr>
          <p:cNvPr id="75778" name="Slide Number Placeholder 5"/>
          <p:cNvSpPr>
            <a:spLocks noGrp="1"/>
          </p:cNvSpPr>
          <p:nvPr>
            <p:ph type="sldNum" sz="quarter" idx="12"/>
          </p:nvPr>
        </p:nvSpPr>
        <p:spPr>
          <a:xfrm>
            <a:off x="7010400" y="6553200"/>
            <a:ext cx="1905000" cy="457200"/>
          </a:xfrm>
          <a:noFill/>
        </p:spPr>
        <p:txBody>
          <a:bodyPr/>
          <a:lstStyle/>
          <a:p>
            <a:r>
              <a:rPr lang="en-US" smtClean="0">
                <a:latin typeface="Arial" charset="0"/>
                <a:cs typeface="Arial" charset="0"/>
              </a:rPr>
              <a:t>4-</a:t>
            </a:r>
            <a:fld id="{FE697641-2CF1-4A7C-83DD-CE4507CA1975}" type="slidenum">
              <a:rPr lang="en-US" smtClean="0">
                <a:latin typeface="Arial" charset="0"/>
                <a:cs typeface="Arial" charset="0"/>
              </a:rPr>
              <a:pPr/>
              <a:t>24</a:t>
            </a:fld>
            <a:endParaRPr lang="en-US" smtClean="0">
              <a:latin typeface="Arial" charset="0"/>
              <a:cs typeface="Arial" charset="0"/>
            </a:endParaRPr>
          </a:p>
        </p:txBody>
      </p:sp>
      <p:sp>
        <p:nvSpPr>
          <p:cNvPr id="75779" name="Rectangle 2"/>
          <p:cNvSpPr>
            <a:spLocks noGrp="1" noChangeArrowheads="1"/>
          </p:cNvSpPr>
          <p:nvPr>
            <p:ph type="title"/>
          </p:nvPr>
        </p:nvSpPr>
        <p:spPr>
          <a:xfrm>
            <a:off x="838200" y="76200"/>
            <a:ext cx="8001000" cy="1447800"/>
          </a:xfrm>
        </p:spPr>
        <p:txBody>
          <a:bodyPr/>
          <a:lstStyle/>
          <a:p>
            <a:r>
              <a:rPr lang="en-US" sz="4800" b="1" smtClean="0">
                <a:solidFill>
                  <a:srgbClr val="0000FF"/>
                </a:solidFill>
              </a:rPr>
              <a:t>Benefit Segmentation</a:t>
            </a:r>
          </a:p>
        </p:txBody>
      </p:sp>
      <p:sp>
        <p:nvSpPr>
          <p:cNvPr id="95235" name="Rectangle 3"/>
          <p:cNvSpPr>
            <a:spLocks noGrp="1" noChangeArrowheads="1"/>
          </p:cNvSpPr>
          <p:nvPr>
            <p:ph type="body" idx="1"/>
          </p:nvPr>
        </p:nvSpPr>
        <p:spPr>
          <a:xfrm>
            <a:off x="1066800" y="2020888"/>
            <a:ext cx="3810000" cy="2438400"/>
          </a:xfrm>
        </p:spPr>
        <p:txBody>
          <a:bodyPr/>
          <a:lstStyle/>
          <a:p>
            <a:pPr>
              <a:defRPr/>
            </a:pPr>
            <a:r>
              <a:rPr lang="en-US" dirty="0" smtClean="0"/>
              <a:t>Winners</a:t>
            </a:r>
          </a:p>
          <a:p>
            <a:pPr>
              <a:defRPr/>
            </a:pPr>
            <a:r>
              <a:rPr lang="en-US" dirty="0" smtClean="0"/>
              <a:t>Dieters</a:t>
            </a:r>
          </a:p>
          <a:p>
            <a:pPr>
              <a:defRPr/>
            </a:pPr>
            <a:r>
              <a:rPr lang="en-US" dirty="0" smtClean="0"/>
              <a:t>Self-improvers</a:t>
            </a:r>
          </a:p>
        </p:txBody>
      </p:sp>
      <p:sp>
        <p:nvSpPr>
          <p:cNvPr id="95236"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95237"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95238"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10" name="TextBox 9"/>
          <p:cNvSpPr txBox="1"/>
          <p:nvPr/>
        </p:nvSpPr>
        <p:spPr>
          <a:xfrm>
            <a:off x="533400" y="1335088"/>
            <a:ext cx="4724400" cy="646112"/>
          </a:xfrm>
          <a:prstGeom prst="rect">
            <a:avLst/>
          </a:prstGeom>
          <a:noFill/>
        </p:spPr>
        <p:txBody>
          <a:bodyPr>
            <a:spAutoFit/>
          </a:bodyPr>
          <a:lstStyle/>
          <a:p>
            <a:pPr algn="ctr" eaLnBrk="0" hangingPunct="0">
              <a:defRPr/>
            </a:pPr>
            <a:r>
              <a:rPr lang="en-US" sz="3600" b="1" dirty="0">
                <a:solidFill>
                  <a:srgbClr val="7030A0"/>
                </a:solidFill>
                <a:effectLst>
                  <a:outerShdw blurRad="38100" dist="38100" dir="2700000" algn="tl">
                    <a:srgbClr val="000000">
                      <a:alpha val="43137"/>
                    </a:srgbClr>
                  </a:outerShdw>
                </a:effectLst>
                <a:cs typeface="+mn-cs"/>
              </a:rPr>
              <a:t>Fitness Industry</a:t>
            </a:r>
            <a:endParaRPr lang="en-US" sz="3600" b="1" dirty="0">
              <a:solidFill>
                <a:srgbClr val="7030A0"/>
              </a:solidFill>
              <a:effectLst>
                <a:outerShdw blurRad="38100" dist="38100" dir="2700000" algn="tl">
                  <a:srgbClr val="000000">
                    <a:alpha val="43137"/>
                  </a:srgbClr>
                </a:outerShdw>
              </a:effectLst>
              <a:cs typeface="+mn-cs"/>
            </a:endParaRPr>
          </a:p>
        </p:txBody>
      </p:sp>
      <p:pic>
        <p:nvPicPr>
          <p:cNvPr id="75785" name="Picture 2"/>
          <p:cNvPicPr>
            <a:picLocks noChangeAspect="1"/>
          </p:cNvPicPr>
          <p:nvPr/>
        </p:nvPicPr>
        <p:blipFill>
          <a:blip r:embed="rId3"/>
          <a:srcRect/>
          <a:stretch>
            <a:fillRect/>
          </a:stretch>
        </p:blipFill>
        <p:spPr bwMode="auto">
          <a:xfrm>
            <a:off x="4191000" y="3124200"/>
            <a:ext cx="4456113" cy="2968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Footer Placeholder 4"/>
          <p:cNvSpPr>
            <a:spLocks noGrp="1"/>
          </p:cNvSpPr>
          <p:nvPr>
            <p:ph type="ftr" sz="quarter" idx="11"/>
          </p:nvPr>
        </p:nvSpPr>
        <p:spPr>
          <a:xfrm>
            <a:off x="2286000" y="6477000"/>
            <a:ext cx="5791200" cy="457200"/>
          </a:xfrm>
          <a:noFill/>
        </p:spPr>
        <p:txBody>
          <a:bodyPr/>
          <a:lstStyle/>
          <a:p>
            <a:r>
              <a:rPr lang="en-US">
                <a:latin typeface="Arial" charset="0"/>
                <a:cs typeface="Arial" charset="0"/>
              </a:rPr>
              <a:t>Copyright ©2014 by Pearson Education, Inc. All rights reserved.</a:t>
            </a:r>
          </a:p>
        </p:txBody>
      </p:sp>
      <p:sp>
        <p:nvSpPr>
          <p:cNvPr id="77826" name="Slide Number Placeholder 5"/>
          <p:cNvSpPr>
            <a:spLocks noGrp="1"/>
          </p:cNvSpPr>
          <p:nvPr>
            <p:ph type="sldNum" sz="quarter" idx="12"/>
          </p:nvPr>
        </p:nvSpPr>
        <p:spPr>
          <a:xfrm>
            <a:off x="7010400" y="6553200"/>
            <a:ext cx="1905000" cy="457200"/>
          </a:xfrm>
          <a:noFill/>
        </p:spPr>
        <p:txBody>
          <a:bodyPr/>
          <a:lstStyle/>
          <a:p>
            <a:r>
              <a:rPr lang="en-US" smtClean="0">
                <a:latin typeface="Arial" charset="0"/>
                <a:cs typeface="Arial" charset="0"/>
              </a:rPr>
              <a:t>4-</a:t>
            </a:r>
            <a:fld id="{F0004CF6-091B-4D43-89BF-C85C01D4EA62}" type="slidenum">
              <a:rPr lang="en-US" smtClean="0">
                <a:latin typeface="Arial" charset="0"/>
                <a:cs typeface="Arial" charset="0"/>
              </a:rPr>
              <a:pPr/>
              <a:t>25</a:t>
            </a:fld>
            <a:endParaRPr lang="en-US" smtClean="0">
              <a:latin typeface="Arial" charset="0"/>
              <a:cs typeface="Arial" charset="0"/>
            </a:endParaRPr>
          </a:p>
        </p:txBody>
      </p:sp>
      <p:sp>
        <p:nvSpPr>
          <p:cNvPr id="77827" name="Rectangle 2"/>
          <p:cNvSpPr>
            <a:spLocks noGrp="1" noChangeArrowheads="1"/>
          </p:cNvSpPr>
          <p:nvPr>
            <p:ph type="title"/>
          </p:nvPr>
        </p:nvSpPr>
        <p:spPr>
          <a:xfrm>
            <a:off x="838200" y="228600"/>
            <a:ext cx="8001000" cy="1219200"/>
          </a:xfrm>
        </p:spPr>
        <p:txBody>
          <a:bodyPr/>
          <a:lstStyle/>
          <a:p>
            <a:r>
              <a:rPr lang="en-US" sz="5400" b="1" smtClean="0">
                <a:solidFill>
                  <a:srgbClr val="0000FF"/>
                </a:solidFill>
              </a:rPr>
              <a:t>Usage Segmentation</a:t>
            </a:r>
          </a:p>
        </p:txBody>
      </p:sp>
      <p:sp>
        <p:nvSpPr>
          <p:cNvPr id="95235" name="Rectangle 3"/>
          <p:cNvSpPr>
            <a:spLocks noGrp="1" noChangeArrowheads="1"/>
          </p:cNvSpPr>
          <p:nvPr>
            <p:ph type="body" idx="1"/>
          </p:nvPr>
        </p:nvSpPr>
        <p:spPr>
          <a:xfrm>
            <a:off x="1295400" y="1981200"/>
            <a:ext cx="7467600" cy="3048000"/>
          </a:xfrm>
        </p:spPr>
        <p:txBody>
          <a:bodyPr/>
          <a:lstStyle/>
          <a:p>
            <a:pPr>
              <a:defRPr/>
            </a:pPr>
            <a:r>
              <a:rPr lang="en-US" sz="2800" dirty="0" smtClean="0"/>
              <a:t>Usage or purchase history</a:t>
            </a:r>
          </a:p>
          <a:p>
            <a:pPr>
              <a:defRPr/>
            </a:pPr>
            <a:r>
              <a:rPr lang="en-US" sz="2800" dirty="0" smtClean="0"/>
              <a:t>Create clusters</a:t>
            </a:r>
          </a:p>
          <a:p>
            <a:pPr>
              <a:defRPr/>
            </a:pPr>
            <a:r>
              <a:rPr lang="en-US" sz="2800" dirty="0" smtClean="0"/>
              <a:t>Target specific clusters</a:t>
            </a:r>
          </a:p>
          <a:p>
            <a:pPr>
              <a:defRPr/>
            </a:pPr>
            <a:r>
              <a:rPr lang="en-US" sz="2800" dirty="0" smtClean="0"/>
              <a:t>Create marketing programs for each cluster</a:t>
            </a:r>
          </a:p>
          <a:p>
            <a:pPr>
              <a:defRPr/>
            </a:pPr>
            <a:r>
              <a:rPr lang="en-US" sz="2800" dirty="0" smtClean="0"/>
              <a:t>Measure growth and migration</a:t>
            </a:r>
          </a:p>
          <a:p>
            <a:pPr>
              <a:defRPr/>
            </a:pPr>
            <a:endParaRPr lang="en-US" sz="2800" dirty="0" smtClean="0"/>
          </a:p>
        </p:txBody>
      </p:sp>
      <p:sp>
        <p:nvSpPr>
          <p:cNvPr id="95236"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95237"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95238"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Footer Placeholder 3"/>
          <p:cNvSpPr>
            <a:spLocks noGrp="1"/>
          </p:cNvSpPr>
          <p:nvPr>
            <p:ph type="ftr" sz="quarter" idx="11"/>
          </p:nvPr>
        </p:nvSpPr>
        <p:spPr>
          <a:xfrm>
            <a:off x="2286000" y="6477000"/>
            <a:ext cx="5791200" cy="457200"/>
          </a:xfrm>
          <a:noFill/>
        </p:spPr>
        <p:txBody>
          <a:bodyPr/>
          <a:lstStyle/>
          <a:p>
            <a:r>
              <a:rPr lang="en-US">
                <a:latin typeface="Arial" charset="0"/>
                <a:cs typeface="Arial" charset="0"/>
              </a:rPr>
              <a:t>Copyright ©2014 by Pearson Education, Inc. All rights reserved.</a:t>
            </a:r>
          </a:p>
        </p:txBody>
      </p:sp>
      <p:sp>
        <p:nvSpPr>
          <p:cNvPr id="79874" name="Slide Number Placeholder 4"/>
          <p:cNvSpPr>
            <a:spLocks noGrp="1"/>
          </p:cNvSpPr>
          <p:nvPr>
            <p:ph type="sldNum" sz="quarter" idx="12"/>
          </p:nvPr>
        </p:nvSpPr>
        <p:spPr>
          <a:xfrm>
            <a:off x="7010400" y="6553200"/>
            <a:ext cx="1905000" cy="457200"/>
          </a:xfrm>
          <a:noFill/>
        </p:spPr>
        <p:txBody>
          <a:bodyPr/>
          <a:lstStyle/>
          <a:p>
            <a:r>
              <a:rPr lang="en-US" smtClean="0">
                <a:latin typeface="Arial" charset="0"/>
                <a:cs typeface="Arial" charset="0"/>
              </a:rPr>
              <a:t>4-</a:t>
            </a:r>
            <a:fld id="{2916EAAC-A946-47A2-B3C1-6D3C571B781F}" type="slidenum">
              <a:rPr lang="en-US" smtClean="0">
                <a:latin typeface="Arial" charset="0"/>
                <a:cs typeface="Arial" charset="0"/>
              </a:rPr>
              <a:pPr/>
              <a:t>26</a:t>
            </a:fld>
            <a:endParaRPr lang="en-US" smtClean="0">
              <a:latin typeface="Arial" charset="0"/>
              <a:cs typeface="Arial" charset="0"/>
            </a:endParaRPr>
          </a:p>
        </p:txBody>
      </p:sp>
      <p:sp>
        <p:nvSpPr>
          <p:cNvPr id="79875" name="Rectangle 2"/>
          <p:cNvSpPr>
            <a:spLocks noChangeArrowheads="1"/>
          </p:cNvSpPr>
          <p:nvPr/>
        </p:nvSpPr>
        <p:spPr bwMode="auto">
          <a:xfrm>
            <a:off x="1295400" y="1600200"/>
            <a:ext cx="7391400" cy="4144963"/>
          </a:xfrm>
          <a:prstGeom prst="rect">
            <a:avLst/>
          </a:prstGeom>
          <a:noFill/>
          <a:ln w="9525">
            <a:noFill/>
            <a:miter lim="800000"/>
            <a:headEnd/>
            <a:tailEnd/>
          </a:ln>
        </p:spPr>
        <p:txBody>
          <a:bodyPr lIns="92075" tIns="46038" rIns="92075" bIns="46038">
            <a:spAutoFit/>
          </a:bodyPr>
          <a:lstStyle/>
          <a:p>
            <a:pPr eaLnBrk="0" hangingPunct="0">
              <a:lnSpc>
                <a:spcPct val="150000"/>
              </a:lnSpc>
              <a:buFontTx/>
              <a:buChar char="•"/>
            </a:pPr>
            <a:r>
              <a:rPr lang="en-US" sz="3600"/>
              <a:t> Industry (</a:t>
            </a:r>
            <a:r>
              <a:rPr lang="en-US"/>
              <a:t>NAICS/SIC codes</a:t>
            </a:r>
            <a:r>
              <a:rPr lang="en-US" sz="3600"/>
              <a:t>)</a:t>
            </a:r>
          </a:p>
          <a:p>
            <a:pPr eaLnBrk="0" hangingPunct="0">
              <a:lnSpc>
                <a:spcPct val="150000"/>
              </a:lnSpc>
              <a:buFontTx/>
              <a:buChar char="•"/>
            </a:pPr>
            <a:r>
              <a:rPr lang="en-US" sz="3600"/>
              <a:t> Size of business</a:t>
            </a:r>
          </a:p>
          <a:p>
            <a:pPr eaLnBrk="0" hangingPunct="0">
              <a:lnSpc>
                <a:spcPct val="150000"/>
              </a:lnSpc>
              <a:buFontTx/>
              <a:buChar char="•"/>
            </a:pPr>
            <a:r>
              <a:rPr lang="en-US" sz="3600"/>
              <a:t> Geographic location</a:t>
            </a:r>
          </a:p>
          <a:p>
            <a:pPr eaLnBrk="0" hangingPunct="0">
              <a:lnSpc>
                <a:spcPct val="150000"/>
              </a:lnSpc>
              <a:buFontTx/>
              <a:buChar char="•"/>
            </a:pPr>
            <a:r>
              <a:rPr lang="en-US" sz="3600"/>
              <a:t> Product usage</a:t>
            </a:r>
          </a:p>
          <a:p>
            <a:pPr eaLnBrk="0" hangingPunct="0">
              <a:lnSpc>
                <a:spcPct val="150000"/>
              </a:lnSpc>
              <a:buFontTx/>
              <a:buChar char="•"/>
            </a:pPr>
            <a:r>
              <a:rPr lang="en-US" sz="3600"/>
              <a:t> Customer value</a:t>
            </a:r>
          </a:p>
        </p:txBody>
      </p:sp>
      <p:sp>
        <p:nvSpPr>
          <p:cNvPr id="112643" name="Rectangle 3"/>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112644" name="Rectangle 4"/>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112645" name="Rectangle 5"/>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112646" name="Rectangle 6"/>
          <p:cNvSpPr>
            <a:spLocks noChangeArrowheads="1"/>
          </p:cNvSpPr>
          <p:nvPr/>
        </p:nvSpPr>
        <p:spPr bwMode="auto">
          <a:xfrm>
            <a:off x="533400" y="228600"/>
            <a:ext cx="5867400" cy="609600"/>
          </a:xfrm>
          <a:prstGeom prst="rect">
            <a:avLst/>
          </a:prstGeom>
          <a:solidFill>
            <a:srgbClr val="333399"/>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112647" name="Rectangle 7"/>
          <p:cNvSpPr>
            <a:spLocks noChangeArrowheads="1"/>
          </p:cNvSpPr>
          <p:nvPr/>
        </p:nvSpPr>
        <p:spPr bwMode="auto">
          <a:xfrm>
            <a:off x="533400" y="838200"/>
            <a:ext cx="5867400" cy="609600"/>
          </a:xfrm>
          <a:prstGeom prst="rect">
            <a:avLst/>
          </a:prstGeom>
          <a:solidFill>
            <a:srgbClr val="99FF66"/>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79881" name="Text Box 8"/>
          <p:cNvSpPr txBox="1">
            <a:spLocks noChangeArrowheads="1"/>
          </p:cNvSpPr>
          <p:nvPr/>
        </p:nvSpPr>
        <p:spPr bwMode="auto">
          <a:xfrm>
            <a:off x="457200" y="258763"/>
            <a:ext cx="3733800" cy="579437"/>
          </a:xfrm>
          <a:prstGeom prst="rect">
            <a:avLst/>
          </a:prstGeom>
          <a:noFill/>
          <a:ln w="12700">
            <a:noFill/>
            <a:miter lim="800000"/>
            <a:headEnd type="none" w="sm" len="sm"/>
            <a:tailEnd type="none" w="sm" len="sm"/>
          </a:ln>
        </p:spPr>
        <p:txBody>
          <a:bodyPr>
            <a:spAutoFit/>
          </a:bodyPr>
          <a:lstStyle/>
          <a:p>
            <a:pPr algn="ctr"/>
            <a:r>
              <a:rPr lang="en-US">
                <a:solidFill>
                  <a:srgbClr val="FFFFFF"/>
                </a:solidFill>
              </a:rPr>
              <a:t>F I G U R E    4 . 5</a:t>
            </a:r>
          </a:p>
        </p:txBody>
      </p:sp>
      <p:sp>
        <p:nvSpPr>
          <p:cNvPr id="79882" name="Rectangle 9"/>
          <p:cNvSpPr>
            <a:spLocks noChangeArrowheads="1"/>
          </p:cNvSpPr>
          <p:nvPr/>
        </p:nvSpPr>
        <p:spPr bwMode="auto">
          <a:xfrm>
            <a:off x="533400" y="914400"/>
            <a:ext cx="5943600" cy="457200"/>
          </a:xfrm>
          <a:prstGeom prst="rect">
            <a:avLst/>
          </a:prstGeom>
          <a:noFill/>
          <a:ln w="9525">
            <a:noFill/>
            <a:miter lim="800000"/>
            <a:headEnd/>
            <a:tailEnd/>
          </a:ln>
        </p:spPr>
        <p:txBody>
          <a:bodyPr lIns="92075" tIns="46038" rIns="92075" bIns="46038" anchor="ctr"/>
          <a:lstStyle/>
          <a:p>
            <a:pPr eaLnBrk="0" hangingPunct="0"/>
            <a:r>
              <a:rPr lang="en-US" sz="2400" b="1"/>
              <a:t>Methods of Segmenting B-to-B Markets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Footer Placeholder 2"/>
          <p:cNvSpPr>
            <a:spLocks noGrp="1"/>
          </p:cNvSpPr>
          <p:nvPr>
            <p:ph type="ftr" sz="quarter" idx="11"/>
          </p:nvPr>
        </p:nvSpPr>
        <p:spPr>
          <a:xfrm>
            <a:off x="2667000" y="6477000"/>
            <a:ext cx="3962400" cy="457200"/>
          </a:xfrm>
          <a:noFill/>
        </p:spPr>
        <p:txBody>
          <a:bodyPr/>
          <a:lstStyle/>
          <a:p>
            <a:r>
              <a:rPr lang="en-US">
                <a:latin typeface="Arial" charset="0"/>
                <a:cs typeface="Arial" charset="0"/>
              </a:rPr>
              <a:t>Copyright ©2014 by Pearson Education, Inc. All rights reserved.</a:t>
            </a:r>
          </a:p>
        </p:txBody>
      </p:sp>
      <p:sp>
        <p:nvSpPr>
          <p:cNvPr id="81922" name="Slide Number Placeholder 3"/>
          <p:cNvSpPr>
            <a:spLocks noGrp="1"/>
          </p:cNvSpPr>
          <p:nvPr>
            <p:ph type="sldNum" sz="quarter" idx="12"/>
          </p:nvPr>
        </p:nvSpPr>
        <p:spPr>
          <a:xfrm>
            <a:off x="7010400" y="6553200"/>
            <a:ext cx="1905000" cy="457200"/>
          </a:xfrm>
          <a:noFill/>
        </p:spPr>
        <p:txBody>
          <a:bodyPr/>
          <a:lstStyle/>
          <a:p>
            <a:r>
              <a:rPr lang="en-US" smtClean="0">
                <a:latin typeface="Arial" charset="0"/>
                <a:cs typeface="Arial" charset="0"/>
              </a:rPr>
              <a:t>4-</a:t>
            </a:r>
            <a:fld id="{B21A5FEC-6432-4C22-9AB1-353634C6B93B}" type="slidenum">
              <a:rPr lang="en-US" smtClean="0">
                <a:latin typeface="Arial" charset="0"/>
                <a:cs typeface="Arial" charset="0"/>
              </a:rPr>
              <a:pPr/>
              <a:t>27</a:t>
            </a:fld>
            <a:endParaRPr lang="en-US" smtClean="0">
              <a:latin typeface="Arial" charset="0"/>
              <a:cs typeface="Arial" charset="0"/>
            </a:endParaRPr>
          </a:p>
        </p:txBody>
      </p:sp>
      <p:sp>
        <p:nvSpPr>
          <p:cNvPr id="81923" name="Text Box 3"/>
          <p:cNvSpPr txBox="1">
            <a:spLocks noChangeArrowheads="1"/>
          </p:cNvSpPr>
          <p:nvPr/>
        </p:nvSpPr>
        <p:spPr bwMode="auto">
          <a:xfrm>
            <a:off x="5165725" y="2057400"/>
            <a:ext cx="3825875" cy="1552575"/>
          </a:xfrm>
          <a:prstGeom prst="rect">
            <a:avLst/>
          </a:prstGeom>
          <a:noFill/>
          <a:ln w="12700">
            <a:noFill/>
            <a:miter lim="800000"/>
            <a:headEnd type="none" w="sm" len="sm"/>
            <a:tailEnd type="none" w="sm" len="sm"/>
          </a:ln>
        </p:spPr>
        <p:txBody>
          <a:bodyPr>
            <a:spAutoFit/>
          </a:bodyPr>
          <a:lstStyle/>
          <a:p>
            <a:pPr eaLnBrk="0" hangingPunct="0"/>
            <a:r>
              <a:rPr lang="en-US" sz="2400"/>
              <a:t>A business-to-business advertisement based on the product usage segmentation strategy.</a:t>
            </a:r>
          </a:p>
        </p:txBody>
      </p:sp>
      <p:sp>
        <p:nvSpPr>
          <p:cNvPr id="72708"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7" name="Rectangle 7"/>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8" name="Rectangle 9"/>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pic>
        <p:nvPicPr>
          <p:cNvPr id="81927" name="Picture 1"/>
          <p:cNvPicPr>
            <a:picLocks noChangeAspect="1"/>
          </p:cNvPicPr>
          <p:nvPr/>
        </p:nvPicPr>
        <p:blipFill>
          <a:blip r:embed="rId3"/>
          <a:srcRect t="336"/>
          <a:stretch>
            <a:fillRect/>
          </a:stretch>
        </p:blipFill>
        <p:spPr bwMode="auto">
          <a:xfrm>
            <a:off x="457200" y="76200"/>
            <a:ext cx="4660900" cy="647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Footer Placeholder 4"/>
          <p:cNvSpPr>
            <a:spLocks noGrp="1"/>
          </p:cNvSpPr>
          <p:nvPr>
            <p:ph type="ftr" sz="quarter" idx="11"/>
          </p:nvPr>
        </p:nvSpPr>
        <p:spPr>
          <a:xfrm>
            <a:off x="2286000" y="6477000"/>
            <a:ext cx="5791200" cy="457200"/>
          </a:xfrm>
          <a:noFill/>
        </p:spPr>
        <p:txBody>
          <a:bodyPr/>
          <a:lstStyle/>
          <a:p>
            <a:r>
              <a:rPr lang="en-US">
                <a:latin typeface="Arial" charset="0"/>
                <a:cs typeface="Arial" charset="0"/>
              </a:rPr>
              <a:t>Copyright ©2014 by Pearson Education, Inc. All rights reserved.</a:t>
            </a:r>
          </a:p>
        </p:txBody>
      </p:sp>
      <p:sp>
        <p:nvSpPr>
          <p:cNvPr id="83970" name="Slide Number Placeholder 5"/>
          <p:cNvSpPr>
            <a:spLocks noGrp="1"/>
          </p:cNvSpPr>
          <p:nvPr>
            <p:ph type="sldNum" sz="quarter" idx="12"/>
          </p:nvPr>
        </p:nvSpPr>
        <p:spPr>
          <a:xfrm>
            <a:off x="7010400" y="6553200"/>
            <a:ext cx="1905000" cy="457200"/>
          </a:xfrm>
          <a:noFill/>
        </p:spPr>
        <p:txBody>
          <a:bodyPr/>
          <a:lstStyle/>
          <a:p>
            <a:r>
              <a:rPr lang="en-US" smtClean="0">
                <a:latin typeface="Arial" charset="0"/>
                <a:cs typeface="Arial" charset="0"/>
              </a:rPr>
              <a:t>4-</a:t>
            </a:r>
            <a:fld id="{FF3E13F5-52BF-498A-8A31-E6701C6C462F}" type="slidenum">
              <a:rPr lang="en-US" smtClean="0">
                <a:latin typeface="Arial" charset="0"/>
                <a:cs typeface="Arial" charset="0"/>
              </a:rPr>
              <a:pPr/>
              <a:t>28</a:t>
            </a:fld>
            <a:endParaRPr lang="en-US" smtClean="0">
              <a:latin typeface="Arial" charset="0"/>
              <a:cs typeface="Arial" charset="0"/>
            </a:endParaRPr>
          </a:p>
        </p:txBody>
      </p:sp>
      <p:sp>
        <p:nvSpPr>
          <p:cNvPr id="83971" name="Rectangle 2"/>
          <p:cNvSpPr>
            <a:spLocks noGrp="1" noChangeArrowheads="1"/>
          </p:cNvSpPr>
          <p:nvPr>
            <p:ph type="title"/>
          </p:nvPr>
        </p:nvSpPr>
        <p:spPr>
          <a:xfrm>
            <a:off x="838200" y="228600"/>
            <a:ext cx="8001000" cy="1143000"/>
          </a:xfrm>
        </p:spPr>
        <p:txBody>
          <a:bodyPr/>
          <a:lstStyle/>
          <a:p>
            <a:r>
              <a:rPr lang="en-US" sz="5400" b="1" smtClean="0">
                <a:solidFill>
                  <a:srgbClr val="FF0033"/>
                </a:solidFill>
              </a:rPr>
              <a:t>Product Positioning</a:t>
            </a:r>
          </a:p>
        </p:txBody>
      </p:sp>
      <p:sp>
        <p:nvSpPr>
          <p:cNvPr id="83972" name="Rectangle 6"/>
          <p:cNvSpPr>
            <a:spLocks noGrp="1" noChangeArrowheads="1"/>
          </p:cNvSpPr>
          <p:nvPr>
            <p:ph type="body" idx="1"/>
          </p:nvPr>
        </p:nvSpPr>
        <p:spPr>
          <a:xfrm>
            <a:off x="1295400" y="1828800"/>
            <a:ext cx="7239000" cy="3581400"/>
          </a:xfrm>
        </p:spPr>
        <p:txBody>
          <a:bodyPr/>
          <a:lstStyle/>
          <a:p>
            <a:r>
              <a:rPr lang="en-US" sz="2800" smtClean="0">
                <a:effectLst/>
              </a:rPr>
              <a:t>Is the perception created in the consumer’s mind regarding the nature of the company and its products relative to the competition?</a:t>
            </a:r>
          </a:p>
          <a:p>
            <a:r>
              <a:rPr lang="en-US" sz="2800" smtClean="0">
                <a:effectLst/>
              </a:rPr>
              <a:t>Positioning is created by factors such as product quality, prices, distribution, image, and marketing communications.</a:t>
            </a:r>
          </a:p>
        </p:txBody>
      </p:sp>
      <p:sp>
        <p:nvSpPr>
          <p:cNvPr id="39943" name="Rectangle 7"/>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39944" name="Rectangle 8"/>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39945" name="Rectangle 9"/>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Footer Placeholder 2"/>
          <p:cNvSpPr>
            <a:spLocks noGrp="1"/>
          </p:cNvSpPr>
          <p:nvPr>
            <p:ph type="ftr" sz="quarter" idx="11"/>
          </p:nvPr>
        </p:nvSpPr>
        <p:spPr>
          <a:xfrm>
            <a:off x="2286000" y="6477000"/>
            <a:ext cx="5791200" cy="457200"/>
          </a:xfrm>
          <a:noFill/>
        </p:spPr>
        <p:txBody>
          <a:bodyPr/>
          <a:lstStyle/>
          <a:p>
            <a:r>
              <a:rPr lang="en-US">
                <a:latin typeface="Arial" charset="0"/>
                <a:cs typeface="Arial" charset="0"/>
              </a:rPr>
              <a:t>Copyright ©2014 by Pearson Education, Inc. All rights reserved.</a:t>
            </a:r>
          </a:p>
        </p:txBody>
      </p:sp>
      <p:sp>
        <p:nvSpPr>
          <p:cNvPr id="86018" name="Slide Number Placeholder 3"/>
          <p:cNvSpPr>
            <a:spLocks noGrp="1"/>
          </p:cNvSpPr>
          <p:nvPr>
            <p:ph type="sldNum" sz="quarter" idx="12"/>
          </p:nvPr>
        </p:nvSpPr>
        <p:spPr>
          <a:xfrm>
            <a:off x="6934200" y="6553200"/>
            <a:ext cx="1905000" cy="457200"/>
          </a:xfrm>
          <a:noFill/>
        </p:spPr>
        <p:txBody>
          <a:bodyPr/>
          <a:lstStyle/>
          <a:p>
            <a:r>
              <a:rPr lang="en-US" smtClean="0">
                <a:latin typeface="Arial" charset="0"/>
                <a:cs typeface="Arial" charset="0"/>
              </a:rPr>
              <a:t>4-</a:t>
            </a:r>
            <a:fld id="{2894D2AA-3D12-4858-A6AD-5E1B47A9D5AB}" type="slidenum">
              <a:rPr lang="en-US" smtClean="0">
                <a:latin typeface="Arial" charset="0"/>
                <a:cs typeface="Arial" charset="0"/>
              </a:rPr>
              <a:pPr/>
              <a:t>29</a:t>
            </a:fld>
            <a:endParaRPr lang="en-US" smtClean="0">
              <a:latin typeface="Arial" charset="0"/>
              <a:cs typeface="Arial" charset="0"/>
            </a:endParaRPr>
          </a:p>
        </p:txBody>
      </p:sp>
      <p:sp>
        <p:nvSpPr>
          <p:cNvPr id="86019" name="Rectangle 3"/>
          <p:cNvSpPr>
            <a:spLocks noChangeArrowheads="1"/>
          </p:cNvSpPr>
          <p:nvPr/>
        </p:nvSpPr>
        <p:spPr bwMode="auto">
          <a:xfrm>
            <a:off x="1143000" y="2057400"/>
            <a:ext cx="5334000" cy="3540125"/>
          </a:xfrm>
          <a:prstGeom prst="rect">
            <a:avLst/>
          </a:prstGeom>
          <a:noFill/>
          <a:ln w="9525">
            <a:noFill/>
            <a:miter lim="800000"/>
            <a:headEnd/>
            <a:tailEnd/>
          </a:ln>
        </p:spPr>
        <p:txBody>
          <a:bodyPr lIns="92075" tIns="46038" rIns="92075" bIns="46038">
            <a:spAutoFit/>
          </a:bodyPr>
          <a:lstStyle/>
          <a:p>
            <a:pPr eaLnBrk="0" hangingPunct="0">
              <a:buFont typeface="Arial" charset="0"/>
              <a:buChar char="•"/>
            </a:pPr>
            <a:r>
              <a:rPr lang="en-US"/>
              <a:t> Product Attributes</a:t>
            </a:r>
          </a:p>
          <a:p>
            <a:pPr eaLnBrk="0" hangingPunct="0">
              <a:buFont typeface="Arial" charset="0"/>
              <a:buChar char="•"/>
            </a:pPr>
            <a:r>
              <a:rPr lang="en-US"/>
              <a:t> Competitors </a:t>
            </a:r>
          </a:p>
          <a:p>
            <a:pPr eaLnBrk="0" hangingPunct="0">
              <a:buFont typeface="Arial" charset="0"/>
              <a:buChar char="•"/>
            </a:pPr>
            <a:r>
              <a:rPr lang="en-US"/>
              <a:t> Use or application </a:t>
            </a:r>
          </a:p>
          <a:p>
            <a:pPr eaLnBrk="0" hangingPunct="0">
              <a:buFont typeface="Arial" charset="0"/>
              <a:buChar char="•"/>
            </a:pPr>
            <a:r>
              <a:rPr lang="en-US"/>
              <a:t> Price/quality</a:t>
            </a:r>
          </a:p>
          <a:p>
            <a:pPr eaLnBrk="0" hangingPunct="0">
              <a:buFont typeface="Arial" charset="0"/>
              <a:buChar char="•"/>
            </a:pPr>
            <a:r>
              <a:rPr lang="en-US"/>
              <a:t> Product user</a:t>
            </a:r>
          </a:p>
          <a:p>
            <a:pPr eaLnBrk="0" hangingPunct="0">
              <a:buFont typeface="Arial" charset="0"/>
              <a:buChar char="•"/>
            </a:pPr>
            <a:r>
              <a:rPr lang="en-US"/>
              <a:t> Product class</a:t>
            </a:r>
          </a:p>
          <a:p>
            <a:pPr eaLnBrk="0" hangingPunct="0">
              <a:buFont typeface="Arial" charset="0"/>
              <a:buChar char="•"/>
            </a:pPr>
            <a:r>
              <a:rPr lang="en-US"/>
              <a:t> Cultural symbol</a:t>
            </a:r>
          </a:p>
        </p:txBody>
      </p:sp>
      <p:sp>
        <p:nvSpPr>
          <p:cNvPr id="79878" name="Rectangle 6"/>
          <p:cNvSpPr>
            <a:spLocks noChangeArrowheads="1"/>
          </p:cNvSpPr>
          <p:nvPr/>
        </p:nvSpPr>
        <p:spPr bwMode="auto">
          <a:xfrm>
            <a:off x="8763000" y="0"/>
            <a:ext cx="381000" cy="6858000"/>
          </a:xfrm>
          <a:prstGeom prst="rect">
            <a:avLst/>
          </a:prstGeom>
          <a:solidFill>
            <a:srgbClr val="3366FF"/>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79879" name="Rectangle 7"/>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79880" name="Rectangle 8"/>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79882" name="Rectangle 10"/>
          <p:cNvSpPr>
            <a:spLocks noChangeArrowheads="1"/>
          </p:cNvSpPr>
          <p:nvPr/>
        </p:nvSpPr>
        <p:spPr bwMode="auto">
          <a:xfrm>
            <a:off x="533400" y="228600"/>
            <a:ext cx="6096000" cy="609600"/>
          </a:xfrm>
          <a:prstGeom prst="rect">
            <a:avLst/>
          </a:prstGeom>
          <a:solidFill>
            <a:srgbClr val="333399"/>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79883" name="Rectangle 11"/>
          <p:cNvSpPr>
            <a:spLocks noChangeArrowheads="1"/>
          </p:cNvSpPr>
          <p:nvPr/>
        </p:nvSpPr>
        <p:spPr bwMode="auto">
          <a:xfrm>
            <a:off x="533400" y="838200"/>
            <a:ext cx="6096000" cy="609600"/>
          </a:xfrm>
          <a:prstGeom prst="rect">
            <a:avLst/>
          </a:prstGeom>
          <a:solidFill>
            <a:srgbClr val="99FF66"/>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86025" name="Text Box 12"/>
          <p:cNvSpPr txBox="1">
            <a:spLocks noChangeArrowheads="1"/>
          </p:cNvSpPr>
          <p:nvPr/>
        </p:nvSpPr>
        <p:spPr bwMode="auto">
          <a:xfrm>
            <a:off x="685800" y="258763"/>
            <a:ext cx="3810000" cy="579437"/>
          </a:xfrm>
          <a:prstGeom prst="rect">
            <a:avLst/>
          </a:prstGeom>
          <a:noFill/>
          <a:ln w="12700">
            <a:noFill/>
            <a:miter lim="800000"/>
            <a:headEnd type="none" w="sm" len="sm"/>
            <a:tailEnd type="none" w="sm" len="sm"/>
          </a:ln>
        </p:spPr>
        <p:txBody>
          <a:bodyPr>
            <a:spAutoFit/>
          </a:bodyPr>
          <a:lstStyle/>
          <a:p>
            <a:pPr algn="ctr"/>
            <a:r>
              <a:rPr lang="en-US">
                <a:solidFill>
                  <a:srgbClr val="FFFFFF"/>
                </a:solidFill>
              </a:rPr>
              <a:t>F I G U R E    4 . 6</a:t>
            </a:r>
          </a:p>
        </p:txBody>
      </p:sp>
      <p:sp>
        <p:nvSpPr>
          <p:cNvPr id="86026" name="Rectangle 13"/>
          <p:cNvSpPr>
            <a:spLocks noChangeArrowheads="1"/>
          </p:cNvSpPr>
          <p:nvPr/>
        </p:nvSpPr>
        <p:spPr bwMode="auto">
          <a:xfrm>
            <a:off x="762000" y="914400"/>
            <a:ext cx="6400800" cy="457200"/>
          </a:xfrm>
          <a:prstGeom prst="rect">
            <a:avLst/>
          </a:prstGeom>
          <a:noFill/>
          <a:ln w="9525">
            <a:noFill/>
            <a:miter lim="800000"/>
            <a:headEnd/>
            <a:tailEnd/>
          </a:ln>
        </p:spPr>
        <p:txBody>
          <a:bodyPr lIns="92075" tIns="46038" rIns="92075" bIns="46038" anchor="ctr"/>
          <a:lstStyle/>
          <a:p>
            <a:pPr eaLnBrk="0" hangingPunct="0"/>
            <a:r>
              <a:rPr lang="en-US" sz="2800" b="1">
                <a:solidFill>
                  <a:srgbClr val="000000"/>
                </a:solidFill>
              </a:rPr>
              <a:t>Product Positioning Approaches</a:t>
            </a:r>
          </a:p>
        </p:txBody>
      </p:sp>
      <p:pic>
        <p:nvPicPr>
          <p:cNvPr id="86027" name="Picture 2"/>
          <p:cNvPicPr>
            <a:picLocks noChangeAspect="1"/>
          </p:cNvPicPr>
          <p:nvPr/>
        </p:nvPicPr>
        <p:blipFill>
          <a:blip r:embed="rId3"/>
          <a:srcRect/>
          <a:stretch>
            <a:fillRect/>
          </a:stretch>
        </p:blipFill>
        <p:spPr bwMode="auto">
          <a:xfrm>
            <a:off x="4953000" y="1600200"/>
            <a:ext cx="3584575" cy="4621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Footer Placeholder 4"/>
          <p:cNvSpPr>
            <a:spLocks noGrp="1"/>
          </p:cNvSpPr>
          <p:nvPr>
            <p:ph type="ftr" sz="quarter" idx="11"/>
          </p:nvPr>
        </p:nvSpPr>
        <p:spPr>
          <a:xfrm>
            <a:off x="2286000" y="6477000"/>
            <a:ext cx="5791200" cy="457200"/>
          </a:xfrm>
          <a:noFill/>
        </p:spPr>
        <p:txBody>
          <a:bodyPr/>
          <a:lstStyle/>
          <a:p>
            <a:r>
              <a:rPr lang="en-US">
                <a:latin typeface="Arial" charset="0"/>
                <a:cs typeface="Arial" charset="0"/>
              </a:rPr>
              <a:t>Copyright ©2014 by Pearson Education, Inc. All rights reserved.</a:t>
            </a:r>
          </a:p>
        </p:txBody>
      </p:sp>
      <p:sp>
        <p:nvSpPr>
          <p:cNvPr id="32770" name="Rectangle 2"/>
          <p:cNvSpPr>
            <a:spLocks noGrp="1" noChangeArrowheads="1"/>
          </p:cNvSpPr>
          <p:nvPr>
            <p:ph type="title"/>
          </p:nvPr>
        </p:nvSpPr>
        <p:spPr>
          <a:xfrm>
            <a:off x="3124200" y="1371600"/>
            <a:ext cx="4876800" cy="762000"/>
          </a:xfrm>
        </p:spPr>
        <p:txBody>
          <a:bodyPr/>
          <a:lstStyle/>
          <a:p>
            <a:pPr eaLnBrk="1" hangingPunct="1"/>
            <a:r>
              <a:rPr lang="en-US" b="1" smtClean="0">
                <a:solidFill>
                  <a:srgbClr val="FF3300"/>
                </a:solidFill>
              </a:rPr>
              <a:t>Chapter Objectives</a:t>
            </a:r>
          </a:p>
        </p:txBody>
      </p:sp>
      <p:sp>
        <p:nvSpPr>
          <p:cNvPr id="16389" name="Rectangle 3"/>
          <p:cNvSpPr>
            <a:spLocks noGrp="1" noChangeArrowheads="1"/>
          </p:cNvSpPr>
          <p:nvPr>
            <p:ph type="body" idx="1"/>
          </p:nvPr>
        </p:nvSpPr>
        <p:spPr>
          <a:xfrm>
            <a:off x="381000" y="2819400"/>
            <a:ext cx="8382000" cy="3200400"/>
          </a:xfrm>
        </p:spPr>
        <p:txBody>
          <a:bodyPr/>
          <a:lstStyle/>
          <a:p>
            <a:pPr marL="514350" indent="-514350" eaLnBrk="1" hangingPunct="1">
              <a:lnSpc>
                <a:spcPct val="90000"/>
              </a:lnSpc>
              <a:buFontTx/>
              <a:buAutoNum type="arabicPeriod"/>
              <a:defRPr/>
            </a:pPr>
            <a:r>
              <a:rPr lang="en-US" sz="2200" dirty="0" smtClean="0"/>
              <a:t>How can the three Cs of the IMC planning context form the basis for an effective advertising program?</a:t>
            </a:r>
          </a:p>
          <a:p>
            <a:pPr marL="514350" indent="-514350" eaLnBrk="1" hangingPunct="1">
              <a:lnSpc>
                <a:spcPct val="90000"/>
              </a:lnSpc>
              <a:buFontTx/>
              <a:buAutoNum type="arabicPeriod"/>
              <a:defRPr/>
            </a:pPr>
            <a:r>
              <a:rPr lang="en-US" sz="2200" dirty="0" smtClean="0"/>
              <a:t>What categories are used to identify consumer and target markets or market segments?</a:t>
            </a:r>
          </a:p>
          <a:p>
            <a:pPr marL="514350" indent="-514350" eaLnBrk="1" hangingPunct="1">
              <a:lnSpc>
                <a:spcPct val="90000"/>
              </a:lnSpc>
              <a:buFontTx/>
              <a:buAutoNum type="arabicPeriod"/>
              <a:defRPr/>
            </a:pPr>
            <a:r>
              <a:rPr lang="en-US" sz="2200" dirty="0" smtClean="0"/>
              <a:t>What categories are used to identify business-to-business market segments?</a:t>
            </a:r>
          </a:p>
          <a:p>
            <a:pPr marL="514350" indent="-514350" eaLnBrk="1" hangingPunct="1">
              <a:lnSpc>
                <a:spcPct val="90000"/>
              </a:lnSpc>
              <a:buFontTx/>
              <a:buAutoNum type="arabicPeriod"/>
              <a:defRPr/>
            </a:pPr>
            <a:r>
              <a:rPr lang="en-US" sz="2200" dirty="0" smtClean="0"/>
              <a:t>How do the various approaches to positioning influence the selection of target markets?</a:t>
            </a:r>
          </a:p>
        </p:txBody>
      </p:sp>
      <p:sp>
        <p:nvSpPr>
          <p:cNvPr id="16390" name="Text Box 4"/>
          <p:cNvSpPr txBox="1">
            <a:spLocks noChangeArrowheads="1"/>
          </p:cNvSpPr>
          <p:nvPr/>
        </p:nvSpPr>
        <p:spPr bwMode="auto">
          <a:xfrm>
            <a:off x="2452688" y="457200"/>
            <a:ext cx="6538912" cy="646113"/>
          </a:xfrm>
          <a:prstGeom prst="rect">
            <a:avLst/>
          </a:prstGeom>
          <a:noFill/>
          <a:ln w="9525">
            <a:noFill/>
            <a:miter lim="800000"/>
            <a:headEnd/>
            <a:tailEnd/>
          </a:ln>
        </p:spPr>
        <p:txBody>
          <a:bodyPr>
            <a:spAutoFit/>
          </a:bodyPr>
          <a:lstStyle/>
          <a:p>
            <a:pPr algn="ctr" eaLnBrk="0" hangingPunct="0">
              <a:defRPr/>
            </a:pPr>
            <a:r>
              <a:rPr lang="en-US" sz="3600" dirty="0">
                <a:solidFill>
                  <a:srgbClr val="000099"/>
                </a:solidFill>
                <a:effectLst>
                  <a:outerShdw blurRad="38100" dist="38100" dir="2700000" algn="tl">
                    <a:srgbClr val="000000">
                      <a:alpha val="43137"/>
                    </a:srgbClr>
                  </a:outerShdw>
                </a:effectLst>
                <a:cs typeface="+mn-cs"/>
              </a:rPr>
              <a:t>  The IMC Planning Process</a:t>
            </a:r>
            <a:endParaRPr lang="en-US" dirty="0">
              <a:solidFill>
                <a:srgbClr val="000099"/>
              </a:solidFill>
              <a:effectLst>
                <a:outerShdw blurRad="38100" dist="38100" dir="2700000" algn="tl">
                  <a:srgbClr val="000000">
                    <a:alpha val="43137"/>
                  </a:srgbClr>
                </a:outerShdw>
              </a:effectLst>
              <a:cs typeface="+mn-cs"/>
            </a:endParaRPr>
          </a:p>
        </p:txBody>
      </p:sp>
      <p:sp>
        <p:nvSpPr>
          <p:cNvPr id="16394" name="Rectangle 8"/>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algn="ctr" eaLnBrk="0" hangingPunct="0">
              <a:defRPr/>
            </a:pPr>
            <a:endParaRPr lang="en-US" dirty="0">
              <a:effectLst>
                <a:outerShdw blurRad="38100" dist="38100" dir="2700000" algn="tl">
                  <a:srgbClr val="000000">
                    <a:alpha val="43137"/>
                  </a:srgbClr>
                </a:outerShdw>
              </a:effectLst>
              <a:cs typeface="+mn-cs"/>
            </a:endParaRPr>
          </a:p>
        </p:txBody>
      </p:sp>
      <p:sp>
        <p:nvSpPr>
          <p:cNvPr id="13" name="Rectangle 5"/>
          <p:cNvSpPr>
            <a:spLocks noChangeArrowheads="1"/>
          </p:cNvSpPr>
          <p:nvPr/>
        </p:nvSpPr>
        <p:spPr bwMode="auto">
          <a:xfrm>
            <a:off x="0" y="0"/>
            <a:ext cx="2743200" cy="2514600"/>
          </a:xfrm>
          <a:prstGeom prst="rect">
            <a:avLst/>
          </a:prstGeom>
          <a:solidFill>
            <a:srgbClr val="FF9900"/>
          </a:solidFill>
          <a:ln w="12700">
            <a:noFill/>
            <a:miter lim="800000"/>
            <a:headEnd type="none" w="sm" len="sm"/>
            <a:tailEnd type="none" w="sm" len="sm"/>
          </a:ln>
        </p:spPr>
        <p:txBody>
          <a:bodyPr wrap="none" anchor="ctr"/>
          <a:lstStyle/>
          <a:p>
            <a:pPr algn="ctr" eaLnBrk="0" hangingPunct="0">
              <a:defRPr/>
            </a:pPr>
            <a:endParaRPr lang="en-US" dirty="0">
              <a:effectLst>
                <a:outerShdw blurRad="38100" dist="38100" dir="2700000" algn="tl">
                  <a:srgbClr val="000000">
                    <a:alpha val="43137"/>
                  </a:srgbClr>
                </a:outerShdw>
              </a:effectLst>
              <a:cs typeface="+mn-cs"/>
            </a:endParaRPr>
          </a:p>
        </p:txBody>
      </p:sp>
      <p:sp>
        <p:nvSpPr>
          <p:cNvPr id="14" name="Text Box 7"/>
          <p:cNvSpPr txBox="1">
            <a:spLocks noChangeArrowheads="1"/>
          </p:cNvSpPr>
          <p:nvPr/>
        </p:nvSpPr>
        <p:spPr bwMode="auto">
          <a:xfrm>
            <a:off x="609600" y="533400"/>
            <a:ext cx="1295400" cy="1446213"/>
          </a:xfrm>
          <a:prstGeom prst="rect">
            <a:avLst/>
          </a:prstGeom>
          <a:noFill/>
          <a:ln w="12700">
            <a:noFill/>
            <a:miter lim="800000"/>
            <a:headEnd type="none" w="sm" len="sm"/>
            <a:tailEnd type="none" w="sm" len="sm"/>
          </a:ln>
        </p:spPr>
        <p:txBody>
          <a:bodyPr>
            <a:spAutoFit/>
          </a:bodyPr>
          <a:lstStyle/>
          <a:p>
            <a:pPr algn="ctr" eaLnBrk="0" hangingPunct="0">
              <a:spcBef>
                <a:spcPct val="50000"/>
              </a:spcBef>
              <a:defRPr/>
            </a:pPr>
            <a:r>
              <a:rPr lang="en-US" sz="8800" dirty="0">
                <a:solidFill>
                  <a:srgbClr val="CC3300"/>
                </a:solidFill>
                <a:effectLst>
                  <a:outerShdw blurRad="38100" dist="38100" dir="2700000" algn="tl">
                    <a:srgbClr val="000000">
                      <a:alpha val="43137"/>
                    </a:srgbClr>
                  </a:outerShdw>
                </a:effectLst>
                <a:latin typeface="Arial" pitchFamily="34" charset="0"/>
                <a:cs typeface="+mn-cs"/>
              </a:rPr>
              <a:t>4</a:t>
            </a:r>
          </a:p>
        </p:txBody>
      </p:sp>
      <p:sp>
        <p:nvSpPr>
          <p:cNvPr id="32776" name="Slide Number Placeholder 6"/>
          <p:cNvSpPr>
            <a:spLocks noGrp="1"/>
          </p:cNvSpPr>
          <p:nvPr>
            <p:ph type="sldNum" sz="quarter" idx="12"/>
          </p:nvPr>
        </p:nvSpPr>
        <p:spPr>
          <a:xfrm>
            <a:off x="7010400" y="6553200"/>
            <a:ext cx="1905000" cy="457200"/>
          </a:xfrm>
          <a:noFill/>
        </p:spPr>
        <p:txBody>
          <a:bodyPr/>
          <a:lstStyle/>
          <a:p>
            <a:r>
              <a:rPr lang="en-US" smtClean="0">
                <a:latin typeface="Arial" charset="0"/>
                <a:cs typeface="Arial" charset="0"/>
              </a:rPr>
              <a:t>4-</a:t>
            </a:r>
            <a:fld id="{311C3942-6B12-4EA3-874F-905ECD739218}" type="slidenum">
              <a:rPr lang="en-US" smtClean="0">
                <a:latin typeface="Arial" charset="0"/>
                <a:cs typeface="Arial" charset="0"/>
              </a:rPr>
              <a:pPr/>
              <a:t>3</a:t>
            </a:fld>
            <a:endParaRPr lang="en-US"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Footer Placeholder 2"/>
          <p:cNvSpPr>
            <a:spLocks noGrp="1"/>
          </p:cNvSpPr>
          <p:nvPr>
            <p:ph type="ftr" sz="quarter" idx="11"/>
          </p:nvPr>
        </p:nvSpPr>
        <p:spPr>
          <a:xfrm>
            <a:off x="2057400" y="6553200"/>
            <a:ext cx="5791200" cy="228600"/>
          </a:xfrm>
          <a:noFill/>
        </p:spPr>
        <p:txBody>
          <a:bodyPr/>
          <a:lstStyle/>
          <a:p>
            <a:r>
              <a:rPr lang="en-US">
                <a:latin typeface="Arial" charset="0"/>
                <a:cs typeface="Arial" charset="0"/>
              </a:rPr>
              <a:t>Copyright ©2014 by Pearson Education, Inc. All rights reserved.</a:t>
            </a:r>
          </a:p>
        </p:txBody>
      </p:sp>
      <p:sp>
        <p:nvSpPr>
          <p:cNvPr id="56324" name="Text Box 5"/>
          <p:cNvSpPr txBox="1">
            <a:spLocks noChangeArrowheads="1"/>
          </p:cNvSpPr>
          <p:nvPr/>
        </p:nvSpPr>
        <p:spPr bwMode="auto">
          <a:xfrm>
            <a:off x="304800" y="5133975"/>
            <a:ext cx="4267200" cy="923925"/>
          </a:xfrm>
          <a:prstGeom prst="rect">
            <a:avLst/>
          </a:prstGeom>
          <a:noFill/>
          <a:ln w="9525">
            <a:noFill/>
            <a:miter lim="800000"/>
            <a:headEnd/>
            <a:tailEnd/>
          </a:ln>
        </p:spPr>
        <p:txBody>
          <a:bodyPr>
            <a:spAutoFit/>
          </a:bodyPr>
          <a:lstStyle/>
          <a:p>
            <a:pPr algn="ctr" eaLnBrk="0" hangingPunct="0">
              <a:defRPr/>
            </a:pPr>
            <a:r>
              <a:rPr lang="en-US" sz="1800" dirty="0">
                <a:effectLst>
                  <a:outerShdw blurRad="38100" dist="38100" dir="2700000" algn="tl">
                    <a:srgbClr val="000000">
                      <a:alpha val="43137"/>
                    </a:srgbClr>
                  </a:outerShdw>
                </a:effectLst>
                <a:cs typeface="+mn-cs"/>
              </a:rPr>
              <a:t>A business-to-business advertisement positioned by the product’s attributes: the brightness of the Sony projector.</a:t>
            </a:r>
          </a:p>
        </p:txBody>
      </p:sp>
      <p:sp>
        <p:nvSpPr>
          <p:cNvPr id="56325" name="Text Box 7"/>
          <p:cNvSpPr txBox="1">
            <a:spLocks noChangeArrowheads="1"/>
          </p:cNvSpPr>
          <p:nvPr/>
        </p:nvSpPr>
        <p:spPr bwMode="auto">
          <a:xfrm>
            <a:off x="4800600" y="5181600"/>
            <a:ext cx="4038600" cy="641350"/>
          </a:xfrm>
          <a:prstGeom prst="rect">
            <a:avLst/>
          </a:prstGeom>
          <a:noFill/>
          <a:ln w="9525">
            <a:noFill/>
            <a:miter lim="800000"/>
            <a:headEnd/>
            <a:tailEnd/>
          </a:ln>
        </p:spPr>
        <p:txBody>
          <a:bodyPr>
            <a:spAutoFit/>
          </a:bodyPr>
          <a:lstStyle/>
          <a:p>
            <a:pPr algn="ctr" eaLnBrk="0" hangingPunct="0">
              <a:defRPr/>
            </a:pPr>
            <a:r>
              <a:rPr lang="en-US" sz="1800" dirty="0">
                <a:effectLst>
                  <a:outerShdw blurRad="38100" dist="38100" dir="2700000" algn="tl">
                    <a:srgbClr val="000000">
                      <a:alpha val="43137"/>
                    </a:srgbClr>
                  </a:outerShdw>
                </a:effectLst>
                <a:cs typeface="+mn-cs"/>
              </a:rPr>
              <a:t>An advertisement by Stetson positioned by cultural symbols.</a:t>
            </a:r>
          </a:p>
        </p:txBody>
      </p:sp>
      <p:sp>
        <p:nvSpPr>
          <p:cNvPr id="88068" name="Slide Number Placeholder 3"/>
          <p:cNvSpPr>
            <a:spLocks noGrp="1"/>
          </p:cNvSpPr>
          <p:nvPr>
            <p:ph type="sldNum" sz="quarter" idx="12"/>
          </p:nvPr>
        </p:nvSpPr>
        <p:spPr>
          <a:xfrm>
            <a:off x="7315200" y="6553200"/>
            <a:ext cx="1905000" cy="457200"/>
          </a:xfrm>
          <a:noFill/>
        </p:spPr>
        <p:txBody>
          <a:bodyPr/>
          <a:lstStyle/>
          <a:p>
            <a:r>
              <a:rPr lang="en-US" smtClean="0">
                <a:latin typeface="Arial" charset="0"/>
                <a:cs typeface="Arial" charset="0"/>
              </a:rPr>
              <a:t>4-</a:t>
            </a:r>
            <a:fld id="{2F6B24F6-BB09-4F40-8F9D-B43E777AE86D}" type="slidenum">
              <a:rPr lang="en-US" smtClean="0">
                <a:latin typeface="Arial" charset="0"/>
                <a:cs typeface="Arial" charset="0"/>
              </a:rPr>
              <a:pPr/>
              <a:t>30</a:t>
            </a:fld>
            <a:endParaRPr lang="en-US" smtClean="0">
              <a:latin typeface="Arial" charset="0"/>
              <a:cs typeface="Arial" charset="0"/>
            </a:endParaRPr>
          </a:p>
        </p:txBody>
      </p:sp>
      <p:pic>
        <p:nvPicPr>
          <p:cNvPr id="88069" name="Picture 1"/>
          <p:cNvPicPr>
            <a:picLocks noChangeAspect="1"/>
          </p:cNvPicPr>
          <p:nvPr/>
        </p:nvPicPr>
        <p:blipFill>
          <a:blip r:embed="rId3"/>
          <a:srcRect/>
          <a:stretch>
            <a:fillRect/>
          </a:stretch>
        </p:blipFill>
        <p:spPr bwMode="auto">
          <a:xfrm>
            <a:off x="304800" y="250825"/>
            <a:ext cx="4267200" cy="4876800"/>
          </a:xfrm>
          <a:prstGeom prst="rect">
            <a:avLst/>
          </a:prstGeom>
          <a:noFill/>
          <a:ln w="9525">
            <a:noFill/>
            <a:miter lim="800000"/>
            <a:headEnd/>
            <a:tailEnd/>
          </a:ln>
        </p:spPr>
      </p:pic>
      <p:pic>
        <p:nvPicPr>
          <p:cNvPr id="88070" name="Picture 2"/>
          <p:cNvPicPr>
            <a:picLocks noChangeAspect="1"/>
          </p:cNvPicPr>
          <p:nvPr/>
        </p:nvPicPr>
        <p:blipFill>
          <a:blip r:embed="rId4"/>
          <a:srcRect/>
          <a:stretch>
            <a:fillRect/>
          </a:stretch>
        </p:blipFill>
        <p:spPr bwMode="auto">
          <a:xfrm>
            <a:off x="4800600" y="225425"/>
            <a:ext cx="4035425" cy="49260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Footer Placeholder 4"/>
          <p:cNvSpPr>
            <a:spLocks noGrp="1"/>
          </p:cNvSpPr>
          <p:nvPr>
            <p:ph type="ftr" sz="quarter" idx="11"/>
          </p:nvPr>
        </p:nvSpPr>
        <p:spPr>
          <a:xfrm>
            <a:off x="2286000" y="6477000"/>
            <a:ext cx="5791200" cy="457200"/>
          </a:xfrm>
          <a:noFill/>
        </p:spPr>
        <p:txBody>
          <a:bodyPr/>
          <a:lstStyle/>
          <a:p>
            <a:r>
              <a:rPr lang="en-US">
                <a:latin typeface="Arial" charset="0"/>
                <a:cs typeface="Arial" charset="0"/>
              </a:rPr>
              <a:t>Copyright ©2014 by Pearson Education, Inc. All rights reserved.</a:t>
            </a:r>
          </a:p>
        </p:txBody>
      </p:sp>
      <p:sp>
        <p:nvSpPr>
          <p:cNvPr id="90114" name="Slide Number Placeholder 5"/>
          <p:cNvSpPr>
            <a:spLocks noGrp="1"/>
          </p:cNvSpPr>
          <p:nvPr>
            <p:ph type="sldNum" sz="quarter" idx="12"/>
          </p:nvPr>
        </p:nvSpPr>
        <p:spPr>
          <a:xfrm>
            <a:off x="7010400" y="6553200"/>
            <a:ext cx="1905000" cy="457200"/>
          </a:xfrm>
          <a:noFill/>
        </p:spPr>
        <p:txBody>
          <a:bodyPr/>
          <a:lstStyle/>
          <a:p>
            <a:r>
              <a:rPr lang="en-US" smtClean="0">
                <a:latin typeface="Arial" charset="0"/>
                <a:cs typeface="Arial" charset="0"/>
              </a:rPr>
              <a:t>4-</a:t>
            </a:r>
            <a:fld id="{07CEDDEB-7728-4AC4-976B-4191C986620C}" type="slidenum">
              <a:rPr lang="en-US" smtClean="0">
                <a:latin typeface="Arial" charset="0"/>
                <a:cs typeface="Arial" charset="0"/>
              </a:rPr>
              <a:pPr/>
              <a:t>31</a:t>
            </a:fld>
            <a:endParaRPr lang="en-US" smtClean="0">
              <a:latin typeface="Arial" charset="0"/>
              <a:cs typeface="Arial" charset="0"/>
            </a:endParaRPr>
          </a:p>
        </p:txBody>
      </p:sp>
      <p:sp>
        <p:nvSpPr>
          <p:cNvPr id="90115" name="Rectangle 2"/>
          <p:cNvSpPr>
            <a:spLocks noGrp="1" noChangeArrowheads="1"/>
          </p:cNvSpPr>
          <p:nvPr>
            <p:ph type="title"/>
          </p:nvPr>
        </p:nvSpPr>
        <p:spPr>
          <a:xfrm>
            <a:off x="838200" y="304800"/>
            <a:ext cx="8001000" cy="1143000"/>
          </a:xfrm>
        </p:spPr>
        <p:txBody>
          <a:bodyPr/>
          <a:lstStyle/>
          <a:p>
            <a:r>
              <a:rPr lang="en-US" sz="4800" b="1" smtClean="0">
                <a:solidFill>
                  <a:srgbClr val="0000FF"/>
                </a:solidFill>
              </a:rPr>
              <a:t>Elements of Positioning</a:t>
            </a:r>
          </a:p>
        </p:txBody>
      </p:sp>
      <p:sp>
        <p:nvSpPr>
          <p:cNvPr id="90116" name="Rectangle 6"/>
          <p:cNvSpPr>
            <a:spLocks noGrp="1" noChangeArrowheads="1"/>
          </p:cNvSpPr>
          <p:nvPr>
            <p:ph type="body" idx="1"/>
          </p:nvPr>
        </p:nvSpPr>
        <p:spPr>
          <a:xfrm>
            <a:off x="1371600" y="1828800"/>
            <a:ext cx="7239000" cy="3581400"/>
          </a:xfrm>
        </p:spPr>
        <p:txBody>
          <a:bodyPr/>
          <a:lstStyle/>
          <a:p>
            <a:r>
              <a:rPr lang="en-US" smtClean="0">
                <a:effectLst/>
              </a:rPr>
              <a:t>Never completely fixed</a:t>
            </a:r>
          </a:p>
          <a:p>
            <a:r>
              <a:rPr lang="en-US" smtClean="0">
                <a:effectLst/>
              </a:rPr>
              <a:t>Applies to business-to-business also</a:t>
            </a:r>
          </a:p>
          <a:p>
            <a:r>
              <a:rPr lang="en-US" smtClean="0">
                <a:effectLst/>
              </a:rPr>
              <a:t>International positioning important</a:t>
            </a:r>
          </a:p>
          <a:p>
            <a:r>
              <a:rPr lang="en-US" smtClean="0">
                <a:effectLst/>
              </a:rPr>
              <a:t>Critical component of image and brand management</a:t>
            </a:r>
          </a:p>
        </p:txBody>
      </p:sp>
      <p:sp>
        <p:nvSpPr>
          <p:cNvPr id="39943" name="Rectangle 7"/>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39944" name="Rectangle 8"/>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39945" name="Rectangle 9"/>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Footer Placeholder 4"/>
          <p:cNvSpPr>
            <a:spLocks noGrp="1"/>
          </p:cNvSpPr>
          <p:nvPr>
            <p:ph type="ftr" sz="quarter" idx="11"/>
          </p:nvPr>
        </p:nvSpPr>
        <p:spPr>
          <a:xfrm>
            <a:off x="2286000" y="6477000"/>
            <a:ext cx="5791200" cy="457200"/>
          </a:xfrm>
          <a:noFill/>
        </p:spPr>
        <p:txBody>
          <a:bodyPr/>
          <a:lstStyle/>
          <a:p>
            <a:r>
              <a:rPr lang="en-US">
                <a:latin typeface="Arial" charset="0"/>
                <a:cs typeface="Arial" charset="0"/>
              </a:rPr>
              <a:t>Copyright ©2014 by Pearson Education, Inc. All rights reserved.</a:t>
            </a:r>
          </a:p>
        </p:txBody>
      </p:sp>
      <p:sp>
        <p:nvSpPr>
          <p:cNvPr id="92162" name="Slide Number Placeholder 5"/>
          <p:cNvSpPr>
            <a:spLocks noGrp="1"/>
          </p:cNvSpPr>
          <p:nvPr>
            <p:ph type="sldNum" sz="quarter" idx="12"/>
          </p:nvPr>
        </p:nvSpPr>
        <p:spPr>
          <a:xfrm>
            <a:off x="7010400" y="6553200"/>
            <a:ext cx="1905000" cy="457200"/>
          </a:xfrm>
          <a:noFill/>
        </p:spPr>
        <p:txBody>
          <a:bodyPr/>
          <a:lstStyle/>
          <a:p>
            <a:r>
              <a:rPr lang="en-US" smtClean="0">
                <a:latin typeface="Arial" charset="0"/>
                <a:cs typeface="Arial" charset="0"/>
              </a:rPr>
              <a:t>4-</a:t>
            </a:r>
            <a:fld id="{BC44C6C1-8063-4718-B65B-6D4DBC116A66}" type="slidenum">
              <a:rPr lang="en-US" smtClean="0">
                <a:latin typeface="Arial" charset="0"/>
                <a:cs typeface="Arial" charset="0"/>
              </a:rPr>
              <a:pPr/>
              <a:t>32</a:t>
            </a:fld>
            <a:endParaRPr lang="en-US" smtClean="0">
              <a:latin typeface="Arial" charset="0"/>
              <a:cs typeface="Arial" charset="0"/>
            </a:endParaRPr>
          </a:p>
        </p:txBody>
      </p:sp>
      <p:sp>
        <p:nvSpPr>
          <p:cNvPr id="92163" name="Text Box 4"/>
          <p:cNvSpPr txBox="1">
            <a:spLocks noChangeArrowheads="1"/>
          </p:cNvSpPr>
          <p:nvPr/>
        </p:nvSpPr>
        <p:spPr bwMode="auto">
          <a:xfrm>
            <a:off x="762000" y="0"/>
            <a:ext cx="8077200" cy="1323975"/>
          </a:xfrm>
          <a:prstGeom prst="rect">
            <a:avLst/>
          </a:prstGeom>
          <a:noFill/>
          <a:ln w="12700">
            <a:noFill/>
            <a:miter lim="800000"/>
            <a:headEnd type="none" w="sm" len="sm"/>
            <a:tailEnd type="none" w="sm" len="sm"/>
          </a:ln>
        </p:spPr>
        <p:txBody>
          <a:bodyPr>
            <a:spAutoFit/>
          </a:bodyPr>
          <a:lstStyle/>
          <a:p>
            <a:pPr algn="ctr" eaLnBrk="0" hangingPunct="0"/>
            <a:r>
              <a:rPr lang="en-US" sz="4000">
                <a:solidFill>
                  <a:srgbClr val="FF0033"/>
                </a:solidFill>
              </a:rPr>
              <a:t>Marketing</a:t>
            </a:r>
          </a:p>
          <a:p>
            <a:pPr algn="ctr" eaLnBrk="0" hangingPunct="0"/>
            <a:r>
              <a:rPr lang="en-US" sz="4000">
                <a:solidFill>
                  <a:srgbClr val="FF0033"/>
                </a:solidFill>
              </a:rPr>
              <a:t>Communications Objectives</a:t>
            </a:r>
          </a:p>
        </p:txBody>
      </p:sp>
      <p:sp>
        <p:nvSpPr>
          <p:cNvPr id="8197" name="Rectangle 5"/>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8198" name="Rectangle 6"/>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8199" name="Rectangle 7"/>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10" name="Oval 9"/>
          <p:cNvSpPr/>
          <p:nvPr/>
        </p:nvSpPr>
        <p:spPr bwMode="auto">
          <a:xfrm>
            <a:off x="3352800" y="2971800"/>
            <a:ext cx="2895600" cy="1752600"/>
          </a:xfrm>
          <a:prstGeom prst="ellipse">
            <a:avLst/>
          </a:prstGeom>
          <a:solidFill>
            <a:srgbClr val="99CCFF"/>
          </a:solidFill>
          <a:ln w="12700" cap="flat" cmpd="sng" algn="ctr">
            <a:solidFill>
              <a:schemeClr val="tx1"/>
            </a:solidFill>
            <a:prstDash val="solid"/>
            <a:round/>
            <a:headEnd type="none" w="sm" len="sm"/>
            <a:tailEnd type="none" w="sm" len="sm"/>
          </a:ln>
          <a:effectLst/>
        </p:spPr>
        <p:txBody>
          <a:bodyPr anchor="ctr"/>
          <a:lstStyle/>
          <a:p>
            <a:pPr algn="ctr" eaLnBrk="0" hangingPunct="0">
              <a:defRPr/>
            </a:pPr>
            <a:r>
              <a:rPr lang="en-US" sz="1800" dirty="0">
                <a:effectLst>
                  <a:outerShdw blurRad="38100" dist="38100" dir="2700000" algn="tl">
                    <a:srgbClr val="000000">
                      <a:alpha val="43137"/>
                    </a:srgbClr>
                  </a:outerShdw>
                </a:effectLst>
                <a:latin typeface="Arial" pitchFamily="34" charset="0"/>
                <a:cs typeface="+mn-cs"/>
              </a:rPr>
              <a:t>Communications </a:t>
            </a:r>
          </a:p>
          <a:p>
            <a:pPr algn="ctr" eaLnBrk="0" hangingPunct="0">
              <a:defRPr/>
            </a:pPr>
            <a:r>
              <a:rPr lang="en-US" sz="1800" dirty="0">
                <a:effectLst>
                  <a:outerShdw blurRad="38100" dist="38100" dir="2700000" algn="tl">
                    <a:srgbClr val="000000">
                      <a:alpha val="43137"/>
                    </a:srgbClr>
                  </a:outerShdw>
                </a:effectLst>
                <a:latin typeface="Arial" pitchFamily="34" charset="0"/>
                <a:cs typeface="+mn-cs"/>
              </a:rPr>
              <a:t>Objectives</a:t>
            </a:r>
          </a:p>
        </p:txBody>
      </p:sp>
      <p:sp>
        <p:nvSpPr>
          <p:cNvPr id="11" name="TextBox 10"/>
          <p:cNvSpPr txBox="1"/>
          <p:nvPr/>
        </p:nvSpPr>
        <p:spPr>
          <a:xfrm>
            <a:off x="1066800" y="2057400"/>
            <a:ext cx="2225675" cy="954088"/>
          </a:xfrm>
          <a:prstGeom prst="rect">
            <a:avLst/>
          </a:prstGeom>
          <a:noFill/>
        </p:spPr>
        <p:txBody>
          <a:bodyPr wrap="none">
            <a:spAutoFit/>
          </a:bodyPr>
          <a:lstStyle/>
          <a:p>
            <a:pPr algn="ctr" eaLnBrk="0" hangingPunct="0">
              <a:defRPr/>
            </a:pPr>
            <a:r>
              <a:rPr lang="en-US" sz="2800" dirty="0">
                <a:effectLst>
                  <a:outerShdw blurRad="38100" dist="38100" dir="2700000" algn="tl">
                    <a:srgbClr val="000000">
                      <a:alpha val="43137"/>
                    </a:srgbClr>
                  </a:outerShdw>
                </a:effectLst>
                <a:cs typeface="+mn-cs"/>
              </a:rPr>
              <a:t>Organization</a:t>
            </a:r>
          </a:p>
          <a:p>
            <a:pPr algn="ctr" eaLnBrk="0" hangingPunct="0">
              <a:defRPr/>
            </a:pPr>
            <a:r>
              <a:rPr lang="en-US" sz="2800" dirty="0">
                <a:effectLst>
                  <a:outerShdw blurRad="38100" dist="38100" dir="2700000" algn="tl">
                    <a:srgbClr val="000000">
                      <a:alpha val="43137"/>
                    </a:srgbClr>
                  </a:outerShdw>
                </a:effectLst>
                <a:cs typeface="+mn-cs"/>
              </a:rPr>
              <a:t>Context</a:t>
            </a:r>
            <a:endParaRPr lang="en-US" sz="2800" dirty="0">
              <a:effectLst>
                <a:outerShdw blurRad="38100" dist="38100" dir="2700000" algn="tl">
                  <a:srgbClr val="000000">
                    <a:alpha val="43137"/>
                  </a:srgbClr>
                </a:outerShdw>
              </a:effectLst>
              <a:cs typeface="+mn-cs"/>
            </a:endParaRPr>
          </a:p>
        </p:txBody>
      </p:sp>
      <p:sp>
        <p:nvSpPr>
          <p:cNvPr id="12" name="TextBox 11"/>
          <p:cNvSpPr txBox="1"/>
          <p:nvPr/>
        </p:nvSpPr>
        <p:spPr>
          <a:xfrm>
            <a:off x="4114800" y="1524000"/>
            <a:ext cx="1463675" cy="990600"/>
          </a:xfrm>
          <a:prstGeom prst="rect">
            <a:avLst/>
          </a:prstGeom>
          <a:noFill/>
        </p:spPr>
        <p:txBody>
          <a:bodyPr>
            <a:spAutoFit/>
          </a:bodyPr>
          <a:lstStyle/>
          <a:p>
            <a:pPr algn="ctr" eaLnBrk="0" hangingPunct="0">
              <a:defRPr/>
            </a:pPr>
            <a:r>
              <a:rPr lang="en-US" sz="2800" dirty="0">
                <a:effectLst>
                  <a:outerShdw blurRad="38100" dist="38100" dir="2700000" algn="tl">
                    <a:srgbClr val="000000">
                      <a:alpha val="43137"/>
                    </a:srgbClr>
                  </a:outerShdw>
                </a:effectLst>
                <a:cs typeface="+mn-cs"/>
              </a:rPr>
              <a:t>Target</a:t>
            </a:r>
          </a:p>
          <a:p>
            <a:pPr algn="ctr" eaLnBrk="0" hangingPunct="0">
              <a:defRPr/>
            </a:pPr>
            <a:r>
              <a:rPr lang="en-US" sz="2800" dirty="0">
                <a:effectLst>
                  <a:outerShdw blurRad="38100" dist="38100" dir="2700000" algn="tl">
                    <a:srgbClr val="000000">
                      <a:alpha val="43137"/>
                    </a:srgbClr>
                  </a:outerShdw>
                </a:effectLst>
                <a:cs typeface="+mn-cs"/>
              </a:rPr>
              <a:t>Markets</a:t>
            </a:r>
            <a:endParaRPr lang="en-US" sz="2800" dirty="0">
              <a:effectLst>
                <a:outerShdw blurRad="38100" dist="38100" dir="2700000" algn="tl">
                  <a:srgbClr val="000000">
                    <a:alpha val="43137"/>
                  </a:srgbClr>
                </a:outerShdw>
              </a:effectLst>
              <a:cs typeface="+mn-cs"/>
            </a:endParaRPr>
          </a:p>
        </p:txBody>
      </p:sp>
      <p:sp>
        <p:nvSpPr>
          <p:cNvPr id="13" name="TextBox 12"/>
          <p:cNvSpPr txBox="1"/>
          <p:nvPr/>
        </p:nvSpPr>
        <p:spPr>
          <a:xfrm>
            <a:off x="6477000" y="2286000"/>
            <a:ext cx="1944688" cy="523875"/>
          </a:xfrm>
          <a:prstGeom prst="rect">
            <a:avLst/>
          </a:prstGeom>
          <a:noFill/>
        </p:spPr>
        <p:txBody>
          <a:bodyPr wrap="none">
            <a:spAutoFit/>
          </a:bodyPr>
          <a:lstStyle/>
          <a:p>
            <a:pPr algn="ctr" eaLnBrk="0" hangingPunct="0">
              <a:defRPr/>
            </a:pPr>
            <a:r>
              <a:rPr lang="en-US" sz="2800" dirty="0">
                <a:effectLst>
                  <a:outerShdw blurRad="38100" dist="38100" dir="2700000" algn="tl">
                    <a:srgbClr val="000000">
                      <a:alpha val="43137"/>
                    </a:srgbClr>
                  </a:outerShdw>
                </a:effectLst>
                <a:cs typeface="+mn-cs"/>
              </a:rPr>
              <a:t>Positioning</a:t>
            </a:r>
            <a:endParaRPr lang="en-US" sz="2800" dirty="0">
              <a:effectLst>
                <a:outerShdw blurRad="38100" dist="38100" dir="2700000" algn="tl">
                  <a:srgbClr val="000000">
                    <a:alpha val="43137"/>
                  </a:srgbClr>
                </a:outerShdw>
              </a:effectLst>
              <a:cs typeface="+mn-cs"/>
            </a:endParaRPr>
          </a:p>
        </p:txBody>
      </p:sp>
      <p:sp>
        <p:nvSpPr>
          <p:cNvPr id="14" name="TextBox 13"/>
          <p:cNvSpPr txBox="1"/>
          <p:nvPr/>
        </p:nvSpPr>
        <p:spPr>
          <a:xfrm>
            <a:off x="2438400" y="5257800"/>
            <a:ext cx="1323975" cy="523875"/>
          </a:xfrm>
          <a:prstGeom prst="rect">
            <a:avLst/>
          </a:prstGeom>
          <a:noFill/>
        </p:spPr>
        <p:txBody>
          <a:bodyPr wrap="none">
            <a:spAutoFit/>
          </a:bodyPr>
          <a:lstStyle/>
          <a:p>
            <a:pPr algn="ctr" eaLnBrk="0" hangingPunct="0">
              <a:defRPr/>
            </a:pPr>
            <a:r>
              <a:rPr lang="en-US" sz="2800" dirty="0">
                <a:effectLst>
                  <a:outerShdw blurRad="38100" dist="38100" dir="2700000" algn="tl">
                    <a:srgbClr val="000000">
                      <a:alpha val="43137"/>
                    </a:srgbClr>
                  </a:outerShdw>
                </a:effectLst>
                <a:cs typeface="+mn-cs"/>
              </a:rPr>
              <a:t>Budget</a:t>
            </a:r>
            <a:endParaRPr lang="en-US" sz="2800" dirty="0">
              <a:effectLst>
                <a:outerShdw blurRad="38100" dist="38100" dir="2700000" algn="tl">
                  <a:srgbClr val="000000">
                    <a:alpha val="43137"/>
                  </a:srgbClr>
                </a:outerShdw>
              </a:effectLst>
              <a:cs typeface="+mn-cs"/>
            </a:endParaRPr>
          </a:p>
        </p:txBody>
      </p:sp>
      <p:sp>
        <p:nvSpPr>
          <p:cNvPr id="15" name="TextBox 14"/>
          <p:cNvSpPr txBox="1"/>
          <p:nvPr/>
        </p:nvSpPr>
        <p:spPr>
          <a:xfrm>
            <a:off x="5334000" y="5257800"/>
            <a:ext cx="2982913" cy="523875"/>
          </a:xfrm>
          <a:prstGeom prst="rect">
            <a:avLst/>
          </a:prstGeom>
          <a:noFill/>
        </p:spPr>
        <p:txBody>
          <a:bodyPr wrap="none">
            <a:spAutoFit/>
          </a:bodyPr>
          <a:lstStyle/>
          <a:p>
            <a:pPr algn="ctr" eaLnBrk="0" hangingPunct="0">
              <a:defRPr/>
            </a:pPr>
            <a:r>
              <a:rPr lang="en-US" sz="2800" dirty="0">
                <a:effectLst>
                  <a:outerShdw blurRad="38100" dist="38100" dir="2700000" algn="tl">
                    <a:srgbClr val="000000">
                      <a:alpha val="43137"/>
                    </a:srgbClr>
                  </a:outerShdw>
                </a:effectLst>
                <a:cs typeface="+mn-cs"/>
              </a:rPr>
              <a:t>IMC Components</a:t>
            </a:r>
            <a:endParaRPr lang="en-US" sz="2800" dirty="0">
              <a:effectLst>
                <a:outerShdw blurRad="38100" dist="38100" dir="2700000" algn="tl">
                  <a:srgbClr val="000000">
                    <a:alpha val="43137"/>
                  </a:srgbClr>
                </a:outerShdw>
              </a:effectLst>
              <a:cs typeface="+mn-cs"/>
            </a:endParaRPr>
          </a:p>
        </p:txBody>
      </p:sp>
      <p:cxnSp>
        <p:nvCxnSpPr>
          <p:cNvPr id="92173" name="Straight Arrow Connector 16"/>
          <p:cNvCxnSpPr>
            <a:cxnSpLocks noChangeShapeType="1"/>
            <a:stCxn id="10" idx="3"/>
          </p:cNvCxnSpPr>
          <p:nvPr/>
        </p:nvCxnSpPr>
        <p:spPr bwMode="auto">
          <a:xfrm rot="5400000">
            <a:off x="3207544" y="4612481"/>
            <a:ext cx="714375" cy="423863"/>
          </a:xfrm>
          <a:prstGeom prst="straightConnector1">
            <a:avLst/>
          </a:prstGeom>
          <a:noFill/>
          <a:ln w="12700" algn="ctr">
            <a:solidFill>
              <a:schemeClr val="tx1"/>
            </a:solidFill>
            <a:round/>
            <a:headEnd type="none" w="sm" len="sm"/>
            <a:tailEnd type="arrow" w="med" len="med"/>
          </a:ln>
        </p:spPr>
      </p:cxnSp>
      <p:cxnSp>
        <p:nvCxnSpPr>
          <p:cNvPr id="92174" name="Straight Arrow Connector 18"/>
          <p:cNvCxnSpPr>
            <a:cxnSpLocks noChangeShapeType="1"/>
          </p:cNvCxnSpPr>
          <p:nvPr/>
        </p:nvCxnSpPr>
        <p:spPr bwMode="auto">
          <a:xfrm rot="10800000">
            <a:off x="2895600" y="2895600"/>
            <a:ext cx="609600" cy="533400"/>
          </a:xfrm>
          <a:prstGeom prst="straightConnector1">
            <a:avLst/>
          </a:prstGeom>
          <a:noFill/>
          <a:ln w="38100" algn="ctr">
            <a:solidFill>
              <a:schemeClr val="bg2"/>
            </a:solidFill>
            <a:round/>
            <a:headEnd type="none" w="sm" len="sm"/>
            <a:tailEnd type="arrow" w="med" len="med"/>
          </a:ln>
        </p:spPr>
      </p:cxnSp>
      <p:cxnSp>
        <p:nvCxnSpPr>
          <p:cNvPr id="92175" name="Straight Arrow Connector 25"/>
          <p:cNvCxnSpPr>
            <a:cxnSpLocks noChangeShapeType="1"/>
          </p:cNvCxnSpPr>
          <p:nvPr/>
        </p:nvCxnSpPr>
        <p:spPr bwMode="auto">
          <a:xfrm rot="5400000">
            <a:off x="3352800" y="4724400"/>
            <a:ext cx="685800" cy="381000"/>
          </a:xfrm>
          <a:prstGeom prst="straightConnector1">
            <a:avLst/>
          </a:prstGeom>
          <a:noFill/>
          <a:ln w="38100" algn="ctr">
            <a:solidFill>
              <a:schemeClr val="bg2"/>
            </a:solidFill>
            <a:round/>
            <a:headEnd type="none" w="sm" len="sm"/>
            <a:tailEnd type="arrow" w="med" len="med"/>
          </a:ln>
        </p:spPr>
      </p:cxnSp>
      <p:cxnSp>
        <p:nvCxnSpPr>
          <p:cNvPr id="92176" name="Straight Arrow Connector 28"/>
          <p:cNvCxnSpPr>
            <a:cxnSpLocks noChangeShapeType="1"/>
            <a:stCxn id="10" idx="5"/>
          </p:cNvCxnSpPr>
          <p:nvPr/>
        </p:nvCxnSpPr>
        <p:spPr bwMode="auto">
          <a:xfrm rot="16200000" flipH="1">
            <a:off x="5755481" y="4536282"/>
            <a:ext cx="866775" cy="728662"/>
          </a:xfrm>
          <a:prstGeom prst="straightConnector1">
            <a:avLst/>
          </a:prstGeom>
          <a:noFill/>
          <a:ln w="38100" algn="ctr">
            <a:solidFill>
              <a:schemeClr val="bg2"/>
            </a:solidFill>
            <a:round/>
            <a:headEnd type="none" w="sm" len="sm"/>
            <a:tailEnd type="arrow" w="med" len="med"/>
          </a:ln>
        </p:spPr>
      </p:cxnSp>
      <p:cxnSp>
        <p:nvCxnSpPr>
          <p:cNvPr id="92177" name="Straight Arrow Connector 32"/>
          <p:cNvCxnSpPr>
            <a:cxnSpLocks noChangeShapeType="1"/>
          </p:cNvCxnSpPr>
          <p:nvPr/>
        </p:nvCxnSpPr>
        <p:spPr bwMode="auto">
          <a:xfrm flipV="1">
            <a:off x="6096000" y="2819400"/>
            <a:ext cx="838200" cy="685800"/>
          </a:xfrm>
          <a:prstGeom prst="straightConnector1">
            <a:avLst/>
          </a:prstGeom>
          <a:noFill/>
          <a:ln w="38100" algn="ctr">
            <a:solidFill>
              <a:schemeClr val="bg2"/>
            </a:solidFill>
            <a:round/>
            <a:headEnd type="none" w="sm" len="sm"/>
            <a:tailEnd type="arrow" w="med" len="med"/>
          </a:ln>
        </p:spPr>
      </p:cxnSp>
      <p:cxnSp>
        <p:nvCxnSpPr>
          <p:cNvPr id="92178" name="Straight Arrow Connector 35"/>
          <p:cNvCxnSpPr>
            <a:cxnSpLocks noChangeShapeType="1"/>
            <a:stCxn id="10" idx="0"/>
          </p:cNvCxnSpPr>
          <p:nvPr/>
        </p:nvCxnSpPr>
        <p:spPr bwMode="auto">
          <a:xfrm rot="5400000" flipH="1" flipV="1">
            <a:off x="4533901" y="2705100"/>
            <a:ext cx="533400" cy="3175"/>
          </a:xfrm>
          <a:prstGeom prst="straightConnector1">
            <a:avLst/>
          </a:prstGeom>
          <a:noFill/>
          <a:ln w="38100" algn="ctr">
            <a:solidFill>
              <a:schemeClr val="bg2"/>
            </a:solidFill>
            <a:round/>
            <a:headEnd type="none" w="sm" len="sm"/>
            <a:tailEnd type="arrow" w="med" len="med"/>
          </a:ln>
        </p:spPr>
      </p:cxn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Footer Placeholder 2"/>
          <p:cNvSpPr>
            <a:spLocks noGrp="1"/>
          </p:cNvSpPr>
          <p:nvPr>
            <p:ph type="ftr" sz="quarter" idx="11"/>
          </p:nvPr>
        </p:nvSpPr>
        <p:spPr>
          <a:xfrm>
            <a:off x="2286000" y="6477000"/>
            <a:ext cx="5791200" cy="457200"/>
          </a:xfrm>
          <a:noFill/>
        </p:spPr>
        <p:txBody>
          <a:bodyPr/>
          <a:lstStyle/>
          <a:p>
            <a:r>
              <a:rPr lang="en-US">
                <a:latin typeface="Arial" charset="0"/>
                <a:cs typeface="Arial" charset="0"/>
              </a:rPr>
              <a:t>Copyright ©2014 by Pearson Education, Inc. All rights reserved.</a:t>
            </a:r>
          </a:p>
        </p:txBody>
      </p:sp>
      <p:sp>
        <p:nvSpPr>
          <p:cNvPr id="94210" name="Slide Number Placeholder 3"/>
          <p:cNvSpPr>
            <a:spLocks noGrp="1"/>
          </p:cNvSpPr>
          <p:nvPr>
            <p:ph type="sldNum" sz="quarter" idx="12"/>
          </p:nvPr>
        </p:nvSpPr>
        <p:spPr>
          <a:xfrm>
            <a:off x="6934200" y="6553200"/>
            <a:ext cx="1905000" cy="457200"/>
          </a:xfrm>
          <a:noFill/>
        </p:spPr>
        <p:txBody>
          <a:bodyPr/>
          <a:lstStyle/>
          <a:p>
            <a:r>
              <a:rPr lang="en-US" smtClean="0">
                <a:latin typeface="Arial" charset="0"/>
                <a:cs typeface="Arial" charset="0"/>
              </a:rPr>
              <a:t>4-</a:t>
            </a:r>
            <a:fld id="{EC17CEFF-33F1-4D80-9EBB-5F668077ECCA}" type="slidenum">
              <a:rPr lang="en-US" smtClean="0">
                <a:latin typeface="Arial" charset="0"/>
                <a:cs typeface="Arial" charset="0"/>
              </a:rPr>
              <a:pPr/>
              <a:t>33</a:t>
            </a:fld>
            <a:endParaRPr lang="en-US" smtClean="0">
              <a:latin typeface="Arial" charset="0"/>
              <a:cs typeface="Arial" charset="0"/>
            </a:endParaRPr>
          </a:p>
        </p:txBody>
      </p:sp>
      <p:sp>
        <p:nvSpPr>
          <p:cNvPr id="94211" name="Rectangle 3"/>
          <p:cNvSpPr>
            <a:spLocks noChangeArrowheads="1"/>
          </p:cNvSpPr>
          <p:nvPr/>
        </p:nvSpPr>
        <p:spPr bwMode="auto">
          <a:xfrm>
            <a:off x="1371600" y="1752600"/>
            <a:ext cx="7162800" cy="4402138"/>
          </a:xfrm>
          <a:prstGeom prst="rect">
            <a:avLst/>
          </a:prstGeom>
          <a:noFill/>
          <a:ln w="9525">
            <a:noFill/>
            <a:miter lim="800000"/>
            <a:headEnd/>
            <a:tailEnd/>
          </a:ln>
        </p:spPr>
        <p:txBody>
          <a:bodyPr lIns="92075" tIns="46038" rIns="92075" bIns="46038">
            <a:spAutoFit/>
          </a:bodyPr>
          <a:lstStyle/>
          <a:p>
            <a:pPr eaLnBrk="0" hangingPunct="0">
              <a:buFont typeface="Wingdings" pitchFamily="2" charset="2"/>
              <a:buChar char="§"/>
            </a:pPr>
            <a:r>
              <a:rPr lang="en-US" sz="2800"/>
              <a:t> Develop brand awareness</a:t>
            </a:r>
          </a:p>
          <a:p>
            <a:pPr eaLnBrk="0" hangingPunct="0">
              <a:buFont typeface="Wingdings" pitchFamily="2" charset="2"/>
              <a:buChar char="§"/>
            </a:pPr>
            <a:r>
              <a:rPr lang="en-US" sz="2800"/>
              <a:t> Increase category demand</a:t>
            </a:r>
          </a:p>
          <a:p>
            <a:pPr eaLnBrk="0" hangingPunct="0">
              <a:buFont typeface="Wingdings" pitchFamily="2" charset="2"/>
              <a:buChar char="§"/>
            </a:pPr>
            <a:r>
              <a:rPr lang="en-US" sz="2800"/>
              <a:t> Change customer beliefs and attitudes</a:t>
            </a:r>
          </a:p>
          <a:p>
            <a:pPr eaLnBrk="0" hangingPunct="0">
              <a:buFont typeface="Wingdings" pitchFamily="2" charset="2"/>
              <a:buChar char="§"/>
            </a:pPr>
            <a:r>
              <a:rPr lang="en-US" sz="2800"/>
              <a:t> Enhance purchase actions</a:t>
            </a:r>
          </a:p>
          <a:p>
            <a:pPr eaLnBrk="0" hangingPunct="0">
              <a:buFont typeface="Wingdings" pitchFamily="2" charset="2"/>
              <a:buChar char="§"/>
            </a:pPr>
            <a:r>
              <a:rPr lang="en-US" sz="2800"/>
              <a:t> Encourage repeat purchases</a:t>
            </a:r>
          </a:p>
          <a:p>
            <a:pPr eaLnBrk="0" hangingPunct="0">
              <a:buFont typeface="Wingdings" pitchFamily="2" charset="2"/>
              <a:buChar char="§"/>
            </a:pPr>
            <a:r>
              <a:rPr lang="en-US" sz="2800"/>
              <a:t> Build customer traffic</a:t>
            </a:r>
          </a:p>
          <a:p>
            <a:pPr eaLnBrk="0" hangingPunct="0">
              <a:buFont typeface="Wingdings" pitchFamily="2" charset="2"/>
              <a:buChar char="§"/>
            </a:pPr>
            <a:r>
              <a:rPr lang="en-US" sz="2800"/>
              <a:t> Enhance firm image</a:t>
            </a:r>
          </a:p>
          <a:p>
            <a:pPr eaLnBrk="0" hangingPunct="0">
              <a:buFont typeface="Wingdings" pitchFamily="2" charset="2"/>
              <a:buChar char="§"/>
            </a:pPr>
            <a:r>
              <a:rPr lang="en-US" sz="2800"/>
              <a:t> Increase market share</a:t>
            </a:r>
          </a:p>
          <a:p>
            <a:pPr eaLnBrk="0" hangingPunct="0">
              <a:buFont typeface="Wingdings" pitchFamily="2" charset="2"/>
              <a:buChar char="§"/>
            </a:pPr>
            <a:r>
              <a:rPr lang="en-US" sz="2800"/>
              <a:t> Increase sales</a:t>
            </a:r>
          </a:p>
          <a:p>
            <a:pPr eaLnBrk="0" hangingPunct="0">
              <a:buFont typeface="Wingdings" pitchFamily="2" charset="2"/>
              <a:buChar char="§"/>
            </a:pPr>
            <a:r>
              <a:rPr lang="en-US" sz="2800"/>
              <a:t> Reinforce purchase decisions</a:t>
            </a:r>
          </a:p>
        </p:txBody>
      </p:sp>
      <p:sp>
        <p:nvSpPr>
          <p:cNvPr id="79878" name="Rectangle 6"/>
          <p:cNvSpPr>
            <a:spLocks noChangeArrowheads="1"/>
          </p:cNvSpPr>
          <p:nvPr/>
        </p:nvSpPr>
        <p:spPr bwMode="auto">
          <a:xfrm>
            <a:off x="8763000" y="0"/>
            <a:ext cx="381000" cy="6858000"/>
          </a:xfrm>
          <a:prstGeom prst="rect">
            <a:avLst/>
          </a:prstGeom>
          <a:solidFill>
            <a:srgbClr val="3366FF"/>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79879" name="Rectangle 7"/>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79880" name="Rectangle 8"/>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79882" name="Rectangle 10"/>
          <p:cNvSpPr>
            <a:spLocks noChangeArrowheads="1"/>
          </p:cNvSpPr>
          <p:nvPr/>
        </p:nvSpPr>
        <p:spPr bwMode="auto">
          <a:xfrm>
            <a:off x="533400" y="228600"/>
            <a:ext cx="6096000" cy="609600"/>
          </a:xfrm>
          <a:prstGeom prst="rect">
            <a:avLst/>
          </a:prstGeom>
          <a:solidFill>
            <a:srgbClr val="333399"/>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79883" name="Rectangle 11"/>
          <p:cNvSpPr>
            <a:spLocks noChangeArrowheads="1"/>
          </p:cNvSpPr>
          <p:nvPr/>
        </p:nvSpPr>
        <p:spPr bwMode="auto">
          <a:xfrm>
            <a:off x="533400" y="838200"/>
            <a:ext cx="6096000" cy="609600"/>
          </a:xfrm>
          <a:prstGeom prst="rect">
            <a:avLst/>
          </a:prstGeom>
          <a:solidFill>
            <a:srgbClr val="99FF66"/>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94217" name="Text Box 12"/>
          <p:cNvSpPr txBox="1">
            <a:spLocks noChangeArrowheads="1"/>
          </p:cNvSpPr>
          <p:nvPr/>
        </p:nvSpPr>
        <p:spPr bwMode="auto">
          <a:xfrm>
            <a:off x="685800" y="258763"/>
            <a:ext cx="3810000" cy="579437"/>
          </a:xfrm>
          <a:prstGeom prst="rect">
            <a:avLst/>
          </a:prstGeom>
          <a:noFill/>
          <a:ln w="12700">
            <a:noFill/>
            <a:miter lim="800000"/>
            <a:headEnd type="none" w="sm" len="sm"/>
            <a:tailEnd type="none" w="sm" len="sm"/>
          </a:ln>
        </p:spPr>
        <p:txBody>
          <a:bodyPr>
            <a:spAutoFit/>
          </a:bodyPr>
          <a:lstStyle/>
          <a:p>
            <a:pPr algn="ctr"/>
            <a:r>
              <a:rPr lang="en-US">
                <a:solidFill>
                  <a:srgbClr val="FFFFFF"/>
                </a:solidFill>
              </a:rPr>
              <a:t>F I G U R E    4 . 7</a:t>
            </a:r>
          </a:p>
        </p:txBody>
      </p:sp>
      <p:sp>
        <p:nvSpPr>
          <p:cNvPr id="94218" name="Rectangle 13"/>
          <p:cNvSpPr>
            <a:spLocks noChangeArrowheads="1"/>
          </p:cNvSpPr>
          <p:nvPr/>
        </p:nvSpPr>
        <p:spPr bwMode="auto">
          <a:xfrm>
            <a:off x="762000" y="914400"/>
            <a:ext cx="6400800" cy="457200"/>
          </a:xfrm>
          <a:prstGeom prst="rect">
            <a:avLst/>
          </a:prstGeom>
          <a:noFill/>
          <a:ln w="9525">
            <a:noFill/>
            <a:miter lim="800000"/>
            <a:headEnd/>
            <a:tailEnd/>
          </a:ln>
        </p:spPr>
        <p:txBody>
          <a:bodyPr lIns="92075" tIns="46038" rIns="92075" bIns="46038" anchor="ctr"/>
          <a:lstStyle/>
          <a:p>
            <a:pPr eaLnBrk="0" hangingPunct="0"/>
            <a:r>
              <a:rPr lang="en-US" sz="2800" b="1">
                <a:solidFill>
                  <a:srgbClr val="000000"/>
                </a:solidFill>
              </a:rPr>
              <a:t>Communication Objectives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Footer Placeholder 4"/>
          <p:cNvSpPr>
            <a:spLocks noGrp="1"/>
          </p:cNvSpPr>
          <p:nvPr>
            <p:ph type="ftr" sz="quarter" idx="11"/>
          </p:nvPr>
        </p:nvSpPr>
        <p:spPr>
          <a:xfrm>
            <a:off x="2286000" y="6477000"/>
            <a:ext cx="5791200" cy="457200"/>
          </a:xfrm>
          <a:noFill/>
        </p:spPr>
        <p:txBody>
          <a:bodyPr/>
          <a:lstStyle/>
          <a:p>
            <a:r>
              <a:rPr lang="en-US">
                <a:latin typeface="Arial" charset="0"/>
                <a:cs typeface="Arial" charset="0"/>
              </a:rPr>
              <a:t>Copyright ©2014 by Pearson Education, Inc. All rights reserved.</a:t>
            </a:r>
          </a:p>
        </p:txBody>
      </p:sp>
      <p:sp>
        <p:nvSpPr>
          <p:cNvPr id="96258" name="Slide Number Placeholder 5"/>
          <p:cNvSpPr>
            <a:spLocks noGrp="1"/>
          </p:cNvSpPr>
          <p:nvPr>
            <p:ph type="sldNum" sz="quarter" idx="12"/>
          </p:nvPr>
        </p:nvSpPr>
        <p:spPr>
          <a:xfrm>
            <a:off x="7010400" y="6553200"/>
            <a:ext cx="1905000" cy="457200"/>
          </a:xfrm>
          <a:noFill/>
        </p:spPr>
        <p:txBody>
          <a:bodyPr/>
          <a:lstStyle/>
          <a:p>
            <a:r>
              <a:rPr lang="en-US" smtClean="0">
                <a:latin typeface="Arial" charset="0"/>
                <a:cs typeface="Arial" charset="0"/>
              </a:rPr>
              <a:t>4-</a:t>
            </a:r>
            <a:fld id="{BF9BDE21-AE2A-4F00-AB58-99A6C0F2947F}" type="slidenum">
              <a:rPr lang="en-US" smtClean="0">
                <a:latin typeface="Arial" charset="0"/>
                <a:cs typeface="Arial" charset="0"/>
              </a:rPr>
              <a:pPr/>
              <a:t>34</a:t>
            </a:fld>
            <a:endParaRPr lang="en-US" smtClean="0">
              <a:latin typeface="Arial" charset="0"/>
              <a:cs typeface="Arial" charset="0"/>
            </a:endParaRPr>
          </a:p>
        </p:txBody>
      </p:sp>
      <p:sp>
        <p:nvSpPr>
          <p:cNvPr id="96259" name="Text Box 4"/>
          <p:cNvSpPr txBox="1">
            <a:spLocks noChangeArrowheads="1"/>
          </p:cNvSpPr>
          <p:nvPr/>
        </p:nvSpPr>
        <p:spPr bwMode="auto">
          <a:xfrm>
            <a:off x="1184275" y="152400"/>
            <a:ext cx="6862763" cy="1446213"/>
          </a:xfrm>
          <a:prstGeom prst="rect">
            <a:avLst/>
          </a:prstGeom>
          <a:noFill/>
          <a:ln w="12700">
            <a:noFill/>
            <a:miter lim="800000"/>
            <a:headEnd type="none" w="sm" len="sm"/>
            <a:tailEnd type="none" w="sm" len="sm"/>
          </a:ln>
        </p:spPr>
        <p:txBody>
          <a:bodyPr wrap="none">
            <a:spAutoFit/>
          </a:bodyPr>
          <a:lstStyle/>
          <a:p>
            <a:pPr algn="ctr" eaLnBrk="0" hangingPunct="0"/>
            <a:r>
              <a:rPr lang="en-US" sz="4400" b="1">
                <a:solidFill>
                  <a:srgbClr val="FF0033"/>
                </a:solidFill>
              </a:rPr>
              <a:t>Marketing</a:t>
            </a:r>
          </a:p>
          <a:p>
            <a:pPr algn="ctr" eaLnBrk="0" hangingPunct="0"/>
            <a:r>
              <a:rPr lang="en-US" sz="4400" b="1">
                <a:solidFill>
                  <a:srgbClr val="FF0033"/>
                </a:solidFill>
              </a:rPr>
              <a:t>Communications Budget</a:t>
            </a:r>
          </a:p>
        </p:txBody>
      </p:sp>
      <p:sp>
        <p:nvSpPr>
          <p:cNvPr id="8197" name="Rectangle 5"/>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8198" name="Rectangle 6"/>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8199" name="Rectangle 7"/>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8200" name="Rectangle 8"/>
          <p:cNvSpPr>
            <a:spLocks noGrp="1" noChangeArrowheads="1"/>
          </p:cNvSpPr>
          <p:nvPr>
            <p:ph type="body" idx="1"/>
          </p:nvPr>
        </p:nvSpPr>
        <p:spPr>
          <a:xfrm>
            <a:off x="914400" y="2133600"/>
            <a:ext cx="8077200" cy="2362200"/>
          </a:xfrm>
        </p:spPr>
        <p:txBody>
          <a:bodyPr/>
          <a:lstStyle/>
          <a:p>
            <a:pPr>
              <a:lnSpc>
                <a:spcPct val="90000"/>
              </a:lnSpc>
              <a:defRPr/>
            </a:pPr>
            <a:r>
              <a:rPr lang="en-US" sz="2800" dirty="0" smtClean="0"/>
              <a:t>Budgets based on</a:t>
            </a:r>
          </a:p>
          <a:p>
            <a:pPr lvl="1">
              <a:lnSpc>
                <a:spcPct val="90000"/>
              </a:lnSpc>
              <a:defRPr/>
            </a:pPr>
            <a:r>
              <a:rPr lang="en-US" sz="2400" dirty="0" smtClean="0"/>
              <a:t>communication objectives</a:t>
            </a:r>
          </a:p>
          <a:p>
            <a:pPr lvl="1">
              <a:lnSpc>
                <a:spcPct val="90000"/>
              </a:lnSpc>
              <a:defRPr/>
            </a:pPr>
            <a:r>
              <a:rPr lang="en-US" sz="2400" dirty="0" smtClean="0"/>
              <a:t>marketing objectives</a:t>
            </a:r>
          </a:p>
          <a:p>
            <a:pPr>
              <a:lnSpc>
                <a:spcPct val="90000"/>
              </a:lnSpc>
              <a:defRPr/>
            </a:pPr>
            <a:r>
              <a:rPr lang="en-US" sz="2800" dirty="0" smtClean="0"/>
              <a:t>Budgets vary from consumer to B-to-B markets</a:t>
            </a:r>
          </a:p>
          <a:p>
            <a:pPr>
              <a:lnSpc>
                <a:spcPct val="90000"/>
              </a:lnSpc>
              <a:defRPr/>
            </a:pPr>
            <a:r>
              <a:rPr lang="en-US" sz="2800" dirty="0" smtClean="0"/>
              <a:t>Unrealistic assumption to assume direct relationship between advertising and sales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Footer Placeholder 4"/>
          <p:cNvSpPr>
            <a:spLocks noGrp="1"/>
          </p:cNvSpPr>
          <p:nvPr>
            <p:ph type="ftr" sz="quarter" idx="11"/>
          </p:nvPr>
        </p:nvSpPr>
        <p:spPr>
          <a:xfrm>
            <a:off x="2286000" y="6477000"/>
            <a:ext cx="5791200" cy="457200"/>
          </a:xfrm>
          <a:noFill/>
        </p:spPr>
        <p:txBody>
          <a:bodyPr/>
          <a:lstStyle/>
          <a:p>
            <a:r>
              <a:rPr lang="en-US">
                <a:latin typeface="Arial" charset="0"/>
                <a:cs typeface="Arial" charset="0"/>
              </a:rPr>
              <a:t>Copyright ©2014 by Pearson Education, Inc. All rights reserved.</a:t>
            </a:r>
          </a:p>
        </p:txBody>
      </p:sp>
      <p:sp>
        <p:nvSpPr>
          <p:cNvPr id="98306" name="Slide Number Placeholder 5"/>
          <p:cNvSpPr>
            <a:spLocks noGrp="1"/>
          </p:cNvSpPr>
          <p:nvPr>
            <p:ph type="sldNum" sz="quarter" idx="12"/>
          </p:nvPr>
        </p:nvSpPr>
        <p:spPr>
          <a:xfrm>
            <a:off x="7010400" y="6553200"/>
            <a:ext cx="1905000" cy="457200"/>
          </a:xfrm>
          <a:noFill/>
        </p:spPr>
        <p:txBody>
          <a:bodyPr/>
          <a:lstStyle/>
          <a:p>
            <a:r>
              <a:rPr lang="en-US" smtClean="0">
                <a:latin typeface="Arial" charset="0"/>
                <a:cs typeface="Arial" charset="0"/>
              </a:rPr>
              <a:t>4-</a:t>
            </a:r>
            <a:fld id="{9F880200-A80A-4F68-BCB5-92D73057B7C2}" type="slidenum">
              <a:rPr lang="en-US" smtClean="0">
                <a:latin typeface="Arial" charset="0"/>
                <a:cs typeface="Arial" charset="0"/>
              </a:rPr>
              <a:pPr/>
              <a:t>35</a:t>
            </a:fld>
            <a:endParaRPr lang="en-US" smtClean="0">
              <a:latin typeface="Arial" charset="0"/>
              <a:cs typeface="Arial" charset="0"/>
            </a:endParaRPr>
          </a:p>
        </p:txBody>
      </p:sp>
      <p:sp>
        <p:nvSpPr>
          <p:cNvPr id="98307" name="Rectangle 1026"/>
          <p:cNvSpPr>
            <a:spLocks noGrp="1" noChangeArrowheads="1"/>
          </p:cNvSpPr>
          <p:nvPr>
            <p:ph type="title"/>
          </p:nvPr>
        </p:nvSpPr>
        <p:spPr>
          <a:xfrm>
            <a:off x="685800" y="381000"/>
            <a:ext cx="8153400" cy="1219200"/>
          </a:xfrm>
        </p:spPr>
        <p:txBody>
          <a:bodyPr/>
          <a:lstStyle/>
          <a:p>
            <a:r>
              <a:rPr lang="en-US" sz="3600" b="1" smtClean="0">
                <a:solidFill>
                  <a:srgbClr val="00B050"/>
                </a:solidFill>
              </a:rPr>
              <a:t>Factors Impacting Relationship </a:t>
            </a:r>
            <a:br>
              <a:rPr lang="en-US" sz="3600" b="1" smtClean="0">
                <a:solidFill>
                  <a:srgbClr val="00B050"/>
                </a:solidFill>
              </a:rPr>
            </a:br>
            <a:r>
              <a:rPr lang="en-US" sz="3600" b="1" smtClean="0">
                <a:solidFill>
                  <a:srgbClr val="00B050"/>
                </a:solidFill>
              </a:rPr>
              <a:t>Between Promotions and Sales</a:t>
            </a:r>
          </a:p>
        </p:txBody>
      </p:sp>
      <p:sp>
        <p:nvSpPr>
          <p:cNvPr id="76803" name="Rectangle 1027"/>
          <p:cNvSpPr>
            <a:spLocks noGrp="1" noChangeArrowheads="1"/>
          </p:cNvSpPr>
          <p:nvPr>
            <p:ph type="body" idx="1"/>
          </p:nvPr>
        </p:nvSpPr>
        <p:spPr>
          <a:xfrm>
            <a:off x="1828800" y="1981200"/>
            <a:ext cx="6324600" cy="4114800"/>
          </a:xfrm>
        </p:spPr>
        <p:txBody>
          <a:bodyPr/>
          <a:lstStyle/>
          <a:p>
            <a:pPr>
              <a:defRPr/>
            </a:pPr>
            <a:r>
              <a:rPr lang="en-US" dirty="0" smtClean="0"/>
              <a:t>The goal of the promotion</a:t>
            </a:r>
          </a:p>
          <a:p>
            <a:pPr>
              <a:defRPr/>
            </a:pPr>
            <a:r>
              <a:rPr lang="en-US" dirty="0" smtClean="0"/>
              <a:t>Threshold effects</a:t>
            </a:r>
          </a:p>
          <a:p>
            <a:pPr>
              <a:defRPr/>
            </a:pPr>
            <a:r>
              <a:rPr lang="en-US" dirty="0" smtClean="0"/>
              <a:t>Diminishing returns</a:t>
            </a:r>
          </a:p>
          <a:p>
            <a:pPr>
              <a:defRPr/>
            </a:pPr>
            <a:r>
              <a:rPr lang="en-US" dirty="0" smtClean="0"/>
              <a:t>Carryover effects</a:t>
            </a:r>
          </a:p>
          <a:p>
            <a:pPr>
              <a:defRPr/>
            </a:pPr>
            <a:r>
              <a:rPr lang="en-US" dirty="0" smtClean="0"/>
              <a:t>Wear-out effects</a:t>
            </a:r>
          </a:p>
          <a:p>
            <a:pPr>
              <a:defRPr/>
            </a:pPr>
            <a:r>
              <a:rPr lang="en-US" dirty="0" smtClean="0"/>
              <a:t>Decay effects</a:t>
            </a:r>
          </a:p>
          <a:p>
            <a:pPr>
              <a:defRPr/>
            </a:pPr>
            <a:r>
              <a:rPr lang="en-US" dirty="0" smtClean="0"/>
              <a:t>Random events</a:t>
            </a:r>
          </a:p>
        </p:txBody>
      </p:sp>
      <p:sp>
        <p:nvSpPr>
          <p:cNvPr id="76804" name="Rectangle 1028"/>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76805" name="Rectangle 1029"/>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76806" name="Rectangle 1030"/>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Footer Placeholder 3"/>
          <p:cNvSpPr>
            <a:spLocks noGrp="1"/>
          </p:cNvSpPr>
          <p:nvPr>
            <p:ph type="ftr" sz="quarter" idx="11"/>
          </p:nvPr>
        </p:nvSpPr>
        <p:spPr>
          <a:xfrm>
            <a:off x="2286000" y="6477000"/>
            <a:ext cx="5791200" cy="457200"/>
          </a:xfrm>
          <a:noFill/>
        </p:spPr>
        <p:txBody>
          <a:bodyPr/>
          <a:lstStyle/>
          <a:p>
            <a:r>
              <a:rPr lang="en-US">
                <a:latin typeface="Arial" charset="0"/>
                <a:cs typeface="Arial" charset="0"/>
              </a:rPr>
              <a:t>Copyright ©2014 by Pearson Education, Inc. All rights reserved.</a:t>
            </a:r>
          </a:p>
        </p:txBody>
      </p:sp>
      <p:sp>
        <p:nvSpPr>
          <p:cNvPr id="100354" name="Slide Number Placeholder 4"/>
          <p:cNvSpPr>
            <a:spLocks noGrp="1"/>
          </p:cNvSpPr>
          <p:nvPr>
            <p:ph type="sldNum" sz="quarter" idx="12"/>
          </p:nvPr>
        </p:nvSpPr>
        <p:spPr>
          <a:xfrm>
            <a:off x="7010400" y="6553200"/>
            <a:ext cx="1905000" cy="457200"/>
          </a:xfrm>
          <a:noFill/>
        </p:spPr>
        <p:txBody>
          <a:bodyPr/>
          <a:lstStyle/>
          <a:p>
            <a:r>
              <a:rPr lang="en-US" smtClean="0">
                <a:latin typeface="Arial" charset="0"/>
                <a:cs typeface="Arial" charset="0"/>
              </a:rPr>
              <a:t>4-</a:t>
            </a:r>
            <a:fld id="{84A1C969-F036-4CBB-8C4E-E6D75C0AE373}" type="slidenum">
              <a:rPr lang="en-US" smtClean="0">
                <a:latin typeface="Arial" charset="0"/>
                <a:cs typeface="Arial" charset="0"/>
              </a:rPr>
              <a:pPr/>
              <a:t>36</a:t>
            </a:fld>
            <a:endParaRPr lang="en-US" smtClean="0">
              <a:latin typeface="Arial" charset="0"/>
              <a:cs typeface="Arial" charset="0"/>
            </a:endParaRPr>
          </a:p>
        </p:txBody>
      </p:sp>
      <p:sp>
        <p:nvSpPr>
          <p:cNvPr id="75781" name="Rectangle 1029"/>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75782" name="Rectangle 1030"/>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75783" name="Rectangle 1031"/>
          <p:cNvSpPr>
            <a:spLocks noChangeArrowheads="1"/>
          </p:cNvSpPr>
          <p:nvPr/>
        </p:nvSpPr>
        <p:spPr bwMode="auto">
          <a:xfrm>
            <a:off x="533400" y="0"/>
            <a:ext cx="5257800" cy="609600"/>
          </a:xfrm>
          <a:prstGeom prst="rect">
            <a:avLst/>
          </a:prstGeom>
          <a:solidFill>
            <a:srgbClr val="333399"/>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75784" name="Rectangle 1032"/>
          <p:cNvSpPr>
            <a:spLocks noChangeArrowheads="1"/>
          </p:cNvSpPr>
          <p:nvPr/>
        </p:nvSpPr>
        <p:spPr bwMode="auto">
          <a:xfrm>
            <a:off x="533400" y="609600"/>
            <a:ext cx="7010400" cy="609600"/>
          </a:xfrm>
          <a:prstGeom prst="rect">
            <a:avLst/>
          </a:prstGeom>
          <a:solidFill>
            <a:srgbClr val="99FF66"/>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100359" name="Text Box 1033"/>
          <p:cNvSpPr txBox="1">
            <a:spLocks noChangeArrowheads="1"/>
          </p:cNvSpPr>
          <p:nvPr/>
        </p:nvSpPr>
        <p:spPr bwMode="auto">
          <a:xfrm>
            <a:off x="685800" y="30163"/>
            <a:ext cx="3810000" cy="579437"/>
          </a:xfrm>
          <a:prstGeom prst="rect">
            <a:avLst/>
          </a:prstGeom>
          <a:noFill/>
          <a:ln w="12700">
            <a:noFill/>
            <a:miter lim="800000"/>
            <a:headEnd type="none" w="sm" len="sm"/>
            <a:tailEnd type="none" w="sm" len="sm"/>
          </a:ln>
        </p:spPr>
        <p:txBody>
          <a:bodyPr>
            <a:spAutoFit/>
          </a:bodyPr>
          <a:lstStyle/>
          <a:p>
            <a:pPr algn="ctr"/>
            <a:r>
              <a:rPr lang="en-US">
                <a:solidFill>
                  <a:srgbClr val="FFFFFF"/>
                </a:solidFill>
              </a:rPr>
              <a:t>F I G U R E    4. 8</a:t>
            </a:r>
          </a:p>
        </p:txBody>
      </p:sp>
      <p:sp>
        <p:nvSpPr>
          <p:cNvPr id="100360" name="Rectangle 1034"/>
          <p:cNvSpPr>
            <a:spLocks noChangeArrowheads="1"/>
          </p:cNvSpPr>
          <p:nvPr/>
        </p:nvSpPr>
        <p:spPr bwMode="auto">
          <a:xfrm>
            <a:off x="838200" y="685800"/>
            <a:ext cx="7543800" cy="457200"/>
          </a:xfrm>
          <a:prstGeom prst="rect">
            <a:avLst/>
          </a:prstGeom>
          <a:noFill/>
          <a:ln w="9525">
            <a:noFill/>
            <a:miter lim="800000"/>
            <a:headEnd/>
            <a:tailEnd/>
          </a:ln>
        </p:spPr>
        <p:txBody>
          <a:bodyPr lIns="92075" tIns="46038" rIns="92075" bIns="46038" anchor="ctr"/>
          <a:lstStyle/>
          <a:p>
            <a:pPr eaLnBrk="0" hangingPunct="0"/>
            <a:r>
              <a:rPr lang="en-US" sz="2000" b="1"/>
              <a:t>A Sale-Response Function Curve Combined with the Downward Response Curve and Marginal Analysis</a:t>
            </a:r>
          </a:p>
        </p:txBody>
      </p:sp>
      <p:sp>
        <p:nvSpPr>
          <p:cNvPr id="75789" name="Rectangle 1037"/>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pic>
        <p:nvPicPr>
          <p:cNvPr id="100362" name="Picture 1"/>
          <p:cNvPicPr>
            <a:picLocks noChangeAspect="1"/>
          </p:cNvPicPr>
          <p:nvPr/>
        </p:nvPicPr>
        <p:blipFill>
          <a:blip r:embed="rId3"/>
          <a:srcRect/>
          <a:stretch>
            <a:fillRect/>
          </a:stretch>
        </p:blipFill>
        <p:spPr bwMode="auto">
          <a:xfrm>
            <a:off x="1600200" y="1368425"/>
            <a:ext cx="6248400" cy="5108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Footer Placeholder 4"/>
          <p:cNvSpPr>
            <a:spLocks noGrp="1"/>
          </p:cNvSpPr>
          <p:nvPr>
            <p:ph type="ftr" sz="quarter" idx="11"/>
          </p:nvPr>
        </p:nvSpPr>
        <p:spPr>
          <a:xfrm>
            <a:off x="2286000" y="6477000"/>
            <a:ext cx="5791200" cy="457200"/>
          </a:xfrm>
          <a:noFill/>
        </p:spPr>
        <p:txBody>
          <a:bodyPr/>
          <a:lstStyle/>
          <a:p>
            <a:r>
              <a:rPr lang="en-US">
                <a:latin typeface="Arial" charset="0"/>
                <a:cs typeface="Arial" charset="0"/>
              </a:rPr>
              <a:t>Copyright ©2014 by Pearson Education, Inc. All rights reserved.</a:t>
            </a:r>
          </a:p>
        </p:txBody>
      </p:sp>
      <p:sp>
        <p:nvSpPr>
          <p:cNvPr id="102402" name="Slide Number Placeholder 5"/>
          <p:cNvSpPr>
            <a:spLocks noGrp="1"/>
          </p:cNvSpPr>
          <p:nvPr>
            <p:ph type="sldNum" sz="quarter" idx="12"/>
          </p:nvPr>
        </p:nvSpPr>
        <p:spPr>
          <a:xfrm>
            <a:off x="7010400" y="6553200"/>
            <a:ext cx="1905000" cy="457200"/>
          </a:xfrm>
          <a:noFill/>
        </p:spPr>
        <p:txBody>
          <a:bodyPr/>
          <a:lstStyle/>
          <a:p>
            <a:r>
              <a:rPr lang="en-US" smtClean="0">
                <a:latin typeface="Arial" charset="0"/>
                <a:cs typeface="Arial" charset="0"/>
              </a:rPr>
              <a:t>4-</a:t>
            </a:r>
            <a:fld id="{50FDBC55-3207-4D73-8BCA-0809972F79C1}" type="slidenum">
              <a:rPr lang="en-US" smtClean="0">
                <a:latin typeface="Arial" charset="0"/>
                <a:cs typeface="Arial" charset="0"/>
              </a:rPr>
              <a:pPr/>
              <a:t>37</a:t>
            </a:fld>
            <a:endParaRPr lang="en-US" smtClean="0">
              <a:latin typeface="Arial" charset="0"/>
              <a:cs typeface="Arial" charset="0"/>
            </a:endParaRPr>
          </a:p>
        </p:txBody>
      </p:sp>
      <p:sp>
        <p:nvSpPr>
          <p:cNvPr id="101380"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101381"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101382"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102406" name="Text Box 10"/>
          <p:cNvSpPr txBox="1">
            <a:spLocks noChangeArrowheads="1"/>
          </p:cNvSpPr>
          <p:nvPr/>
        </p:nvSpPr>
        <p:spPr bwMode="auto">
          <a:xfrm>
            <a:off x="914400" y="2133600"/>
            <a:ext cx="2895600" cy="1016000"/>
          </a:xfrm>
          <a:prstGeom prst="rect">
            <a:avLst/>
          </a:prstGeom>
          <a:noFill/>
          <a:ln w="12700">
            <a:noFill/>
            <a:miter lim="800000"/>
            <a:headEnd type="none" w="sm" len="sm"/>
            <a:tailEnd type="none" w="sm" len="sm"/>
          </a:ln>
        </p:spPr>
        <p:txBody>
          <a:bodyPr>
            <a:spAutoFit/>
          </a:bodyPr>
          <a:lstStyle/>
          <a:p>
            <a:pPr eaLnBrk="0" hangingPunct="0"/>
            <a:r>
              <a:rPr lang="en-US" sz="2000" u="sng">
                <a:solidFill>
                  <a:srgbClr val="FF0033"/>
                </a:solidFill>
              </a:rPr>
              <a:t>Carryover effects</a:t>
            </a:r>
            <a:r>
              <a:rPr lang="en-US" sz="2000">
                <a:solidFill>
                  <a:srgbClr val="0000FF"/>
                </a:solidFill>
              </a:rPr>
              <a:t> are important in advertising products such as boats.</a:t>
            </a:r>
          </a:p>
        </p:txBody>
      </p:sp>
      <p:pic>
        <p:nvPicPr>
          <p:cNvPr id="102407" name="Picture 1"/>
          <p:cNvPicPr>
            <a:picLocks noChangeAspect="1"/>
          </p:cNvPicPr>
          <p:nvPr/>
        </p:nvPicPr>
        <p:blipFill>
          <a:blip r:embed="rId3"/>
          <a:srcRect/>
          <a:stretch>
            <a:fillRect/>
          </a:stretch>
        </p:blipFill>
        <p:spPr bwMode="auto">
          <a:xfrm>
            <a:off x="3962400" y="304800"/>
            <a:ext cx="4722813" cy="5995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Footer Placeholder 3"/>
          <p:cNvSpPr>
            <a:spLocks noGrp="1"/>
          </p:cNvSpPr>
          <p:nvPr>
            <p:ph type="ftr" sz="quarter" idx="11"/>
          </p:nvPr>
        </p:nvSpPr>
        <p:spPr>
          <a:xfrm>
            <a:off x="2286000" y="6477000"/>
            <a:ext cx="5791200" cy="457200"/>
          </a:xfrm>
          <a:noFill/>
        </p:spPr>
        <p:txBody>
          <a:bodyPr/>
          <a:lstStyle/>
          <a:p>
            <a:r>
              <a:rPr lang="en-US">
                <a:latin typeface="Arial" charset="0"/>
                <a:cs typeface="Arial" charset="0"/>
              </a:rPr>
              <a:t>Copyright ©2014 by Pearson Education, Inc. All rights reserved.</a:t>
            </a:r>
          </a:p>
        </p:txBody>
      </p:sp>
      <p:sp>
        <p:nvSpPr>
          <p:cNvPr id="104450" name="Slide Number Placeholder 4"/>
          <p:cNvSpPr>
            <a:spLocks noGrp="1"/>
          </p:cNvSpPr>
          <p:nvPr>
            <p:ph type="sldNum" sz="quarter" idx="12"/>
          </p:nvPr>
        </p:nvSpPr>
        <p:spPr>
          <a:xfrm>
            <a:off x="7010400" y="6553200"/>
            <a:ext cx="1905000" cy="457200"/>
          </a:xfrm>
          <a:noFill/>
        </p:spPr>
        <p:txBody>
          <a:bodyPr/>
          <a:lstStyle/>
          <a:p>
            <a:r>
              <a:rPr lang="en-US" smtClean="0">
                <a:latin typeface="Arial" charset="0"/>
                <a:cs typeface="Arial" charset="0"/>
              </a:rPr>
              <a:t>4-</a:t>
            </a:r>
            <a:fld id="{64E76A56-5213-43CB-A744-B68F9FA41C0D}" type="slidenum">
              <a:rPr lang="en-US" smtClean="0">
                <a:latin typeface="Arial" charset="0"/>
                <a:cs typeface="Arial" charset="0"/>
              </a:rPr>
              <a:pPr/>
              <a:t>38</a:t>
            </a:fld>
            <a:endParaRPr lang="en-US" smtClean="0">
              <a:latin typeface="Arial" charset="0"/>
              <a:cs typeface="Arial" charset="0"/>
            </a:endParaRPr>
          </a:p>
        </p:txBody>
      </p:sp>
      <p:sp>
        <p:nvSpPr>
          <p:cNvPr id="9222" name="Rectangle 6"/>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9223" name="Rectangle 7"/>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9224" name="Rectangle 8"/>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9225" name="Rectangle 9"/>
          <p:cNvSpPr>
            <a:spLocks noChangeArrowheads="1"/>
          </p:cNvSpPr>
          <p:nvPr/>
        </p:nvSpPr>
        <p:spPr bwMode="auto">
          <a:xfrm>
            <a:off x="533400" y="228600"/>
            <a:ext cx="5257800" cy="609600"/>
          </a:xfrm>
          <a:prstGeom prst="rect">
            <a:avLst/>
          </a:prstGeom>
          <a:solidFill>
            <a:srgbClr val="333399"/>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9226" name="Rectangle 10"/>
          <p:cNvSpPr>
            <a:spLocks noChangeArrowheads="1"/>
          </p:cNvSpPr>
          <p:nvPr/>
        </p:nvSpPr>
        <p:spPr bwMode="auto">
          <a:xfrm>
            <a:off x="533400" y="838200"/>
            <a:ext cx="5257800" cy="609600"/>
          </a:xfrm>
          <a:prstGeom prst="rect">
            <a:avLst/>
          </a:prstGeom>
          <a:solidFill>
            <a:srgbClr val="99FF66"/>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104456" name="Text Box 11"/>
          <p:cNvSpPr txBox="1">
            <a:spLocks noChangeArrowheads="1"/>
          </p:cNvSpPr>
          <p:nvPr/>
        </p:nvSpPr>
        <p:spPr bwMode="auto">
          <a:xfrm>
            <a:off x="685800" y="258763"/>
            <a:ext cx="3810000" cy="579437"/>
          </a:xfrm>
          <a:prstGeom prst="rect">
            <a:avLst/>
          </a:prstGeom>
          <a:noFill/>
          <a:ln w="12700">
            <a:noFill/>
            <a:miter lim="800000"/>
            <a:headEnd type="none" w="sm" len="sm"/>
            <a:tailEnd type="none" w="sm" len="sm"/>
          </a:ln>
        </p:spPr>
        <p:txBody>
          <a:bodyPr>
            <a:spAutoFit/>
          </a:bodyPr>
          <a:lstStyle/>
          <a:p>
            <a:pPr algn="ctr"/>
            <a:r>
              <a:rPr lang="en-US">
                <a:solidFill>
                  <a:srgbClr val="FFFFFF"/>
                </a:solidFill>
              </a:rPr>
              <a:t>F I G U R E    4 . 9</a:t>
            </a:r>
          </a:p>
        </p:txBody>
      </p:sp>
      <p:sp>
        <p:nvSpPr>
          <p:cNvPr id="104457" name="Rectangle 12"/>
          <p:cNvSpPr>
            <a:spLocks noChangeArrowheads="1"/>
          </p:cNvSpPr>
          <p:nvPr/>
        </p:nvSpPr>
        <p:spPr bwMode="auto">
          <a:xfrm>
            <a:off x="762000" y="914400"/>
            <a:ext cx="4495800" cy="457200"/>
          </a:xfrm>
          <a:prstGeom prst="rect">
            <a:avLst/>
          </a:prstGeom>
          <a:noFill/>
          <a:ln w="9525">
            <a:noFill/>
            <a:miter lim="800000"/>
            <a:headEnd/>
            <a:tailEnd/>
          </a:ln>
        </p:spPr>
        <p:txBody>
          <a:bodyPr lIns="92075" tIns="46038" rIns="92075" bIns="46038" anchor="ctr"/>
          <a:lstStyle/>
          <a:p>
            <a:pPr eaLnBrk="0" hangingPunct="0"/>
            <a:r>
              <a:rPr lang="en-US" sz="2800" b="1"/>
              <a:t>A Decay Effects Model</a:t>
            </a:r>
          </a:p>
        </p:txBody>
      </p:sp>
      <p:pic>
        <p:nvPicPr>
          <p:cNvPr id="104458" name="Picture 4"/>
          <p:cNvPicPr>
            <a:picLocks noChangeAspect="1"/>
          </p:cNvPicPr>
          <p:nvPr/>
        </p:nvPicPr>
        <p:blipFill>
          <a:blip r:embed="rId3"/>
          <a:srcRect/>
          <a:stretch>
            <a:fillRect/>
          </a:stretch>
        </p:blipFill>
        <p:spPr bwMode="auto">
          <a:xfrm>
            <a:off x="830263" y="1814513"/>
            <a:ext cx="8008937" cy="4357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Footer Placeholder 4"/>
          <p:cNvSpPr>
            <a:spLocks noGrp="1"/>
          </p:cNvSpPr>
          <p:nvPr>
            <p:ph type="ftr" sz="quarter" idx="11"/>
          </p:nvPr>
        </p:nvSpPr>
        <p:spPr>
          <a:xfrm>
            <a:off x="2286000" y="6477000"/>
            <a:ext cx="5791200" cy="457200"/>
          </a:xfrm>
          <a:noFill/>
        </p:spPr>
        <p:txBody>
          <a:bodyPr/>
          <a:lstStyle/>
          <a:p>
            <a:r>
              <a:rPr lang="en-US">
                <a:latin typeface="Arial" charset="0"/>
                <a:cs typeface="Arial" charset="0"/>
              </a:rPr>
              <a:t>Copyright ©2014 by Pearson Education, Inc. All rights reserved.</a:t>
            </a:r>
          </a:p>
        </p:txBody>
      </p:sp>
      <p:sp>
        <p:nvSpPr>
          <p:cNvPr id="106498" name="Slide Number Placeholder 5"/>
          <p:cNvSpPr>
            <a:spLocks noGrp="1"/>
          </p:cNvSpPr>
          <p:nvPr>
            <p:ph type="sldNum" sz="quarter" idx="12"/>
          </p:nvPr>
        </p:nvSpPr>
        <p:spPr>
          <a:xfrm>
            <a:off x="7010400" y="6553200"/>
            <a:ext cx="1905000" cy="457200"/>
          </a:xfrm>
          <a:noFill/>
        </p:spPr>
        <p:txBody>
          <a:bodyPr/>
          <a:lstStyle/>
          <a:p>
            <a:r>
              <a:rPr lang="en-US" smtClean="0">
                <a:latin typeface="Arial" charset="0"/>
                <a:cs typeface="Arial" charset="0"/>
              </a:rPr>
              <a:t>4-</a:t>
            </a:r>
            <a:fld id="{38A0A7F1-6128-44FC-A2DF-79C769FCF3BD}" type="slidenum">
              <a:rPr lang="en-US" smtClean="0">
                <a:latin typeface="Arial" charset="0"/>
                <a:cs typeface="Arial" charset="0"/>
              </a:rPr>
              <a:pPr/>
              <a:t>39</a:t>
            </a:fld>
            <a:endParaRPr lang="en-US" smtClean="0">
              <a:latin typeface="Arial" charset="0"/>
              <a:cs typeface="Arial" charset="0"/>
            </a:endParaRPr>
          </a:p>
        </p:txBody>
      </p:sp>
      <p:sp>
        <p:nvSpPr>
          <p:cNvPr id="108547" name="Rectangle 3"/>
          <p:cNvSpPr>
            <a:spLocks noGrp="1" noChangeArrowheads="1"/>
          </p:cNvSpPr>
          <p:nvPr>
            <p:ph type="body" idx="1"/>
          </p:nvPr>
        </p:nvSpPr>
        <p:spPr>
          <a:xfrm>
            <a:off x="1066800" y="2133600"/>
            <a:ext cx="4191000" cy="3352800"/>
          </a:xfrm>
        </p:spPr>
        <p:txBody>
          <a:bodyPr/>
          <a:lstStyle/>
          <a:p>
            <a:pPr>
              <a:defRPr/>
            </a:pPr>
            <a:r>
              <a:rPr lang="en-US" sz="2800" dirty="0" smtClean="0"/>
              <a:t>Percentage of sales</a:t>
            </a:r>
          </a:p>
          <a:p>
            <a:pPr>
              <a:defRPr/>
            </a:pPr>
            <a:r>
              <a:rPr lang="en-US" sz="2800" dirty="0" smtClean="0"/>
              <a:t>Meet-the-competition</a:t>
            </a:r>
          </a:p>
          <a:p>
            <a:pPr>
              <a:defRPr/>
            </a:pPr>
            <a:r>
              <a:rPr lang="en-US" sz="2800" dirty="0" smtClean="0"/>
              <a:t>“What </a:t>
            </a:r>
            <a:r>
              <a:rPr lang="en-US" sz="2800" dirty="0" smtClean="0">
                <a:effectLst/>
              </a:rPr>
              <a:t>we</a:t>
            </a:r>
            <a:r>
              <a:rPr lang="en-US" sz="2800" dirty="0" smtClean="0"/>
              <a:t> can afford”</a:t>
            </a:r>
          </a:p>
          <a:p>
            <a:pPr>
              <a:defRPr/>
            </a:pPr>
            <a:r>
              <a:rPr lang="en-US" sz="2800" dirty="0" smtClean="0"/>
              <a:t>Objective and task</a:t>
            </a:r>
          </a:p>
          <a:p>
            <a:pPr>
              <a:defRPr/>
            </a:pPr>
            <a:r>
              <a:rPr lang="en-US" sz="2800" dirty="0" smtClean="0"/>
              <a:t>Payout planning</a:t>
            </a:r>
          </a:p>
          <a:p>
            <a:pPr>
              <a:defRPr/>
            </a:pPr>
            <a:r>
              <a:rPr lang="en-US" sz="2800" dirty="0" smtClean="0"/>
              <a:t>Quantitative models</a:t>
            </a:r>
          </a:p>
        </p:txBody>
      </p:sp>
      <p:sp>
        <p:nvSpPr>
          <p:cNvPr id="108550" name="Rectangle 6"/>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108551" name="Rectangle 7"/>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108552" name="Rectangle 8"/>
          <p:cNvSpPr>
            <a:spLocks noChangeArrowheads="1"/>
          </p:cNvSpPr>
          <p:nvPr/>
        </p:nvSpPr>
        <p:spPr bwMode="auto">
          <a:xfrm>
            <a:off x="533400" y="228600"/>
            <a:ext cx="8001000" cy="609600"/>
          </a:xfrm>
          <a:prstGeom prst="rect">
            <a:avLst/>
          </a:prstGeom>
          <a:solidFill>
            <a:srgbClr val="333399"/>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108553" name="Rectangle 9"/>
          <p:cNvSpPr>
            <a:spLocks noChangeArrowheads="1"/>
          </p:cNvSpPr>
          <p:nvPr/>
        </p:nvSpPr>
        <p:spPr bwMode="auto">
          <a:xfrm>
            <a:off x="533400" y="838200"/>
            <a:ext cx="8001000" cy="609600"/>
          </a:xfrm>
          <a:prstGeom prst="rect">
            <a:avLst/>
          </a:prstGeom>
          <a:solidFill>
            <a:srgbClr val="99FF66"/>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106504" name="Text Box 10"/>
          <p:cNvSpPr txBox="1">
            <a:spLocks noChangeArrowheads="1"/>
          </p:cNvSpPr>
          <p:nvPr/>
        </p:nvSpPr>
        <p:spPr bwMode="auto">
          <a:xfrm>
            <a:off x="685800" y="258763"/>
            <a:ext cx="3810000" cy="579437"/>
          </a:xfrm>
          <a:prstGeom prst="rect">
            <a:avLst/>
          </a:prstGeom>
          <a:noFill/>
          <a:ln w="12700">
            <a:noFill/>
            <a:miter lim="800000"/>
            <a:headEnd type="none" w="sm" len="sm"/>
            <a:tailEnd type="none" w="sm" len="sm"/>
          </a:ln>
        </p:spPr>
        <p:txBody>
          <a:bodyPr>
            <a:spAutoFit/>
          </a:bodyPr>
          <a:lstStyle/>
          <a:p>
            <a:pPr algn="ctr"/>
            <a:r>
              <a:rPr lang="en-US">
                <a:solidFill>
                  <a:srgbClr val="FFFFFF"/>
                </a:solidFill>
              </a:rPr>
              <a:t>F I G U R E    4 . 10</a:t>
            </a:r>
          </a:p>
        </p:txBody>
      </p:sp>
      <p:sp>
        <p:nvSpPr>
          <p:cNvPr id="106505" name="Rectangle 11"/>
          <p:cNvSpPr>
            <a:spLocks noChangeArrowheads="1"/>
          </p:cNvSpPr>
          <p:nvPr/>
        </p:nvSpPr>
        <p:spPr bwMode="auto">
          <a:xfrm>
            <a:off x="762000" y="914400"/>
            <a:ext cx="7620000" cy="457200"/>
          </a:xfrm>
          <a:prstGeom prst="rect">
            <a:avLst/>
          </a:prstGeom>
          <a:noFill/>
          <a:ln w="9525">
            <a:noFill/>
            <a:miter lim="800000"/>
            <a:headEnd/>
            <a:tailEnd/>
          </a:ln>
        </p:spPr>
        <p:txBody>
          <a:bodyPr lIns="92075" tIns="46038" rIns="92075" bIns="46038" anchor="ctr"/>
          <a:lstStyle/>
          <a:p>
            <a:pPr eaLnBrk="0" hangingPunct="0"/>
            <a:r>
              <a:rPr lang="en-US" sz="2000" b="1">
                <a:solidFill>
                  <a:srgbClr val="000000"/>
                </a:solidFill>
              </a:rPr>
              <a:t>Methods of Determining Marketing Communication Budgets</a:t>
            </a:r>
          </a:p>
        </p:txBody>
      </p:sp>
      <p:sp>
        <p:nvSpPr>
          <p:cNvPr id="13" name="Rectangle 6"/>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pic>
        <p:nvPicPr>
          <p:cNvPr id="106507" name="Picture 1"/>
          <p:cNvPicPr>
            <a:picLocks noChangeAspect="1"/>
          </p:cNvPicPr>
          <p:nvPr/>
        </p:nvPicPr>
        <p:blipFill>
          <a:blip r:embed="rId3"/>
          <a:srcRect/>
          <a:stretch>
            <a:fillRect/>
          </a:stretch>
        </p:blipFill>
        <p:spPr bwMode="auto">
          <a:xfrm>
            <a:off x="5243513" y="1676400"/>
            <a:ext cx="3367087" cy="4652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Footer Placeholder 4"/>
          <p:cNvSpPr>
            <a:spLocks noGrp="1"/>
          </p:cNvSpPr>
          <p:nvPr>
            <p:ph type="ftr" sz="quarter" idx="11"/>
          </p:nvPr>
        </p:nvSpPr>
        <p:spPr>
          <a:xfrm>
            <a:off x="2286000" y="6477000"/>
            <a:ext cx="5791200" cy="457200"/>
          </a:xfrm>
          <a:noFill/>
        </p:spPr>
        <p:txBody>
          <a:bodyPr/>
          <a:lstStyle/>
          <a:p>
            <a:r>
              <a:rPr lang="en-US">
                <a:latin typeface="Arial" charset="0"/>
                <a:cs typeface="Arial" charset="0"/>
              </a:rPr>
              <a:t>Copyright ©2014 by Pearson Education, Inc. All rights reserved.</a:t>
            </a:r>
          </a:p>
        </p:txBody>
      </p:sp>
      <p:sp>
        <p:nvSpPr>
          <p:cNvPr id="34818" name="Rectangle 2"/>
          <p:cNvSpPr>
            <a:spLocks noGrp="1" noChangeArrowheads="1"/>
          </p:cNvSpPr>
          <p:nvPr>
            <p:ph type="title"/>
          </p:nvPr>
        </p:nvSpPr>
        <p:spPr>
          <a:xfrm>
            <a:off x="3124200" y="1371600"/>
            <a:ext cx="4876800" cy="762000"/>
          </a:xfrm>
        </p:spPr>
        <p:txBody>
          <a:bodyPr/>
          <a:lstStyle/>
          <a:p>
            <a:pPr eaLnBrk="1" hangingPunct="1"/>
            <a:r>
              <a:rPr lang="en-US" b="1" smtClean="0">
                <a:solidFill>
                  <a:srgbClr val="FF3300"/>
                </a:solidFill>
              </a:rPr>
              <a:t>Chapter Objectives</a:t>
            </a:r>
          </a:p>
        </p:txBody>
      </p:sp>
      <p:sp>
        <p:nvSpPr>
          <p:cNvPr id="16389" name="Rectangle 3"/>
          <p:cNvSpPr>
            <a:spLocks noGrp="1" noChangeArrowheads="1"/>
          </p:cNvSpPr>
          <p:nvPr>
            <p:ph type="body" idx="1"/>
          </p:nvPr>
        </p:nvSpPr>
        <p:spPr>
          <a:xfrm>
            <a:off x="381000" y="2819400"/>
            <a:ext cx="8382000" cy="3200400"/>
          </a:xfrm>
        </p:spPr>
        <p:txBody>
          <a:bodyPr/>
          <a:lstStyle/>
          <a:p>
            <a:pPr marL="514350" indent="-514350" eaLnBrk="1" hangingPunct="1">
              <a:lnSpc>
                <a:spcPct val="90000"/>
              </a:lnSpc>
              <a:buFontTx/>
              <a:buAutoNum type="arabicPeriod" startAt="5"/>
              <a:defRPr/>
            </a:pPr>
            <a:r>
              <a:rPr lang="en-US" sz="2200" dirty="0" smtClean="0"/>
              <a:t>How do the marketing communication objectives interact with the other elements of the IMC planning process?</a:t>
            </a:r>
          </a:p>
          <a:p>
            <a:pPr marL="514350" indent="-514350" eaLnBrk="1" hangingPunct="1">
              <a:lnSpc>
                <a:spcPct val="90000"/>
              </a:lnSpc>
              <a:buFontTx/>
              <a:buAutoNum type="arabicPeriod" startAt="5"/>
              <a:defRPr/>
            </a:pPr>
            <a:r>
              <a:rPr lang="en-US" sz="2200" dirty="0" smtClean="0"/>
              <a:t>What are the relationships between communications expenditures and company sales?</a:t>
            </a:r>
          </a:p>
          <a:p>
            <a:pPr marL="514350" indent="-514350" eaLnBrk="1" hangingPunct="1">
              <a:lnSpc>
                <a:spcPct val="90000"/>
              </a:lnSpc>
              <a:buFontTx/>
              <a:buAutoNum type="arabicPeriod" startAt="5"/>
              <a:defRPr/>
            </a:pPr>
            <a:r>
              <a:rPr lang="en-US" sz="2200" dirty="0" smtClean="0"/>
              <a:t>What types of marketing communications budgets may be used when developing the IMC planning program?</a:t>
            </a:r>
          </a:p>
          <a:p>
            <a:pPr marL="514350" indent="-514350" eaLnBrk="1" hangingPunct="1">
              <a:lnSpc>
                <a:spcPct val="90000"/>
              </a:lnSpc>
              <a:buFontTx/>
              <a:buAutoNum type="arabicPeriod" startAt="5"/>
              <a:defRPr/>
            </a:pPr>
            <a:r>
              <a:rPr lang="en-US" sz="2200" dirty="0" smtClean="0"/>
              <a:t>In addition to advertising, what other IMC components are selected as part of the IMC planning process?</a:t>
            </a:r>
          </a:p>
        </p:txBody>
      </p:sp>
      <p:sp>
        <p:nvSpPr>
          <p:cNvPr id="16390" name="Text Box 4"/>
          <p:cNvSpPr txBox="1">
            <a:spLocks noChangeArrowheads="1"/>
          </p:cNvSpPr>
          <p:nvPr/>
        </p:nvSpPr>
        <p:spPr bwMode="auto">
          <a:xfrm>
            <a:off x="2452688" y="457200"/>
            <a:ext cx="6462712" cy="646113"/>
          </a:xfrm>
          <a:prstGeom prst="rect">
            <a:avLst/>
          </a:prstGeom>
          <a:noFill/>
          <a:ln w="9525">
            <a:noFill/>
            <a:miter lim="800000"/>
            <a:headEnd/>
            <a:tailEnd/>
          </a:ln>
        </p:spPr>
        <p:txBody>
          <a:bodyPr>
            <a:spAutoFit/>
          </a:bodyPr>
          <a:lstStyle/>
          <a:p>
            <a:pPr algn="ctr" eaLnBrk="0" hangingPunct="0">
              <a:defRPr/>
            </a:pPr>
            <a:r>
              <a:rPr lang="en-US" sz="3600" dirty="0">
                <a:solidFill>
                  <a:srgbClr val="000099"/>
                </a:solidFill>
                <a:effectLst>
                  <a:outerShdw blurRad="38100" dist="38100" dir="2700000" algn="tl">
                    <a:srgbClr val="000000">
                      <a:alpha val="43137"/>
                    </a:srgbClr>
                  </a:outerShdw>
                </a:effectLst>
                <a:cs typeface="+mn-cs"/>
              </a:rPr>
              <a:t>  The IMC Planning Process</a:t>
            </a:r>
            <a:endParaRPr lang="en-US" dirty="0">
              <a:solidFill>
                <a:srgbClr val="000099"/>
              </a:solidFill>
              <a:effectLst>
                <a:outerShdw blurRad="38100" dist="38100" dir="2700000" algn="tl">
                  <a:srgbClr val="000000">
                    <a:alpha val="43137"/>
                  </a:srgbClr>
                </a:outerShdw>
              </a:effectLst>
              <a:cs typeface="+mn-cs"/>
            </a:endParaRPr>
          </a:p>
        </p:txBody>
      </p:sp>
      <p:sp>
        <p:nvSpPr>
          <p:cNvPr id="16394" name="Rectangle 8"/>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algn="ctr" eaLnBrk="0" hangingPunct="0">
              <a:defRPr/>
            </a:pPr>
            <a:endParaRPr lang="en-US" dirty="0">
              <a:effectLst>
                <a:outerShdw blurRad="38100" dist="38100" dir="2700000" algn="tl">
                  <a:srgbClr val="000000">
                    <a:alpha val="43137"/>
                  </a:srgbClr>
                </a:outerShdw>
              </a:effectLst>
              <a:cs typeface="+mn-cs"/>
            </a:endParaRPr>
          </a:p>
        </p:txBody>
      </p:sp>
      <p:sp>
        <p:nvSpPr>
          <p:cNvPr id="13" name="Rectangle 5"/>
          <p:cNvSpPr>
            <a:spLocks noChangeArrowheads="1"/>
          </p:cNvSpPr>
          <p:nvPr/>
        </p:nvSpPr>
        <p:spPr bwMode="auto">
          <a:xfrm>
            <a:off x="0" y="0"/>
            <a:ext cx="2743200" cy="2514600"/>
          </a:xfrm>
          <a:prstGeom prst="rect">
            <a:avLst/>
          </a:prstGeom>
          <a:solidFill>
            <a:srgbClr val="FF9900"/>
          </a:solidFill>
          <a:ln w="12700">
            <a:noFill/>
            <a:miter lim="800000"/>
            <a:headEnd type="none" w="sm" len="sm"/>
            <a:tailEnd type="none" w="sm" len="sm"/>
          </a:ln>
        </p:spPr>
        <p:txBody>
          <a:bodyPr wrap="none" anchor="ctr"/>
          <a:lstStyle/>
          <a:p>
            <a:pPr algn="ctr" eaLnBrk="0" hangingPunct="0">
              <a:defRPr/>
            </a:pPr>
            <a:endParaRPr lang="en-US" dirty="0">
              <a:effectLst>
                <a:outerShdw blurRad="38100" dist="38100" dir="2700000" algn="tl">
                  <a:srgbClr val="000000">
                    <a:alpha val="43137"/>
                  </a:srgbClr>
                </a:outerShdw>
              </a:effectLst>
              <a:cs typeface="+mn-cs"/>
            </a:endParaRPr>
          </a:p>
        </p:txBody>
      </p:sp>
      <p:sp>
        <p:nvSpPr>
          <p:cNvPr id="14" name="Text Box 7"/>
          <p:cNvSpPr txBox="1">
            <a:spLocks noChangeArrowheads="1"/>
          </p:cNvSpPr>
          <p:nvPr/>
        </p:nvSpPr>
        <p:spPr bwMode="auto">
          <a:xfrm>
            <a:off x="609600" y="533400"/>
            <a:ext cx="1295400" cy="1446213"/>
          </a:xfrm>
          <a:prstGeom prst="rect">
            <a:avLst/>
          </a:prstGeom>
          <a:noFill/>
          <a:ln w="12700">
            <a:noFill/>
            <a:miter lim="800000"/>
            <a:headEnd type="none" w="sm" len="sm"/>
            <a:tailEnd type="none" w="sm" len="sm"/>
          </a:ln>
        </p:spPr>
        <p:txBody>
          <a:bodyPr>
            <a:spAutoFit/>
          </a:bodyPr>
          <a:lstStyle/>
          <a:p>
            <a:pPr algn="ctr" eaLnBrk="0" hangingPunct="0">
              <a:spcBef>
                <a:spcPct val="50000"/>
              </a:spcBef>
              <a:defRPr/>
            </a:pPr>
            <a:r>
              <a:rPr lang="en-US" sz="8800" dirty="0">
                <a:solidFill>
                  <a:srgbClr val="CC3300"/>
                </a:solidFill>
                <a:effectLst>
                  <a:outerShdw blurRad="38100" dist="38100" dir="2700000" algn="tl">
                    <a:srgbClr val="000000">
                      <a:alpha val="43137"/>
                    </a:srgbClr>
                  </a:outerShdw>
                </a:effectLst>
                <a:latin typeface="Arial" pitchFamily="34" charset="0"/>
                <a:cs typeface="+mn-cs"/>
              </a:rPr>
              <a:t>4</a:t>
            </a:r>
          </a:p>
        </p:txBody>
      </p:sp>
      <p:sp>
        <p:nvSpPr>
          <p:cNvPr id="34824" name="Slide Number Placeholder 6"/>
          <p:cNvSpPr>
            <a:spLocks noGrp="1"/>
          </p:cNvSpPr>
          <p:nvPr>
            <p:ph type="sldNum" sz="quarter" idx="12"/>
          </p:nvPr>
        </p:nvSpPr>
        <p:spPr>
          <a:xfrm>
            <a:off x="7010400" y="6553200"/>
            <a:ext cx="1905000" cy="457200"/>
          </a:xfrm>
          <a:noFill/>
        </p:spPr>
        <p:txBody>
          <a:bodyPr/>
          <a:lstStyle/>
          <a:p>
            <a:r>
              <a:rPr lang="en-US" smtClean="0">
                <a:latin typeface="Arial" charset="0"/>
                <a:cs typeface="Arial" charset="0"/>
              </a:rPr>
              <a:t>4-</a:t>
            </a:r>
            <a:fld id="{1F8EED6D-D84A-4998-A508-D466B370E327}" type="slidenum">
              <a:rPr lang="en-US" smtClean="0">
                <a:latin typeface="Arial" charset="0"/>
                <a:cs typeface="Arial" charset="0"/>
              </a:rPr>
              <a:pPr/>
              <a:t>4</a:t>
            </a:fld>
            <a:endParaRPr lang="en-US"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Footer Placeholder 4"/>
          <p:cNvSpPr>
            <a:spLocks noGrp="1"/>
          </p:cNvSpPr>
          <p:nvPr>
            <p:ph type="ftr" sz="quarter" idx="11"/>
          </p:nvPr>
        </p:nvSpPr>
        <p:spPr>
          <a:xfrm>
            <a:off x="2286000" y="6477000"/>
            <a:ext cx="5791200" cy="457200"/>
          </a:xfrm>
          <a:noFill/>
        </p:spPr>
        <p:txBody>
          <a:bodyPr/>
          <a:lstStyle/>
          <a:p>
            <a:r>
              <a:rPr lang="en-US">
                <a:latin typeface="Arial" charset="0"/>
                <a:cs typeface="Arial" charset="0"/>
              </a:rPr>
              <a:t>Copyright ©2014 by Pearson Education, Inc. All rights reserved.</a:t>
            </a:r>
          </a:p>
        </p:txBody>
      </p:sp>
      <p:sp>
        <p:nvSpPr>
          <p:cNvPr id="108546" name="Slide Number Placeholder 5"/>
          <p:cNvSpPr>
            <a:spLocks noGrp="1"/>
          </p:cNvSpPr>
          <p:nvPr>
            <p:ph type="sldNum" sz="quarter" idx="12"/>
          </p:nvPr>
        </p:nvSpPr>
        <p:spPr>
          <a:xfrm>
            <a:off x="7010400" y="6553200"/>
            <a:ext cx="1905000" cy="457200"/>
          </a:xfrm>
          <a:noFill/>
        </p:spPr>
        <p:txBody>
          <a:bodyPr/>
          <a:lstStyle/>
          <a:p>
            <a:r>
              <a:rPr lang="en-US" smtClean="0">
                <a:latin typeface="Arial" charset="0"/>
                <a:cs typeface="Arial" charset="0"/>
              </a:rPr>
              <a:t>4-</a:t>
            </a:r>
            <a:fld id="{66554820-837E-43B4-9732-65046019727E}" type="slidenum">
              <a:rPr lang="en-US" smtClean="0">
                <a:latin typeface="Arial" charset="0"/>
                <a:cs typeface="Arial" charset="0"/>
              </a:rPr>
              <a:pPr/>
              <a:t>40</a:t>
            </a:fld>
            <a:endParaRPr lang="en-US" smtClean="0">
              <a:latin typeface="Arial" charset="0"/>
              <a:cs typeface="Arial" charset="0"/>
            </a:endParaRPr>
          </a:p>
        </p:txBody>
      </p:sp>
      <p:sp>
        <p:nvSpPr>
          <p:cNvPr id="108547" name="Rectangle 2"/>
          <p:cNvSpPr>
            <a:spLocks noGrp="1" noChangeArrowheads="1"/>
          </p:cNvSpPr>
          <p:nvPr>
            <p:ph type="title"/>
          </p:nvPr>
        </p:nvSpPr>
        <p:spPr>
          <a:xfrm>
            <a:off x="838200" y="0"/>
            <a:ext cx="7772400" cy="1143000"/>
          </a:xfrm>
        </p:spPr>
        <p:txBody>
          <a:bodyPr/>
          <a:lstStyle/>
          <a:p>
            <a:r>
              <a:rPr lang="en-US" sz="6000" b="1" smtClean="0">
                <a:solidFill>
                  <a:srgbClr val="FF0000"/>
                </a:solidFill>
              </a:rPr>
              <a:t>Types of Budgets</a:t>
            </a:r>
          </a:p>
        </p:txBody>
      </p:sp>
      <p:sp>
        <p:nvSpPr>
          <p:cNvPr id="108548" name="Rectangle 6"/>
          <p:cNvSpPr>
            <a:spLocks noGrp="1" noChangeArrowheads="1"/>
          </p:cNvSpPr>
          <p:nvPr>
            <p:ph type="body" idx="1"/>
          </p:nvPr>
        </p:nvSpPr>
        <p:spPr>
          <a:xfrm>
            <a:off x="1295400" y="1447800"/>
            <a:ext cx="7391400" cy="4724400"/>
          </a:xfrm>
        </p:spPr>
        <p:txBody>
          <a:bodyPr/>
          <a:lstStyle/>
          <a:p>
            <a:r>
              <a:rPr lang="en-US" b="1" smtClean="0">
                <a:solidFill>
                  <a:srgbClr val="0000FF"/>
                </a:solidFill>
                <a:effectLst/>
              </a:rPr>
              <a:t>Percentage of Sales</a:t>
            </a:r>
          </a:p>
          <a:p>
            <a:pPr lvl="1"/>
            <a:r>
              <a:rPr lang="en-US" smtClean="0">
                <a:effectLst/>
              </a:rPr>
              <a:t>Sales of current year, or next year</a:t>
            </a:r>
          </a:p>
          <a:p>
            <a:pPr lvl="1"/>
            <a:r>
              <a:rPr lang="en-US" smtClean="0">
                <a:effectLst/>
              </a:rPr>
              <a:t>Simple</a:t>
            </a:r>
          </a:p>
          <a:p>
            <a:pPr lvl="1"/>
            <a:r>
              <a:rPr lang="en-US" smtClean="0">
                <a:effectLst/>
              </a:rPr>
              <a:t>Tends to work in the opposite direction</a:t>
            </a:r>
          </a:p>
          <a:p>
            <a:pPr lvl="1"/>
            <a:r>
              <a:rPr lang="en-US" smtClean="0">
                <a:effectLst/>
              </a:rPr>
              <a:t>Does not meet special needs</a:t>
            </a:r>
          </a:p>
          <a:p>
            <a:r>
              <a:rPr lang="en-US" b="1" smtClean="0">
                <a:solidFill>
                  <a:srgbClr val="0000FF"/>
                </a:solidFill>
                <a:effectLst/>
              </a:rPr>
              <a:t>Meet the competition</a:t>
            </a:r>
          </a:p>
          <a:p>
            <a:pPr lvl="1"/>
            <a:r>
              <a:rPr lang="en-US" smtClean="0">
                <a:effectLst/>
              </a:rPr>
              <a:t>Seeks to prevent market share loss</a:t>
            </a:r>
          </a:p>
          <a:p>
            <a:pPr lvl="1"/>
            <a:r>
              <a:rPr lang="en-US" smtClean="0">
                <a:effectLst/>
              </a:rPr>
              <a:t>Highly competitive markets</a:t>
            </a:r>
          </a:p>
          <a:p>
            <a:pPr lvl="1"/>
            <a:r>
              <a:rPr lang="en-US" smtClean="0">
                <a:effectLst/>
              </a:rPr>
              <a:t>Dollars may not be spent efficiently</a:t>
            </a:r>
          </a:p>
        </p:txBody>
      </p:sp>
      <p:sp>
        <p:nvSpPr>
          <p:cNvPr id="39943" name="Rectangle 7"/>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39944" name="Rectangle 8"/>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39945" name="Rectangle 9"/>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Footer Placeholder 2"/>
          <p:cNvSpPr>
            <a:spLocks noGrp="1"/>
          </p:cNvSpPr>
          <p:nvPr>
            <p:ph type="ftr" sz="quarter" idx="11"/>
          </p:nvPr>
        </p:nvSpPr>
        <p:spPr>
          <a:xfrm>
            <a:off x="2286000" y="6477000"/>
            <a:ext cx="5791200" cy="457200"/>
          </a:xfrm>
          <a:noFill/>
        </p:spPr>
        <p:txBody>
          <a:bodyPr/>
          <a:lstStyle/>
          <a:p>
            <a:r>
              <a:rPr lang="en-US">
                <a:latin typeface="Arial" charset="0"/>
                <a:cs typeface="Arial" charset="0"/>
              </a:rPr>
              <a:t>Copyright ©2014 by Pearson Education, Inc. All rights reserved.</a:t>
            </a:r>
          </a:p>
        </p:txBody>
      </p:sp>
      <p:sp>
        <p:nvSpPr>
          <p:cNvPr id="110594" name="Slide Number Placeholder 3"/>
          <p:cNvSpPr>
            <a:spLocks noGrp="1"/>
          </p:cNvSpPr>
          <p:nvPr>
            <p:ph type="sldNum" sz="quarter" idx="12"/>
          </p:nvPr>
        </p:nvSpPr>
        <p:spPr>
          <a:xfrm>
            <a:off x="7010400" y="6553200"/>
            <a:ext cx="1905000" cy="457200"/>
          </a:xfrm>
          <a:noFill/>
        </p:spPr>
        <p:txBody>
          <a:bodyPr/>
          <a:lstStyle/>
          <a:p>
            <a:r>
              <a:rPr lang="en-US" smtClean="0">
                <a:latin typeface="Arial" charset="0"/>
                <a:cs typeface="Arial" charset="0"/>
              </a:rPr>
              <a:t>4-</a:t>
            </a:r>
            <a:fld id="{94E0D3FA-85D9-41D1-B085-B2E1C8AB856D}" type="slidenum">
              <a:rPr lang="en-US" smtClean="0">
                <a:latin typeface="Arial" charset="0"/>
                <a:cs typeface="Arial" charset="0"/>
              </a:rPr>
              <a:pPr/>
              <a:t>41</a:t>
            </a:fld>
            <a:endParaRPr lang="en-US" smtClean="0">
              <a:latin typeface="Arial" charset="0"/>
              <a:cs typeface="Arial" charset="0"/>
            </a:endParaRPr>
          </a:p>
        </p:txBody>
      </p:sp>
      <p:sp>
        <p:nvSpPr>
          <p:cNvPr id="74760" name="Rectangle 2056"/>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74761" name="Rectangle 2057"/>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74762" name="Rectangle 2058"/>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74763" name="Rectangle 2059"/>
          <p:cNvSpPr>
            <a:spLocks noChangeArrowheads="1"/>
          </p:cNvSpPr>
          <p:nvPr/>
        </p:nvSpPr>
        <p:spPr bwMode="auto">
          <a:xfrm>
            <a:off x="533400" y="228600"/>
            <a:ext cx="6172200" cy="609600"/>
          </a:xfrm>
          <a:prstGeom prst="rect">
            <a:avLst/>
          </a:prstGeom>
          <a:solidFill>
            <a:srgbClr val="333399"/>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74764" name="Rectangle 2060"/>
          <p:cNvSpPr>
            <a:spLocks noChangeArrowheads="1"/>
          </p:cNvSpPr>
          <p:nvPr/>
        </p:nvSpPr>
        <p:spPr bwMode="auto">
          <a:xfrm>
            <a:off x="533400" y="838200"/>
            <a:ext cx="6172200" cy="838200"/>
          </a:xfrm>
          <a:prstGeom prst="rect">
            <a:avLst/>
          </a:prstGeom>
          <a:solidFill>
            <a:srgbClr val="99FF66"/>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110600" name="Text Box 2061"/>
          <p:cNvSpPr txBox="1">
            <a:spLocks noChangeArrowheads="1"/>
          </p:cNvSpPr>
          <p:nvPr/>
        </p:nvSpPr>
        <p:spPr bwMode="auto">
          <a:xfrm>
            <a:off x="685800" y="258763"/>
            <a:ext cx="3962400" cy="579437"/>
          </a:xfrm>
          <a:prstGeom prst="rect">
            <a:avLst/>
          </a:prstGeom>
          <a:noFill/>
          <a:ln w="12700">
            <a:noFill/>
            <a:miter lim="800000"/>
            <a:headEnd type="none" w="sm" len="sm"/>
            <a:tailEnd type="none" w="sm" len="sm"/>
          </a:ln>
        </p:spPr>
        <p:txBody>
          <a:bodyPr>
            <a:spAutoFit/>
          </a:bodyPr>
          <a:lstStyle/>
          <a:p>
            <a:pPr algn="ctr"/>
            <a:r>
              <a:rPr lang="en-US">
                <a:solidFill>
                  <a:srgbClr val="FFFFFF"/>
                </a:solidFill>
              </a:rPr>
              <a:t>F I G U R E    4 . 11</a:t>
            </a:r>
          </a:p>
        </p:txBody>
      </p:sp>
      <p:sp>
        <p:nvSpPr>
          <p:cNvPr id="110601" name="Rectangle 2062"/>
          <p:cNvSpPr>
            <a:spLocks noChangeArrowheads="1"/>
          </p:cNvSpPr>
          <p:nvPr/>
        </p:nvSpPr>
        <p:spPr bwMode="auto">
          <a:xfrm>
            <a:off x="762000" y="914400"/>
            <a:ext cx="6019800" cy="609600"/>
          </a:xfrm>
          <a:prstGeom prst="rect">
            <a:avLst/>
          </a:prstGeom>
          <a:noFill/>
          <a:ln w="9525">
            <a:noFill/>
            <a:miter lim="800000"/>
            <a:headEnd/>
            <a:tailEnd/>
          </a:ln>
        </p:spPr>
        <p:txBody>
          <a:bodyPr lIns="92075" tIns="46038" rIns="92075" bIns="46038" anchor="ctr"/>
          <a:lstStyle/>
          <a:p>
            <a:pPr eaLnBrk="0" hangingPunct="0"/>
            <a:r>
              <a:rPr lang="en-US" sz="2400" b="1">
                <a:solidFill>
                  <a:srgbClr val="000000"/>
                </a:solidFill>
              </a:rPr>
              <a:t>Ad Spending, Brand Recognition, and Market Share</a:t>
            </a:r>
          </a:p>
        </p:txBody>
      </p:sp>
      <p:graphicFrame>
        <p:nvGraphicFramePr>
          <p:cNvPr id="12" name="Table 11"/>
          <p:cNvGraphicFramePr>
            <a:graphicFrameLocks noGrp="1"/>
          </p:cNvGraphicFramePr>
          <p:nvPr/>
        </p:nvGraphicFramePr>
        <p:xfrm>
          <a:off x="838200" y="2286000"/>
          <a:ext cx="8001000" cy="2570163"/>
        </p:xfrm>
        <a:graphic>
          <a:graphicData uri="http://schemas.openxmlformats.org/drawingml/2006/table">
            <a:tbl>
              <a:tblPr firstRow="1" bandRow="1">
                <a:tableStyleId>{5C22544A-7EE6-4342-B048-85BDC9FD1C3A}</a:tableStyleId>
              </a:tblPr>
              <a:tblGrid>
                <a:gridCol w="2000250"/>
                <a:gridCol w="2403970"/>
                <a:gridCol w="1908495"/>
                <a:gridCol w="1688284"/>
              </a:tblGrid>
              <a:tr h="659634">
                <a:tc>
                  <a:txBody>
                    <a:bodyPr/>
                    <a:lstStyle/>
                    <a:p>
                      <a:r>
                        <a:rPr lang="en-US" dirty="0" smtClean="0"/>
                        <a:t>Auto</a:t>
                      </a:r>
                      <a:r>
                        <a:rPr lang="en-US" baseline="0" dirty="0" smtClean="0"/>
                        <a:t> Insurer</a:t>
                      </a:r>
                      <a:endParaRPr lang="en-US" dirty="0"/>
                    </a:p>
                  </a:txBody>
                  <a:tcPr/>
                </a:tc>
                <a:tc>
                  <a:txBody>
                    <a:bodyPr/>
                    <a:lstStyle/>
                    <a:p>
                      <a:r>
                        <a:rPr lang="en-US" dirty="0" smtClean="0"/>
                        <a:t>Ad Spending (millions)</a:t>
                      </a:r>
                      <a:endParaRPr lang="en-US" dirty="0"/>
                    </a:p>
                  </a:txBody>
                  <a:tcPr/>
                </a:tc>
                <a:tc>
                  <a:txBody>
                    <a:bodyPr/>
                    <a:lstStyle/>
                    <a:p>
                      <a:r>
                        <a:rPr lang="en-US" dirty="0" smtClean="0"/>
                        <a:t>Brand Recognition</a:t>
                      </a:r>
                      <a:endParaRPr lang="en-US" dirty="0"/>
                    </a:p>
                  </a:txBody>
                  <a:tcPr/>
                </a:tc>
                <a:tc>
                  <a:txBody>
                    <a:bodyPr/>
                    <a:lstStyle/>
                    <a:p>
                      <a:r>
                        <a:rPr lang="en-US" dirty="0" smtClean="0"/>
                        <a:t>Market Share</a:t>
                      </a:r>
                      <a:endParaRPr lang="en-US" dirty="0"/>
                    </a:p>
                  </a:txBody>
                  <a:tcPr/>
                </a:tc>
              </a:tr>
              <a:tr h="382169">
                <a:tc>
                  <a:txBody>
                    <a:bodyPr/>
                    <a:lstStyle/>
                    <a:p>
                      <a:r>
                        <a:rPr lang="en-US" dirty="0" smtClean="0"/>
                        <a:t>Geico</a:t>
                      </a:r>
                      <a:endParaRPr lang="en-US" dirty="0"/>
                    </a:p>
                  </a:txBody>
                  <a:tcPr/>
                </a:tc>
                <a:tc>
                  <a:txBody>
                    <a:bodyPr/>
                    <a:lstStyle/>
                    <a:p>
                      <a:pPr algn="ctr"/>
                      <a:r>
                        <a:rPr lang="en-US" dirty="0" smtClean="0"/>
                        <a:t>$600</a:t>
                      </a:r>
                      <a:endParaRPr lang="en-US" dirty="0"/>
                    </a:p>
                  </a:txBody>
                  <a:tcPr/>
                </a:tc>
                <a:tc>
                  <a:txBody>
                    <a:bodyPr/>
                    <a:lstStyle/>
                    <a:p>
                      <a:pPr algn="ctr"/>
                      <a:r>
                        <a:rPr lang="en-US" dirty="0" smtClean="0"/>
                        <a:t>98%</a:t>
                      </a:r>
                      <a:endParaRPr lang="en-US" dirty="0"/>
                    </a:p>
                  </a:txBody>
                  <a:tcPr/>
                </a:tc>
                <a:tc>
                  <a:txBody>
                    <a:bodyPr/>
                    <a:lstStyle/>
                    <a:p>
                      <a:pPr algn="ctr"/>
                      <a:r>
                        <a:rPr lang="en-US" dirty="0" smtClean="0"/>
                        <a:t>8.2%</a:t>
                      </a:r>
                      <a:endParaRPr lang="en-US" dirty="0"/>
                    </a:p>
                  </a:txBody>
                  <a:tcPr/>
                </a:tc>
              </a:tr>
              <a:tr h="382169">
                <a:tc>
                  <a:txBody>
                    <a:bodyPr/>
                    <a:lstStyle/>
                    <a:p>
                      <a:r>
                        <a:rPr lang="en-US" dirty="0" smtClean="0"/>
                        <a:t>Progressive</a:t>
                      </a:r>
                      <a:endParaRPr lang="en-US" dirty="0"/>
                    </a:p>
                  </a:txBody>
                  <a:tcPr/>
                </a:tc>
                <a:tc>
                  <a:txBody>
                    <a:bodyPr/>
                    <a:lstStyle/>
                    <a:p>
                      <a:pPr algn="ctr"/>
                      <a:r>
                        <a:rPr lang="en-US" dirty="0" smtClean="0"/>
                        <a:t>$506</a:t>
                      </a:r>
                      <a:endParaRPr lang="en-US" dirty="0"/>
                    </a:p>
                  </a:txBody>
                  <a:tcPr/>
                </a:tc>
                <a:tc>
                  <a:txBody>
                    <a:bodyPr/>
                    <a:lstStyle/>
                    <a:p>
                      <a:pPr algn="ctr"/>
                      <a:r>
                        <a:rPr lang="en-US" dirty="0" smtClean="0"/>
                        <a:t>92%</a:t>
                      </a:r>
                      <a:endParaRPr lang="en-US" dirty="0"/>
                    </a:p>
                  </a:txBody>
                  <a:tcPr/>
                </a:tc>
                <a:tc>
                  <a:txBody>
                    <a:bodyPr/>
                    <a:lstStyle/>
                    <a:p>
                      <a:pPr algn="ctr"/>
                      <a:r>
                        <a:rPr lang="en-US" dirty="0" smtClean="0"/>
                        <a:t>7.5%</a:t>
                      </a:r>
                      <a:endParaRPr lang="en-US" dirty="0"/>
                    </a:p>
                  </a:txBody>
                  <a:tcPr/>
                </a:tc>
              </a:tr>
              <a:tr h="382169">
                <a:tc>
                  <a:txBody>
                    <a:bodyPr/>
                    <a:lstStyle/>
                    <a:p>
                      <a:r>
                        <a:rPr lang="en-US" dirty="0" smtClean="0"/>
                        <a:t>State Farm</a:t>
                      </a:r>
                      <a:endParaRPr lang="en-US" dirty="0"/>
                    </a:p>
                  </a:txBody>
                  <a:tcPr/>
                </a:tc>
                <a:tc>
                  <a:txBody>
                    <a:bodyPr/>
                    <a:lstStyle/>
                    <a:p>
                      <a:pPr algn="ctr"/>
                      <a:r>
                        <a:rPr lang="en-US" dirty="0" smtClean="0"/>
                        <a:t>$455</a:t>
                      </a:r>
                      <a:endParaRPr lang="en-US" dirty="0"/>
                    </a:p>
                  </a:txBody>
                  <a:tcPr/>
                </a:tc>
                <a:tc>
                  <a:txBody>
                    <a:bodyPr/>
                    <a:lstStyle/>
                    <a:p>
                      <a:pPr algn="ctr"/>
                      <a:r>
                        <a:rPr lang="en-US" dirty="0" smtClean="0"/>
                        <a:t>76%</a:t>
                      </a:r>
                      <a:endParaRPr lang="en-US" dirty="0"/>
                    </a:p>
                  </a:txBody>
                  <a:tcPr/>
                </a:tc>
                <a:tc>
                  <a:txBody>
                    <a:bodyPr/>
                    <a:lstStyle/>
                    <a:p>
                      <a:pPr algn="ctr"/>
                      <a:r>
                        <a:rPr lang="en-US" dirty="0" smtClean="0"/>
                        <a:t>18.6%</a:t>
                      </a:r>
                      <a:endParaRPr lang="en-US" dirty="0"/>
                    </a:p>
                  </a:txBody>
                  <a:tcPr/>
                </a:tc>
              </a:tr>
              <a:tr h="382169">
                <a:tc>
                  <a:txBody>
                    <a:bodyPr/>
                    <a:lstStyle/>
                    <a:p>
                      <a:r>
                        <a:rPr lang="en-US" dirty="0" smtClean="0"/>
                        <a:t>Allstate</a:t>
                      </a:r>
                      <a:endParaRPr lang="en-US" dirty="0"/>
                    </a:p>
                  </a:txBody>
                  <a:tcPr/>
                </a:tc>
                <a:tc>
                  <a:txBody>
                    <a:bodyPr/>
                    <a:lstStyle/>
                    <a:p>
                      <a:pPr algn="ctr"/>
                      <a:r>
                        <a:rPr lang="en-US" dirty="0" smtClean="0"/>
                        <a:t>$369</a:t>
                      </a:r>
                      <a:endParaRPr lang="en-US" dirty="0"/>
                    </a:p>
                  </a:txBody>
                  <a:tcPr/>
                </a:tc>
                <a:tc>
                  <a:txBody>
                    <a:bodyPr/>
                    <a:lstStyle/>
                    <a:p>
                      <a:pPr algn="ctr"/>
                      <a:r>
                        <a:rPr lang="en-US" dirty="0" smtClean="0"/>
                        <a:t>63%</a:t>
                      </a:r>
                      <a:endParaRPr lang="en-US" dirty="0"/>
                    </a:p>
                  </a:txBody>
                  <a:tcPr/>
                </a:tc>
                <a:tc>
                  <a:txBody>
                    <a:bodyPr/>
                    <a:lstStyle/>
                    <a:p>
                      <a:pPr algn="ctr"/>
                      <a:r>
                        <a:rPr lang="en-US" dirty="0" smtClean="0"/>
                        <a:t>10.5%</a:t>
                      </a:r>
                      <a:endParaRPr lang="en-US" dirty="0"/>
                    </a:p>
                  </a:txBody>
                  <a:tcPr/>
                </a:tc>
              </a:tr>
              <a:tr h="382169">
                <a:tc>
                  <a:txBody>
                    <a:bodyPr/>
                    <a:lstStyle/>
                    <a:p>
                      <a:r>
                        <a:rPr lang="en-US" dirty="0" smtClean="0"/>
                        <a:t>Farmers</a:t>
                      </a:r>
                      <a:endParaRPr lang="en-US" dirty="0"/>
                    </a:p>
                  </a:txBody>
                  <a:tcPr/>
                </a:tc>
                <a:tc>
                  <a:txBody>
                    <a:bodyPr/>
                    <a:lstStyle/>
                    <a:p>
                      <a:pPr algn="ctr"/>
                      <a:r>
                        <a:rPr lang="en-US" dirty="0" smtClean="0"/>
                        <a:t>$203</a:t>
                      </a:r>
                      <a:endParaRPr lang="en-US" dirty="0"/>
                    </a:p>
                  </a:txBody>
                  <a:tcPr/>
                </a:tc>
                <a:tc>
                  <a:txBody>
                    <a:bodyPr/>
                    <a:lstStyle/>
                    <a:p>
                      <a:pPr algn="ctr"/>
                      <a:r>
                        <a:rPr lang="en-US" dirty="0" smtClean="0"/>
                        <a:t>59%</a:t>
                      </a:r>
                      <a:endParaRPr lang="en-US" dirty="0"/>
                    </a:p>
                  </a:txBody>
                  <a:tcPr/>
                </a:tc>
                <a:tc>
                  <a:txBody>
                    <a:bodyPr/>
                    <a:lstStyle/>
                    <a:p>
                      <a:pPr algn="ctr"/>
                      <a:r>
                        <a:rPr lang="en-US" dirty="0" smtClean="0"/>
                        <a:t>6.4%</a:t>
                      </a:r>
                      <a:endParaRPr lang="en-US" dirty="0"/>
                    </a:p>
                  </a:txBody>
                  <a:tcPr/>
                </a:tc>
              </a:tr>
            </a:tbl>
          </a:graphicData>
        </a:graphic>
      </p:graphicFrame>
      <p:sp>
        <p:nvSpPr>
          <p:cNvPr id="13" name="TextBox 12"/>
          <p:cNvSpPr txBox="1"/>
          <p:nvPr/>
        </p:nvSpPr>
        <p:spPr>
          <a:xfrm>
            <a:off x="1676400" y="5692775"/>
            <a:ext cx="5867400" cy="430213"/>
          </a:xfrm>
          <a:prstGeom prst="rect">
            <a:avLst/>
          </a:prstGeom>
          <a:noFill/>
        </p:spPr>
        <p:txBody>
          <a:bodyPr>
            <a:spAutoFit/>
          </a:bodyPr>
          <a:lstStyle/>
          <a:p>
            <a:pPr algn="ctr" eaLnBrk="0" hangingPunct="0">
              <a:defRPr/>
            </a:pPr>
            <a:r>
              <a:rPr lang="en-US" sz="1100" dirty="0">
                <a:effectLst>
                  <a:outerShdw blurRad="38100" dist="38100" dir="2700000" algn="tl">
                    <a:srgbClr val="000000">
                      <a:alpha val="43137"/>
                    </a:srgbClr>
                  </a:outerShdw>
                </a:effectLst>
                <a:cs typeface="+mn-cs"/>
              </a:rPr>
              <a:t>Source: Adapted from Gregory Bresiger, “It’s Ad Infinitum,” </a:t>
            </a:r>
            <a:r>
              <a:rPr lang="en-US" sz="1100" i="1" dirty="0">
                <a:effectLst>
                  <a:outerShdw blurRad="38100" dist="38100" dir="2700000" algn="tl">
                    <a:srgbClr val="000000">
                      <a:alpha val="43137"/>
                    </a:srgbClr>
                  </a:outerShdw>
                </a:effectLst>
                <a:cs typeface="+mn-cs"/>
              </a:rPr>
              <a:t>New York Post</a:t>
            </a:r>
            <a:r>
              <a:rPr lang="en-US" sz="1100" dirty="0">
                <a:effectLst>
                  <a:outerShdw blurRad="38100" dist="38100" dir="2700000" algn="tl">
                    <a:srgbClr val="000000">
                      <a:alpha val="43137"/>
                    </a:srgbClr>
                  </a:outerShdw>
                </a:effectLst>
                <a:cs typeface="+mn-cs"/>
              </a:rPr>
              <a:t>, May 1, 2011, </a:t>
            </a:r>
            <a:r>
              <a:rPr lang="en-US" sz="1100" u="sng" dirty="0">
                <a:effectLst>
                  <a:outerShdw blurRad="38100" dist="38100" dir="2700000" algn="tl">
                    <a:srgbClr val="000000">
                      <a:alpha val="43137"/>
                    </a:srgbClr>
                  </a:outerShdw>
                </a:effectLst>
                <a:cs typeface="+mn-cs"/>
                <a:hlinkClick r:id="rId3"/>
              </a:rPr>
              <a:t>www.nypost.com/f/print/news/business/it_ad_infinitum_3ThF9rxodhlKnSkcIjdTPK</a:t>
            </a:r>
            <a:r>
              <a:rPr lang="en-US" sz="1100" dirty="0">
                <a:effectLst>
                  <a:outerShdw blurRad="38100" dist="38100" dir="2700000" algn="tl">
                    <a:srgbClr val="000000">
                      <a:alpha val="43137"/>
                    </a:srgbClr>
                  </a:outerShdw>
                </a:effectLst>
                <a:cs typeface="+mn-cs"/>
              </a:rPr>
              <a:t>. </a:t>
            </a:r>
            <a:endParaRPr lang="en-US" sz="1100" dirty="0">
              <a:effectLst>
                <a:outerShdw blurRad="38100" dist="38100" dir="2700000" algn="tl">
                  <a:srgbClr val="000000">
                    <a:alpha val="43137"/>
                  </a:srgbClr>
                </a:outerShdw>
              </a:effectLst>
              <a:cs typeface="+mn-cs"/>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Footer Placeholder 4"/>
          <p:cNvSpPr>
            <a:spLocks noGrp="1"/>
          </p:cNvSpPr>
          <p:nvPr>
            <p:ph type="ftr" sz="quarter" idx="11"/>
          </p:nvPr>
        </p:nvSpPr>
        <p:spPr>
          <a:xfrm>
            <a:off x="2286000" y="6477000"/>
            <a:ext cx="5791200" cy="457200"/>
          </a:xfrm>
          <a:noFill/>
        </p:spPr>
        <p:txBody>
          <a:bodyPr/>
          <a:lstStyle/>
          <a:p>
            <a:r>
              <a:rPr lang="en-US">
                <a:latin typeface="Arial" charset="0"/>
                <a:cs typeface="Arial" charset="0"/>
              </a:rPr>
              <a:t>Copyright ©2014 by Pearson Education, Inc. All rights reserved.</a:t>
            </a:r>
          </a:p>
        </p:txBody>
      </p:sp>
      <p:sp>
        <p:nvSpPr>
          <p:cNvPr id="112642" name="Slide Number Placeholder 5"/>
          <p:cNvSpPr>
            <a:spLocks noGrp="1"/>
          </p:cNvSpPr>
          <p:nvPr>
            <p:ph type="sldNum" sz="quarter" idx="12"/>
          </p:nvPr>
        </p:nvSpPr>
        <p:spPr>
          <a:xfrm>
            <a:off x="7010400" y="6553200"/>
            <a:ext cx="1905000" cy="457200"/>
          </a:xfrm>
          <a:noFill/>
        </p:spPr>
        <p:txBody>
          <a:bodyPr/>
          <a:lstStyle/>
          <a:p>
            <a:r>
              <a:rPr lang="en-US" smtClean="0">
                <a:latin typeface="Arial" charset="0"/>
                <a:cs typeface="Arial" charset="0"/>
              </a:rPr>
              <a:t>4-</a:t>
            </a:r>
            <a:fld id="{5994C3F6-6307-4E2F-A918-7A2E375E9FF3}" type="slidenum">
              <a:rPr lang="en-US" smtClean="0">
                <a:latin typeface="Arial" charset="0"/>
                <a:cs typeface="Arial" charset="0"/>
              </a:rPr>
              <a:pPr/>
              <a:t>42</a:t>
            </a:fld>
            <a:endParaRPr lang="en-US" smtClean="0">
              <a:latin typeface="Arial" charset="0"/>
              <a:cs typeface="Arial" charset="0"/>
            </a:endParaRPr>
          </a:p>
        </p:txBody>
      </p:sp>
      <p:sp>
        <p:nvSpPr>
          <p:cNvPr id="112643" name="Rectangle 2"/>
          <p:cNvSpPr>
            <a:spLocks noGrp="1" noChangeArrowheads="1"/>
          </p:cNvSpPr>
          <p:nvPr>
            <p:ph type="title"/>
          </p:nvPr>
        </p:nvSpPr>
        <p:spPr>
          <a:xfrm>
            <a:off x="838200" y="0"/>
            <a:ext cx="7772400" cy="1143000"/>
          </a:xfrm>
        </p:spPr>
        <p:txBody>
          <a:bodyPr/>
          <a:lstStyle/>
          <a:p>
            <a:r>
              <a:rPr lang="en-US" sz="6000" b="1" smtClean="0">
                <a:solidFill>
                  <a:srgbClr val="FF0000"/>
                </a:solidFill>
              </a:rPr>
              <a:t>Types of Budgets</a:t>
            </a:r>
          </a:p>
        </p:txBody>
      </p:sp>
      <p:sp>
        <p:nvSpPr>
          <p:cNvPr id="112644" name="Rectangle 6"/>
          <p:cNvSpPr>
            <a:spLocks noGrp="1" noChangeArrowheads="1"/>
          </p:cNvSpPr>
          <p:nvPr>
            <p:ph type="body" idx="1"/>
          </p:nvPr>
        </p:nvSpPr>
        <p:spPr>
          <a:xfrm>
            <a:off x="1295400" y="1447800"/>
            <a:ext cx="7391400" cy="4724400"/>
          </a:xfrm>
        </p:spPr>
        <p:txBody>
          <a:bodyPr/>
          <a:lstStyle/>
          <a:p>
            <a:r>
              <a:rPr lang="en-US" b="1" smtClean="0">
                <a:solidFill>
                  <a:srgbClr val="0000FF"/>
                </a:solidFill>
                <a:effectLst/>
              </a:rPr>
              <a:t>What we can afford</a:t>
            </a:r>
          </a:p>
          <a:p>
            <a:pPr lvl="1"/>
            <a:r>
              <a:rPr lang="en-US" smtClean="0">
                <a:effectLst/>
              </a:rPr>
              <a:t>Set after all other items budgeted</a:t>
            </a:r>
          </a:p>
          <a:p>
            <a:pPr lvl="1"/>
            <a:r>
              <a:rPr lang="en-US" smtClean="0">
                <a:effectLst/>
              </a:rPr>
              <a:t>Not understand importance of marketing</a:t>
            </a:r>
          </a:p>
          <a:p>
            <a:r>
              <a:rPr lang="en-US" b="1" smtClean="0">
                <a:solidFill>
                  <a:srgbClr val="0000FF"/>
                </a:solidFill>
                <a:effectLst/>
              </a:rPr>
              <a:t>Objective and task</a:t>
            </a:r>
          </a:p>
          <a:p>
            <a:pPr lvl="1"/>
            <a:r>
              <a:rPr lang="en-US" smtClean="0">
                <a:effectLst/>
              </a:rPr>
              <a:t>Budgets determined by objectives</a:t>
            </a:r>
          </a:p>
          <a:p>
            <a:pPr lvl="1"/>
            <a:r>
              <a:rPr lang="en-US" smtClean="0">
                <a:effectLst/>
              </a:rPr>
              <a:t>Best method of budgeting</a:t>
            </a:r>
          </a:p>
          <a:p>
            <a:pPr lvl="1"/>
            <a:r>
              <a:rPr lang="en-US" smtClean="0">
                <a:effectLst/>
              </a:rPr>
              <a:t>Used by 50% of firms</a:t>
            </a:r>
          </a:p>
        </p:txBody>
      </p:sp>
      <p:sp>
        <p:nvSpPr>
          <p:cNvPr id="39943" name="Rectangle 7"/>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39944" name="Rectangle 8"/>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39945" name="Rectangle 9"/>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Footer Placeholder 4"/>
          <p:cNvSpPr>
            <a:spLocks noGrp="1"/>
          </p:cNvSpPr>
          <p:nvPr>
            <p:ph type="ftr" sz="quarter" idx="11"/>
          </p:nvPr>
        </p:nvSpPr>
        <p:spPr>
          <a:xfrm>
            <a:off x="2286000" y="6477000"/>
            <a:ext cx="5791200" cy="457200"/>
          </a:xfrm>
          <a:noFill/>
        </p:spPr>
        <p:txBody>
          <a:bodyPr/>
          <a:lstStyle/>
          <a:p>
            <a:r>
              <a:rPr lang="en-US">
                <a:latin typeface="Arial" charset="0"/>
                <a:cs typeface="Arial" charset="0"/>
              </a:rPr>
              <a:t>Copyright ©2014 by Pearson Education, Inc. All rights reserved.</a:t>
            </a:r>
          </a:p>
        </p:txBody>
      </p:sp>
      <p:sp>
        <p:nvSpPr>
          <p:cNvPr id="114690" name="Slide Number Placeholder 5"/>
          <p:cNvSpPr>
            <a:spLocks noGrp="1"/>
          </p:cNvSpPr>
          <p:nvPr>
            <p:ph type="sldNum" sz="quarter" idx="12"/>
          </p:nvPr>
        </p:nvSpPr>
        <p:spPr>
          <a:xfrm>
            <a:off x="7010400" y="6553200"/>
            <a:ext cx="1905000" cy="457200"/>
          </a:xfrm>
          <a:noFill/>
        </p:spPr>
        <p:txBody>
          <a:bodyPr/>
          <a:lstStyle/>
          <a:p>
            <a:r>
              <a:rPr lang="en-US" smtClean="0">
                <a:latin typeface="Arial" charset="0"/>
                <a:cs typeface="Arial" charset="0"/>
              </a:rPr>
              <a:t>4-</a:t>
            </a:r>
            <a:fld id="{8413744C-A07A-4D99-9F2B-107239AAC145}" type="slidenum">
              <a:rPr lang="en-US" smtClean="0">
                <a:latin typeface="Arial" charset="0"/>
                <a:cs typeface="Arial" charset="0"/>
              </a:rPr>
              <a:pPr/>
              <a:t>43</a:t>
            </a:fld>
            <a:endParaRPr lang="en-US" smtClean="0">
              <a:latin typeface="Arial" charset="0"/>
              <a:cs typeface="Arial" charset="0"/>
            </a:endParaRPr>
          </a:p>
        </p:txBody>
      </p:sp>
      <p:sp>
        <p:nvSpPr>
          <p:cNvPr id="114691" name="Rectangle 2"/>
          <p:cNvSpPr>
            <a:spLocks noGrp="1" noChangeArrowheads="1"/>
          </p:cNvSpPr>
          <p:nvPr>
            <p:ph type="title"/>
          </p:nvPr>
        </p:nvSpPr>
        <p:spPr>
          <a:xfrm>
            <a:off x="838200" y="0"/>
            <a:ext cx="7772400" cy="1143000"/>
          </a:xfrm>
        </p:spPr>
        <p:txBody>
          <a:bodyPr/>
          <a:lstStyle/>
          <a:p>
            <a:r>
              <a:rPr lang="en-US" sz="6000" b="1" smtClean="0">
                <a:solidFill>
                  <a:srgbClr val="FF0000"/>
                </a:solidFill>
              </a:rPr>
              <a:t>Types of Budgets</a:t>
            </a:r>
          </a:p>
        </p:txBody>
      </p:sp>
      <p:sp>
        <p:nvSpPr>
          <p:cNvPr id="114692" name="Rectangle 6"/>
          <p:cNvSpPr>
            <a:spLocks noGrp="1" noChangeArrowheads="1"/>
          </p:cNvSpPr>
          <p:nvPr>
            <p:ph type="body" idx="1"/>
          </p:nvPr>
        </p:nvSpPr>
        <p:spPr>
          <a:xfrm>
            <a:off x="1143000" y="1447800"/>
            <a:ext cx="7772400" cy="4724400"/>
          </a:xfrm>
        </p:spPr>
        <p:txBody>
          <a:bodyPr/>
          <a:lstStyle/>
          <a:p>
            <a:r>
              <a:rPr lang="en-US" b="1" smtClean="0">
                <a:solidFill>
                  <a:srgbClr val="0000FF"/>
                </a:solidFill>
                <a:effectLst/>
              </a:rPr>
              <a:t>Payout planning</a:t>
            </a:r>
          </a:p>
          <a:p>
            <a:pPr lvl="1"/>
            <a:r>
              <a:rPr lang="en-US" smtClean="0">
                <a:effectLst/>
              </a:rPr>
              <a:t>Ratio—advertising to sales or market share</a:t>
            </a:r>
          </a:p>
          <a:p>
            <a:pPr lvl="1"/>
            <a:r>
              <a:rPr lang="en-US" smtClean="0">
                <a:effectLst/>
              </a:rPr>
              <a:t>Larger percent at product launch</a:t>
            </a:r>
          </a:p>
          <a:p>
            <a:pPr lvl="1"/>
            <a:r>
              <a:rPr lang="en-US" smtClean="0">
                <a:effectLst/>
              </a:rPr>
              <a:t>Lower percent when brand established</a:t>
            </a:r>
          </a:p>
          <a:p>
            <a:pPr lvl="1"/>
            <a:r>
              <a:rPr lang="en-US" smtClean="0">
                <a:effectLst/>
              </a:rPr>
              <a:t>Based on threshold effect</a:t>
            </a:r>
          </a:p>
          <a:p>
            <a:r>
              <a:rPr lang="en-US" b="1" smtClean="0">
                <a:solidFill>
                  <a:srgbClr val="0000FF"/>
                </a:solidFill>
                <a:effectLst/>
              </a:rPr>
              <a:t>Quantitative models</a:t>
            </a:r>
          </a:p>
          <a:p>
            <a:pPr lvl="1"/>
            <a:r>
              <a:rPr lang="en-US" smtClean="0">
                <a:effectLst/>
              </a:rPr>
              <a:t>Computer simulations</a:t>
            </a:r>
          </a:p>
          <a:p>
            <a:pPr lvl="1"/>
            <a:r>
              <a:rPr lang="en-US" smtClean="0">
                <a:effectLst/>
              </a:rPr>
              <a:t>Develop models based on historical data</a:t>
            </a:r>
          </a:p>
        </p:txBody>
      </p:sp>
      <p:sp>
        <p:nvSpPr>
          <p:cNvPr id="39943" name="Rectangle 7"/>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39944" name="Rectangle 8"/>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39945" name="Rectangle 9"/>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Footer Placeholder 4"/>
          <p:cNvSpPr>
            <a:spLocks noGrp="1"/>
          </p:cNvSpPr>
          <p:nvPr>
            <p:ph type="ftr" sz="quarter" idx="11"/>
          </p:nvPr>
        </p:nvSpPr>
        <p:spPr>
          <a:xfrm>
            <a:off x="2286000" y="6477000"/>
            <a:ext cx="5791200" cy="457200"/>
          </a:xfrm>
          <a:noFill/>
        </p:spPr>
        <p:txBody>
          <a:bodyPr/>
          <a:lstStyle/>
          <a:p>
            <a:r>
              <a:rPr lang="en-US">
                <a:latin typeface="Arial" charset="0"/>
                <a:cs typeface="Arial" charset="0"/>
              </a:rPr>
              <a:t>Copyright ©2014 by Pearson Education, Inc. All rights reserved.</a:t>
            </a:r>
          </a:p>
        </p:txBody>
      </p:sp>
      <p:sp>
        <p:nvSpPr>
          <p:cNvPr id="116738" name="Slide Number Placeholder 5"/>
          <p:cNvSpPr>
            <a:spLocks noGrp="1"/>
          </p:cNvSpPr>
          <p:nvPr>
            <p:ph type="sldNum" sz="quarter" idx="12"/>
          </p:nvPr>
        </p:nvSpPr>
        <p:spPr>
          <a:xfrm>
            <a:off x="7010400" y="6553200"/>
            <a:ext cx="1905000" cy="457200"/>
          </a:xfrm>
          <a:noFill/>
        </p:spPr>
        <p:txBody>
          <a:bodyPr/>
          <a:lstStyle/>
          <a:p>
            <a:r>
              <a:rPr lang="en-US" smtClean="0">
                <a:latin typeface="Arial" charset="0"/>
                <a:cs typeface="Arial" charset="0"/>
              </a:rPr>
              <a:t>4-</a:t>
            </a:r>
            <a:fld id="{E0A6374D-1143-41EE-93E8-693F2E89BF91}" type="slidenum">
              <a:rPr lang="en-US" smtClean="0">
                <a:latin typeface="Arial" charset="0"/>
                <a:cs typeface="Arial" charset="0"/>
              </a:rPr>
              <a:pPr/>
              <a:t>44</a:t>
            </a:fld>
            <a:endParaRPr lang="en-US" smtClean="0">
              <a:latin typeface="Arial" charset="0"/>
              <a:cs typeface="Arial" charset="0"/>
            </a:endParaRPr>
          </a:p>
        </p:txBody>
      </p:sp>
      <p:sp>
        <p:nvSpPr>
          <p:cNvPr id="116739" name="Rectangle 2"/>
          <p:cNvSpPr>
            <a:spLocks noGrp="1" noChangeArrowheads="1"/>
          </p:cNvSpPr>
          <p:nvPr>
            <p:ph type="title"/>
          </p:nvPr>
        </p:nvSpPr>
        <p:spPr>
          <a:xfrm>
            <a:off x="838200" y="0"/>
            <a:ext cx="7772400" cy="1143000"/>
          </a:xfrm>
        </p:spPr>
        <p:txBody>
          <a:bodyPr/>
          <a:lstStyle/>
          <a:p>
            <a:r>
              <a:rPr lang="en-US" sz="6000" b="1" smtClean="0">
                <a:solidFill>
                  <a:srgbClr val="FF0000"/>
                </a:solidFill>
              </a:rPr>
              <a:t>IMC Components</a:t>
            </a:r>
          </a:p>
        </p:txBody>
      </p:sp>
      <p:sp>
        <p:nvSpPr>
          <p:cNvPr id="116740" name="Rectangle 6"/>
          <p:cNvSpPr>
            <a:spLocks noGrp="1" noChangeArrowheads="1"/>
          </p:cNvSpPr>
          <p:nvPr>
            <p:ph type="body" idx="1"/>
          </p:nvPr>
        </p:nvSpPr>
        <p:spPr>
          <a:xfrm>
            <a:off x="1143000" y="1447800"/>
            <a:ext cx="7772400" cy="4724400"/>
          </a:xfrm>
        </p:spPr>
        <p:txBody>
          <a:bodyPr/>
          <a:lstStyle/>
          <a:p>
            <a:r>
              <a:rPr lang="en-US" smtClean="0">
                <a:effectLst/>
              </a:rPr>
              <a:t>Traditional advertising</a:t>
            </a:r>
          </a:p>
          <a:p>
            <a:r>
              <a:rPr lang="en-US" smtClean="0">
                <a:effectLst/>
              </a:rPr>
              <a:t>Trade promotions</a:t>
            </a:r>
          </a:p>
          <a:p>
            <a:r>
              <a:rPr lang="en-US" smtClean="0">
                <a:effectLst/>
              </a:rPr>
              <a:t>Consumer promotions</a:t>
            </a:r>
          </a:p>
          <a:p>
            <a:r>
              <a:rPr lang="en-US" smtClean="0">
                <a:effectLst/>
              </a:rPr>
              <a:t>Media spending</a:t>
            </a:r>
          </a:p>
          <a:p>
            <a:r>
              <a:rPr lang="en-US" smtClean="0">
                <a:effectLst/>
              </a:rPr>
              <a:t>Alternative media spending</a:t>
            </a:r>
          </a:p>
          <a:p>
            <a:r>
              <a:rPr lang="en-US" smtClean="0">
                <a:effectLst/>
              </a:rPr>
              <a:t>Business-to-business media spending</a:t>
            </a:r>
          </a:p>
        </p:txBody>
      </p:sp>
      <p:sp>
        <p:nvSpPr>
          <p:cNvPr id="39943" name="Rectangle 7"/>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39944" name="Rectangle 8"/>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39945" name="Rectangle 9"/>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6" name="Footer Placeholder 2"/>
          <p:cNvSpPr>
            <a:spLocks noGrp="1"/>
          </p:cNvSpPr>
          <p:nvPr>
            <p:ph type="ftr" sz="quarter" idx="11"/>
          </p:nvPr>
        </p:nvSpPr>
        <p:spPr>
          <a:xfrm>
            <a:off x="2286000" y="6477000"/>
            <a:ext cx="5791200" cy="457200"/>
          </a:xfrm>
          <a:noFill/>
        </p:spPr>
        <p:txBody>
          <a:bodyPr/>
          <a:lstStyle/>
          <a:p>
            <a:r>
              <a:rPr lang="en-US">
                <a:latin typeface="Arial" charset="0"/>
                <a:cs typeface="Arial" charset="0"/>
              </a:rPr>
              <a:t>Copyright ©2014 by Pearson Education, Inc. All rights reserved.</a:t>
            </a:r>
          </a:p>
        </p:txBody>
      </p:sp>
      <p:sp>
        <p:nvSpPr>
          <p:cNvPr id="2077" name="Slide Number Placeholder 3"/>
          <p:cNvSpPr>
            <a:spLocks noGrp="1"/>
          </p:cNvSpPr>
          <p:nvPr>
            <p:ph type="sldNum" sz="quarter" idx="12"/>
          </p:nvPr>
        </p:nvSpPr>
        <p:spPr>
          <a:xfrm>
            <a:off x="7010400" y="6553200"/>
            <a:ext cx="1905000" cy="457200"/>
          </a:xfrm>
          <a:noFill/>
        </p:spPr>
        <p:txBody>
          <a:bodyPr/>
          <a:lstStyle/>
          <a:p>
            <a:r>
              <a:rPr lang="en-US" smtClean="0">
                <a:latin typeface="Arial" charset="0"/>
                <a:cs typeface="Arial" charset="0"/>
              </a:rPr>
              <a:t>4-</a:t>
            </a:r>
            <a:fld id="{E5995684-820B-468C-B848-D9A49C5C2BEA}" type="slidenum">
              <a:rPr lang="en-US" smtClean="0">
                <a:latin typeface="Arial" charset="0"/>
                <a:cs typeface="Arial" charset="0"/>
              </a:rPr>
              <a:pPr/>
              <a:t>45</a:t>
            </a:fld>
            <a:endParaRPr lang="en-US" smtClean="0">
              <a:latin typeface="Arial" charset="0"/>
              <a:cs typeface="Arial" charset="0"/>
            </a:endParaRPr>
          </a:p>
        </p:txBody>
      </p:sp>
      <p:sp>
        <p:nvSpPr>
          <p:cNvPr id="74760" name="Rectangle 2056"/>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74761" name="Rectangle 2057"/>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74762" name="Rectangle 2058"/>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74763" name="Rectangle 2059"/>
          <p:cNvSpPr>
            <a:spLocks noChangeArrowheads="1"/>
          </p:cNvSpPr>
          <p:nvPr/>
        </p:nvSpPr>
        <p:spPr bwMode="auto">
          <a:xfrm>
            <a:off x="533400" y="228600"/>
            <a:ext cx="6172200" cy="609600"/>
          </a:xfrm>
          <a:prstGeom prst="rect">
            <a:avLst/>
          </a:prstGeom>
          <a:solidFill>
            <a:srgbClr val="333399"/>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74764" name="Rectangle 2060"/>
          <p:cNvSpPr>
            <a:spLocks noChangeArrowheads="1"/>
          </p:cNvSpPr>
          <p:nvPr/>
        </p:nvSpPr>
        <p:spPr bwMode="auto">
          <a:xfrm>
            <a:off x="533400" y="838200"/>
            <a:ext cx="6172200" cy="609600"/>
          </a:xfrm>
          <a:prstGeom prst="rect">
            <a:avLst/>
          </a:prstGeom>
          <a:solidFill>
            <a:srgbClr val="99FF66"/>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2083" name="Text Box 2061"/>
          <p:cNvSpPr txBox="1">
            <a:spLocks noChangeArrowheads="1"/>
          </p:cNvSpPr>
          <p:nvPr/>
        </p:nvSpPr>
        <p:spPr bwMode="auto">
          <a:xfrm>
            <a:off x="685800" y="258763"/>
            <a:ext cx="3962400" cy="579437"/>
          </a:xfrm>
          <a:prstGeom prst="rect">
            <a:avLst/>
          </a:prstGeom>
          <a:noFill/>
          <a:ln w="12700">
            <a:noFill/>
            <a:miter lim="800000"/>
            <a:headEnd type="none" w="sm" len="sm"/>
            <a:tailEnd type="none" w="sm" len="sm"/>
          </a:ln>
        </p:spPr>
        <p:txBody>
          <a:bodyPr>
            <a:spAutoFit/>
          </a:bodyPr>
          <a:lstStyle/>
          <a:p>
            <a:pPr algn="ctr"/>
            <a:r>
              <a:rPr lang="en-US">
                <a:solidFill>
                  <a:srgbClr val="FFFFFF"/>
                </a:solidFill>
              </a:rPr>
              <a:t>F I G U R E    4 . 12</a:t>
            </a:r>
          </a:p>
        </p:txBody>
      </p:sp>
      <p:sp>
        <p:nvSpPr>
          <p:cNvPr id="2084" name="Rectangle 2062"/>
          <p:cNvSpPr>
            <a:spLocks noChangeArrowheads="1"/>
          </p:cNvSpPr>
          <p:nvPr/>
        </p:nvSpPr>
        <p:spPr bwMode="auto">
          <a:xfrm>
            <a:off x="762000" y="914400"/>
            <a:ext cx="6019800" cy="457200"/>
          </a:xfrm>
          <a:prstGeom prst="rect">
            <a:avLst/>
          </a:prstGeom>
          <a:noFill/>
          <a:ln w="9525">
            <a:noFill/>
            <a:miter lim="800000"/>
            <a:headEnd/>
            <a:tailEnd/>
          </a:ln>
        </p:spPr>
        <p:txBody>
          <a:bodyPr lIns="92075" tIns="46038" rIns="92075" bIns="46038" anchor="ctr"/>
          <a:lstStyle/>
          <a:p>
            <a:pPr eaLnBrk="0" hangingPunct="0"/>
            <a:r>
              <a:rPr lang="en-US" sz="2400" b="1">
                <a:solidFill>
                  <a:srgbClr val="000000"/>
                </a:solidFill>
              </a:rPr>
              <a:t>Breakdown of Marketing Expenditures</a:t>
            </a:r>
          </a:p>
        </p:txBody>
      </p:sp>
      <p:graphicFrame>
        <p:nvGraphicFramePr>
          <p:cNvPr id="2075" name="Object 27"/>
          <p:cNvGraphicFramePr>
            <a:graphicFrameLocks noChangeAspect="1"/>
          </p:cNvGraphicFramePr>
          <p:nvPr/>
        </p:nvGraphicFramePr>
        <p:xfrm>
          <a:off x="762000" y="1524000"/>
          <a:ext cx="8153400" cy="4800600"/>
        </p:xfrm>
        <a:graphic>
          <a:graphicData uri="http://schemas.openxmlformats.org/presentationml/2006/ole">
            <p:oleObj spid="_x0000_s2075" name="Chart" r:id="rId4" imgW="5086350" imgH="2819400" progId="Excel.Sheet.8">
              <p:embed/>
            </p:oleObj>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Footer Placeholder 2"/>
          <p:cNvSpPr>
            <a:spLocks noGrp="1"/>
          </p:cNvSpPr>
          <p:nvPr>
            <p:ph type="ftr" sz="quarter" idx="11"/>
          </p:nvPr>
        </p:nvSpPr>
        <p:spPr>
          <a:xfrm>
            <a:off x="2286000" y="6477000"/>
            <a:ext cx="5791200" cy="457200"/>
          </a:xfrm>
          <a:noFill/>
        </p:spPr>
        <p:txBody>
          <a:bodyPr/>
          <a:lstStyle/>
          <a:p>
            <a:r>
              <a:rPr lang="en-US">
                <a:latin typeface="Arial" charset="0"/>
                <a:cs typeface="Arial" charset="0"/>
              </a:rPr>
              <a:t>Copyright ©2014 by Pearson Education, Inc. All rights reserved.</a:t>
            </a:r>
          </a:p>
        </p:txBody>
      </p:sp>
      <p:sp>
        <p:nvSpPr>
          <p:cNvPr id="121858" name="Slide Number Placeholder 3"/>
          <p:cNvSpPr>
            <a:spLocks noGrp="1"/>
          </p:cNvSpPr>
          <p:nvPr>
            <p:ph type="sldNum" sz="quarter" idx="12"/>
          </p:nvPr>
        </p:nvSpPr>
        <p:spPr>
          <a:xfrm>
            <a:off x="7010400" y="6553200"/>
            <a:ext cx="1905000" cy="457200"/>
          </a:xfrm>
          <a:noFill/>
        </p:spPr>
        <p:txBody>
          <a:bodyPr/>
          <a:lstStyle/>
          <a:p>
            <a:r>
              <a:rPr lang="en-US" smtClean="0">
                <a:latin typeface="Arial" charset="0"/>
                <a:cs typeface="Arial" charset="0"/>
              </a:rPr>
              <a:t>4-</a:t>
            </a:r>
            <a:fld id="{58634798-EADB-40C5-B39E-F29C5562BAC7}" type="slidenum">
              <a:rPr lang="en-US" smtClean="0">
                <a:latin typeface="Arial" charset="0"/>
                <a:cs typeface="Arial" charset="0"/>
              </a:rPr>
              <a:pPr/>
              <a:t>46</a:t>
            </a:fld>
            <a:endParaRPr lang="en-US" smtClean="0">
              <a:latin typeface="Arial" charset="0"/>
              <a:cs typeface="Arial" charset="0"/>
            </a:endParaRPr>
          </a:p>
        </p:txBody>
      </p:sp>
      <p:sp>
        <p:nvSpPr>
          <p:cNvPr id="111618" name="Rectangle 2"/>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111619" name="Rectangle 3"/>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111620" name="Rectangle 4"/>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111621" name="Rectangle 5"/>
          <p:cNvSpPr>
            <a:spLocks noChangeArrowheads="1"/>
          </p:cNvSpPr>
          <p:nvPr/>
        </p:nvSpPr>
        <p:spPr bwMode="auto">
          <a:xfrm>
            <a:off x="533400" y="228600"/>
            <a:ext cx="6172200" cy="609600"/>
          </a:xfrm>
          <a:prstGeom prst="rect">
            <a:avLst/>
          </a:prstGeom>
          <a:solidFill>
            <a:srgbClr val="333399"/>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111622" name="Rectangle 6"/>
          <p:cNvSpPr>
            <a:spLocks noChangeArrowheads="1"/>
          </p:cNvSpPr>
          <p:nvPr/>
        </p:nvSpPr>
        <p:spPr bwMode="auto">
          <a:xfrm>
            <a:off x="533400" y="838200"/>
            <a:ext cx="6172200" cy="609600"/>
          </a:xfrm>
          <a:prstGeom prst="rect">
            <a:avLst/>
          </a:prstGeom>
          <a:solidFill>
            <a:srgbClr val="99FF66"/>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121864" name="Text Box 7"/>
          <p:cNvSpPr txBox="1">
            <a:spLocks noChangeArrowheads="1"/>
          </p:cNvSpPr>
          <p:nvPr/>
        </p:nvSpPr>
        <p:spPr bwMode="auto">
          <a:xfrm>
            <a:off x="685800" y="258763"/>
            <a:ext cx="3810000" cy="579437"/>
          </a:xfrm>
          <a:prstGeom prst="rect">
            <a:avLst/>
          </a:prstGeom>
          <a:noFill/>
          <a:ln w="12700">
            <a:noFill/>
            <a:miter lim="800000"/>
            <a:headEnd type="none" w="sm" len="sm"/>
            <a:tailEnd type="none" w="sm" len="sm"/>
          </a:ln>
        </p:spPr>
        <p:txBody>
          <a:bodyPr>
            <a:spAutoFit/>
          </a:bodyPr>
          <a:lstStyle/>
          <a:p>
            <a:pPr algn="ctr"/>
            <a:r>
              <a:rPr lang="en-US">
                <a:solidFill>
                  <a:srgbClr val="FFFFFF"/>
                </a:solidFill>
              </a:rPr>
              <a:t>F I G U R E    4 . 14</a:t>
            </a:r>
          </a:p>
        </p:txBody>
      </p:sp>
      <p:sp>
        <p:nvSpPr>
          <p:cNvPr id="121865" name="Rectangle 8"/>
          <p:cNvSpPr>
            <a:spLocks noChangeArrowheads="1"/>
          </p:cNvSpPr>
          <p:nvPr/>
        </p:nvSpPr>
        <p:spPr bwMode="auto">
          <a:xfrm>
            <a:off x="762000" y="914400"/>
            <a:ext cx="6019800" cy="457200"/>
          </a:xfrm>
          <a:prstGeom prst="rect">
            <a:avLst/>
          </a:prstGeom>
          <a:noFill/>
          <a:ln w="9525">
            <a:noFill/>
            <a:miter lim="800000"/>
            <a:headEnd/>
            <a:tailEnd/>
          </a:ln>
        </p:spPr>
        <p:txBody>
          <a:bodyPr lIns="92075" tIns="46038" rIns="92075" bIns="46038" anchor="ctr"/>
          <a:lstStyle/>
          <a:p>
            <a:pPr eaLnBrk="0" hangingPunct="0"/>
            <a:r>
              <a:rPr lang="en-US" sz="2400" b="1">
                <a:solidFill>
                  <a:srgbClr val="000000"/>
                </a:solidFill>
              </a:rPr>
              <a:t>U.S. Alternative Media Spending</a:t>
            </a:r>
          </a:p>
        </p:txBody>
      </p:sp>
      <p:sp>
        <p:nvSpPr>
          <p:cNvPr id="121866" name="TextBox 3"/>
          <p:cNvSpPr txBox="1">
            <a:spLocks noChangeArrowheads="1"/>
          </p:cNvSpPr>
          <p:nvPr/>
        </p:nvSpPr>
        <p:spPr bwMode="auto">
          <a:xfrm>
            <a:off x="838200" y="6096000"/>
            <a:ext cx="8153400" cy="261938"/>
          </a:xfrm>
          <a:prstGeom prst="rect">
            <a:avLst/>
          </a:prstGeom>
          <a:noFill/>
          <a:ln w="9525">
            <a:noFill/>
            <a:miter lim="800000"/>
            <a:headEnd/>
            <a:tailEnd/>
          </a:ln>
        </p:spPr>
        <p:txBody>
          <a:bodyPr>
            <a:spAutoFit/>
          </a:bodyPr>
          <a:lstStyle/>
          <a:p>
            <a:pPr eaLnBrk="0" hangingPunct="0"/>
            <a:r>
              <a:rPr lang="en-US" sz="1100"/>
              <a:t>Source: Adapted from “U.S. Alternative Media Spending,” </a:t>
            </a:r>
            <a:r>
              <a:rPr lang="en-US" sz="1100" i="1"/>
              <a:t>2008 Marketing Fact Book, Marketing News</a:t>
            </a:r>
            <a:r>
              <a:rPr lang="en-US" sz="1100"/>
              <a:t>, July 15, 2008, p. 18, 22.</a:t>
            </a:r>
          </a:p>
        </p:txBody>
      </p:sp>
      <p:graphicFrame>
        <p:nvGraphicFramePr>
          <p:cNvPr id="13" name="Chart 12"/>
          <p:cNvGraphicFramePr/>
          <p:nvPr/>
        </p:nvGraphicFramePr>
        <p:xfrm>
          <a:off x="304800" y="1600200"/>
          <a:ext cx="8601075" cy="434816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Footer Placeholder 2"/>
          <p:cNvSpPr>
            <a:spLocks noGrp="1"/>
          </p:cNvSpPr>
          <p:nvPr>
            <p:ph type="ftr" sz="quarter" idx="11"/>
          </p:nvPr>
        </p:nvSpPr>
        <p:spPr>
          <a:xfrm>
            <a:off x="2286000" y="6477000"/>
            <a:ext cx="5791200" cy="457200"/>
          </a:xfrm>
          <a:noFill/>
        </p:spPr>
        <p:txBody>
          <a:bodyPr/>
          <a:lstStyle/>
          <a:p>
            <a:r>
              <a:rPr lang="en-US" sz="1100">
                <a:latin typeface="Arial" charset="0"/>
                <a:cs typeface="Arial" charset="0"/>
              </a:rPr>
              <a:t>Copyright ©2014 by Pearson Education, Inc. All rights reserved.</a:t>
            </a:r>
          </a:p>
        </p:txBody>
      </p:sp>
      <p:sp>
        <p:nvSpPr>
          <p:cNvPr id="123906" name="Slide Number Placeholder 3"/>
          <p:cNvSpPr>
            <a:spLocks noGrp="1"/>
          </p:cNvSpPr>
          <p:nvPr>
            <p:ph type="sldNum" sz="quarter" idx="12"/>
          </p:nvPr>
        </p:nvSpPr>
        <p:spPr>
          <a:xfrm>
            <a:off x="7010400" y="6553200"/>
            <a:ext cx="1905000" cy="457200"/>
          </a:xfrm>
          <a:noFill/>
        </p:spPr>
        <p:txBody>
          <a:bodyPr/>
          <a:lstStyle/>
          <a:p>
            <a:r>
              <a:rPr lang="en-US" smtClean="0">
                <a:latin typeface="Arial" charset="0"/>
                <a:cs typeface="Arial" charset="0"/>
              </a:rPr>
              <a:t>4-</a:t>
            </a:r>
            <a:fld id="{353C069A-4991-4D77-8880-E148B4F6E4F3}" type="slidenum">
              <a:rPr lang="en-US" smtClean="0">
                <a:latin typeface="Arial" charset="0"/>
                <a:cs typeface="Arial" charset="0"/>
              </a:rPr>
              <a:pPr/>
              <a:t>47</a:t>
            </a:fld>
            <a:endParaRPr lang="en-US" smtClean="0">
              <a:latin typeface="Arial" charset="0"/>
              <a:cs typeface="Arial" charset="0"/>
            </a:endParaRPr>
          </a:p>
        </p:txBody>
      </p:sp>
      <p:sp>
        <p:nvSpPr>
          <p:cNvPr id="111618" name="Rectangle 2"/>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111619" name="Rectangle 3"/>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111620" name="Rectangle 4"/>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111621" name="Rectangle 5"/>
          <p:cNvSpPr>
            <a:spLocks noChangeArrowheads="1"/>
          </p:cNvSpPr>
          <p:nvPr/>
        </p:nvSpPr>
        <p:spPr bwMode="auto">
          <a:xfrm>
            <a:off x="533400" y="228600"/>
            <a:ext cx="6172200" cy="609600"/>
          </a:xfrm>
          <a:prstGeom prst="rect">
            <a:avLst/>
          </a:prstGeom>
          <a:solidFill>
            <a:srgbClr val="333399"/>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111622" name="Rectangle 6"/>
          <p:cNvSpPr>
            <a:spLocks noChangeArrowheads="1"/>
          </p:cNvSpPr>
          <p:nvPr/>
        </p:nvSpPr>
        <p:spPr bwMode="auto">
          <a:xfrm>
            <a:off x="533400" y="838200"/>
            <a:ext cx="6172200" cy="609600"/>
          </a:xfrm>
          <a:prstGeom prst="rect">
            <a:avLst/>
          </a:prstGeom>
          <a:solidFill>
            <a:srgbClr val="99FF66"/>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123912" name="Text Box 7"/>
          <p:cNvSpPr txBox="1">
            <a:spLocks noChangeArrowheads="1"/>
          </p:cNvSpPr>
          <p:nvPr/>
        </p:nvSpPr>
        <p:spPr bwMode="auto">
          <a:xfrm>
            <a:off x="685800" y="258763"/>
            <a:ext cx="3810000" cy="579437"/>
          </a:xfrm>
          <a:prstGeom prst="rect">
            <a:avLst/>
          </a:prstGeom>
          <a:noFill/>
          <a:ln w="12700">
            <a:noFill/>
            <a:miter lim="800000"/>
            <a:headEnd type="none" w="sm" len="sm"/>
            <a:tailEnd type="none" w="sm" len="sm"/>
          </a:ln>
        </p:spPr>
        <p:txBody>
          <a:bodyPr>
            <a:spAutoFit/>
          </a:bodyPr>
          <a:lstStyle/>
          <a:p>
            <a:pPr algn="ctr"/>
            <a:r>
              <a:rPr lang="en-US">
                <a:solidFill>
                  <a:srgbClr val="FFFFFF"/>
                </a:solidFill>
              </a:rPr>
              <a:t>F I G U R E    4 . 15</a:t>
            </a:r>
          </a:p>
        </p:txBody>
      </p:sp>
      <p:sp>
        <p:nvSpPr>
          <p:cNvPr id="123913" name="Rectangle 8"/>
          <p:cNvSpPr>
            <a:spLocks noChangeArrowheads="1"/>
          </p:cNvSpPr>
          <p:nvPr/>
        </p:nvSpPr>
        <p:spPr bwMode="auto">
          <a:xfrm>
            <a:off x="762000" y="914400"/>
            <a:ext cx="6019800" cy="457200"/>
          </a:xfrm>
          <a:prstGeom prst="rect">
            <a:avLst/>
          </a:prstGeom>
          <a:noFill/>
          <a:ln w="9525">
            <a:noFill/>
            <a:miter lim="800000"/>
            <a:headEnd/>
            <a:tailEnd/>
          </a:ln>
        </p:spPr>
        <p:txBody>
          <a:bodyPr lIns="92075" tIns="46038" rIns="92075" bIns="46038" anchor="ctr"/>
          <a:lstStyle/>
          <a:p>
            <a:pPr eaLnBrk="0" hangingPunct="0"/>
            <a:r>
              <a:rPr lang="en-US" sz="2400" b="1">
                <a:solidFill>
                  <a:srgbClr val="000000"/>
                </a:solidFill>
              </a:rPr>
              <a:t>U.S. B-to-B Direct Marketing Spending</a:t>
            </a:r>
          </a:p>
        </p:txBody>
      </p:sp>
      <p:sp>
        <p:nvSpPr>
          <p:cNvPr id="13" name="TextBox 12"/>
          <p:cNvSpPr txBox="1"/>
          <p:nvPr/>
        </p:nvSpPr>
        <p:spPr>
          <a:xfrm>
            <a:off x="762000" y="6291263"/>
            <a:ext cx="8077200" cy="261937"/>
          </a:xfrm>
          <a:prstGeom prst="rect">
            <a:avLst/>
          </a:prstGeom>
          <a:noFill/>
        </p:spPr>
        <p:txBody>
          <a:bodyPr>
            <a:spAutoFit/>
          </a:bodyPr>
          <a:lstStyle/>
          <a:p>
            <a:pPr algn="ctr" fontAlgn="auto">
              <a:spcBef>
                <a:spcPts val="0"/>
              </a:spcBef>
              <a:spcAft>
                <a:spcPts val="0"/>
              </a:spcAft>
              <a:defRPr/>
            </a:pPr>
            <a:r>
              <a:rPr lang="en-US" sz="1100" kern="0" dirty="0">
                <a:solidFill>
                  <a:sysClr val="windowText" lastClr="000000"/>
                </a:solidFill>
                <a:cs typeface="+mn-cs"/>
              </a:rPr>
              <a:t>Source: Adapted from B-to-B Marketing in 2009: Trends in Strategies and Spending, </a:t>
            </a:r>
            <a:r>
              <a:rPr lang="en-US" sz="1100" i="1" kern="0" dirty="0">
                <a:solidFill>
                  <a:sysClr val="windowText" lastClr="000000"/>
                </a:solidFill>
                <a:cs typeface="+mn-cs"/>
              </a:rPr>
              <a:t>Marketing Profs Research, Inc.</a:t>
            </a:r>
            <a:r>
              <a:rPr lang="en-US" sz="1100" kern="0" dirty="0">
                <a:solidFill>
                  <a:sysClr val="windowText" lastClr="000000"/>
                </a:solidFill>
                <a:cs typeface="+mn-cs"/>
              </a:rPr>
              <a:t>,, p. 18.</a:t>
            </a:r>
            <a:endParaRPr lang="en-US" sz="1100" kern="0" dirty="0">
              <a:solidFill>
                <a:sysClr val="windowText" lastClr="000000"/>
              </a:solidFill>
              <a:cs typeface="+mn-cs"/>
            </a:endParaRPr>
          </a:p>
        </p:txBody>
      </p:sp>
      <p:graphicFrame>
        <p:nvGraphicFramePr>
          <p:cNvPr id="16" name="Chart 15"/>
          <p:cNvGraphicFramePr/>
          <p:nvPr/>
        </p:nvGraphicFramePr>
        <p:xfrm>
          <a:off x="152399" y="1600200"/>
          <a:ext cx="8991601" cy="453688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Footer Placeholder 4"/>
          <p:cNvSpPr>
            <a:spLocks noGrp="1"/>
          </p:cNvSpPr>
          <p:nvPr>
            <p:ph type="ftr" sz="quarter" idx="11"/>
          </p:nvPr>
        </p:nvSpPr>
        <p:spPr>
          <a:xfrm>
            <a:off x="2286000" y="6477000"/>
            <a:ext cx="5791200" cy="457200"/>
          </a:xfrm>
          <a:noFill/>
        </p:spPr>
        <p:txBody>
          <a:bodyPr/>
          <a:lstStyle/>
          <a:p>
            <a:r>
              <a:rPr lang="en-US">
                <a:latin typeface="Arial" charset="0"/>
                <a:cs typeface="Arial" charset="0"/>
              </a:rPr>
              <a:t>Copyright ©2014 by Pearson Education, Inc. All rights reserved.</a:t>
            </a:r>
          </a:p>
        </p:txBody>
      </p:sp>
      <p:sp>
        <p:nvSpPr>
          <p:cNvPr id="125954" name="Slide Number Placeholder 5"/>
          <p:cNvSpPr>
            <a:spLocks noGrp="1"/>
          </p:cNvSpPr>
          <p:nvPr>
            <p:ph type="sldNum" sz="quarter" idx="12"/>
          </p:nvPr>
        </p:nvSpPr>
        <p:spPr>
          <a:xfrm>
            <a:off x="7010400" y="6553200"/>
            <a:ext cx="1905000" cy="457200"/>
          </a:xfrm>
          <a:noFill/>
        </p:spPr>
        <p:txBody>
          <a:bodyPr/>
          <a:lstStyle/>
          <a:p>
            <a:r>
              <a:rPr lang="en-US" smtClean="0">
                <a:latin typeface="Arial" charset="0"/>
                <a:cs typeface="Arial" charset="0"/>
              </a:rPr>
              <a:t>4-</a:t>
            </a:r>
            <a:fld id="{8919CE59-2094-4F2F-BB94-D200076BB8FA}" type="slidenum">
              <a:rPr lang="en-US" smtClean="0">
                <a:latin typeface="Arial" charset="0"/>
                <a:cs typeface="Arial" charset="0"/>
              </a:rPr>
              <a:pPr/>
              <a:t>48</a:t>
            </a:fld>
            <a:endParaRPr lang="en-US" smtClean="0">
              <a:latin typeface="Arial" charset="0"/>
              <a:cs typeface="Arial" charset="0"/>
            </a:endParaRPr>
          </a:p>
        </p:txBody>
      </p:sp>
      <p:sp>
        <p:nvSpPr>
          <p:cNvPr id="14339" name="Rectangle 3"/>
          <p:cNvSpPr>
            <a:spLocks noGrp="1" noChangeArrowheads="1"/>
          </p:cNvSpPr>
          <p:nvPr>
            <p:ph type="body" idx="1"/>
          </p:nvPr>
        </p:nvSpPr>
        <p:spPr>
          <a:xfrm>
            <a:off x="1295400" y="1981200"/>
            <a:ext cx="7239000" cy="3962400"/>
          </a:xfrm>
        </p:spPr>
        <p:txBody>
          <a:bodyPr/>
          <a:lstStyle/>
          <a:p>
            <a:pPr>
              <a:defRPr/>
            </a:pPr>
            <a:r>
              <a:rPr lang="en-US" sz="2800" dirty="0" smtClean="0"/>
              <a:t>Understand the international market</a:t>
            </a:r>
          </a:p>
          <a:p>
            <a:pPr>
              <a:defRPr/>
            </a:pPr>
            <a:r>
              <a:rPr lang="en-US" sz="2800" dirty="0" smtClean="0"/>
              <a:t>A borderless marketing plan</a:t>
            </a:r>
          </a:p>
          <a:p>
            <a:pPr>
              <a:defRPr/>
            </a:pPr>
            <a:r>
              <a:rPr lang="en-US" sz="2800" dirty="0" smtClean="0"/>
              <a:t>Thinking globally but acting locally</a:t>
            </a:r>
          </a:p>
          <a:p>
            <a:pPr>
              <a:defRPr/>
            </a:pPr>
            <a:r>
              <a:rPr lang="en-US" sz="2800" dirty="0" smtClean="0"/>
              <a:t>Local partnerships</a:t>
            </a:r>
          </a:p>
          <a:p>
            <a:pPr>
              <a:defRPr/>
            </a:pPr>
            <a:r>
              <a:rPr lang="en-US" sz="2800" dirty="0" smtClean="0"/>
              <a:t>Communication segmentation strategies</a:t>
            </a:r>
          </a:p>
          <a:p>
            <a:pPr>
              <a:defRPr/>
            </a:pPr>
            <a:r>
              <a:rPr lang="en-US" sz="2800" dirty="0" smtClean="0"/>
              <a:t>Market communication analysis</a:t>
            </a:r>
          </a:p>
          <a:p>
            <a:pPr>
              <a:defRPr/>
            </a:pPr>
            <a:r>
              <a:rPr lang="en-US" sz="2800" dirty="0" smtClean="0"/>
              <a:t>Solid communication objectives</a:t>
            </a:r>
          </a:p>
        </p:txBody>
      </p:sp>
      <p:sp>
        <p:nvSpPr>
          <p:cNvPr id="14340"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14341"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14342"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14343" name="Rectangle 7"/>
          <p:cNvSpPr>
            <a:spLocks noChangeArrowheads="1"/>
          </p:cNvSpPr>
          <p:nvPr/>
        </p:nvSpPr>
        <p:spPr bwMode="auto">
          <a:xfrm>
            <a:off x="533400" y="228600"/>
            <a:ext cx="5715000" cy="609600"/>
          </a:xfrm>
          <a:prstGeom prst="rect">
            <a:avLst/>
          </a:prstGeom>
          <a:solidFill>
            <a:srgbClr val="333399"/>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14344" name="Rectangle 8"/>
          <p:cNvSpPr>
            <a:spLocks noChangeArrowheads="1"/>
          </p:cNvSpPr>
          <p:nvPr/>
        </p:nvSpPr>
        <p:spPr bwMode="auto">
          <a:xfrm>
            <a:off x="533400" y="838200"/>
            <a:ext cx="5715000" cy="609600"/>
          </a:xfrm>
          <a:prstGeom prst="rect">
            <a:avLst/>
          </a:prstGeom>
          <a:solidFill>
            <a:srgbClr val="99FF66"/>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125961" name="Text Box 9"/>
          <p:cNvSpPr txBox="1">
            <a:spLocks noChangeArrowheads="1"/>
          </p:cNvSpPr>
          <p:nvPr/>
        </p:nvSpPr>
        <p:spPr bwMode="auto">
          <a:xfrm>
            <a:off x="685800" y="258763"/>
            <a:ext cx="4343400" cy="579437"/>
          </a:xfrm>
          <a:prstGeom prst="rect">
            <a:avLst/>
          </a:prstGeom>
          <a:noFill/>
          <a:ln w="12700">
            <a:noFill/>
            <a:miter lim="800000"/>
            <a:headEnd type="none" w="sm" len="sm"/>
            <a:tailEnd type="none" w="sm" len="sm"/>
          </a:ln>
        </p:spPr>
        <p:txBody>
          <a:bodyPr>
            <a:spAutoFit/>
          </a:bodyPr>
          <a:lstStyle/>
          <a:p>
            <a:pPr algn="ctr"/>
            <a:r>
              <a:rPr lang="en-US">
                <a:solidFill>
                  <a:srgbClr val="FFFFFF"/>
                </a:solidFill>
              </a:rPr>
              <a:t>F I G U R E    4 . 1 6</a:t>
            </a:r>
          </a:p>
        </p:txBody>
      </p:sp>
      <p:sp>
        <p:nvSpPr>
          <p:cNvPr id="125962" name="Rectangle 10"/>
          <p:cNvSpPr>
            <a:spLocks noChangeArrowheads="1"/>
          </p:cNvSpPr>
          <p:nvPr/>
        </p:nvSpPr>
        <p:spPr bwMode="auto">
          <a:xfrm>
            <a:off x="838200" y="914400"/>
            <a:ext cx="5943600" cy="457200"/>
          </a:xfrm>
          <a:prstGeom prst="rect">
            <a:avLst/>
          </a:prstGeom>
          <a:noFill/>
          <a:ln w="9525">
            <a:noFill/>
            <a:miter lim="800000"/>
            <a:headEnd/>
            <a:tailEnd/>
          </a:ln>
        </p:spPr>
        <p:txBody>
          <a:bodyPr lIns="92075" tIns="46038" rIns="92075" bIns="46038" anchor="ctr"/>
          <a:lstStyle/>
          <a:p>
            <a:pPr eaLnBrk="0" hangingPunct="0"/>
            <a:r>
              <a:rPr lang="en-US" sz="2000" b="1"/>
              <a:t>Successful Globally Integrated Marketing Communications Tactics</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itle 1"/>
          <p:cNvSpPr>
            <a:spLocks noGrp="1"/>
          </p:cNvSpPr>
          <p:nvPr>
            <p:ph type="title"/>
          </p:nvPr>
        </p:nvSpPr>
        <p:spPr>
          <a:xfrm>
            <a:off x="914400" y="392113"/>
            <a:ext cx="7958138" cy="1284287"/>
          </a:xfrm>
        </p:spPr>
        <p:txBody>
          <a:bodyPr/>
          <a:lstStyle/>
          <a:p>
            <a:pPr algn="ctr"/>
            <a:r>
              <a:rPr lang="en-US" sz="4000" smtClean="0">
                <a:solidFill>
                  <a:srgbClr val="008000"/>
                </a:solidFill>
              </a:rPr>
              <a:t>Ouachita Independent Bank</a:t>
            </a:r>
            <a:br>
              <a:rPr lang="en-US" sz="4000" smtClean="0">
                <a:solidFill>
                  <a:srgbClr val="008000"/>
                </a:solidFill>
              </a:rPr>
            </a:br>
            <a:r>
              <a:rPr lang="en-US" sz="2400" smtClean="0">
                <a:solidFill>
                  <a:srgbClr val="008000"/>
                </a:solidFill>
              </a:rPr>
              <a:t>(Part 4)</a:t>
            </a:r>
          </a:p>
        </p:txBody>
      </p:sp>
      <p:sp>
        <p:nvSpPr>
          <p:cNvPr id="4" name="Footer Placeholder 3"/>
          <p:cNvSpPr>
            <a:spLocks noGrp="1"/>
          </p:cNvSpPr>
          <p:nvPr>
            <p:ph type="ftr" sz="quarter" idx="11"/>
          </p:nvPr>
        </p:nvSpPr>
        <p:spPr>
          <a:xfrm>
            <a:off x="1828800" y="6477000"/>
            <a:ext cx="5715000" cy="457200"/>
          </a:xfrm>
        </p:spPr>
        <p:txBody>
          <a:bodyPr/>
          <a:lstStyle/>
          <a:p>
            <a:pPr>
              <a:defRPr/>
            </a:pPr>
            <a:r>
              <a:rPr lang="en-US"/>
              <a:t>Copyright ©2014 by Pearson Education, Inc. All rights reserved.</a:t>
            </a:r>
            <a:endParaRPr lang="en-US"/>
          </a:p>
        </p:txBody>
      </p:sp>
      <p:sp>
        <p:nvSpPr>
          <p:cNvPr id="5" name="Slide Number Placeholder 4"/>
          <p:cNvSpPr>
            <a:spLocks noGrp="1"/>
          </p:cNvSpPr>
          <p:nvPr>
            <p:ph type="sldNum" sz="quarter" idx="12"/>
          </p:nvPr>
        </p:nvSpPr>
        <p:spPr>
          <a:xfrm>
            <a:off x="6924675" y="6553200"/>
            <a:ext cx="1905000" cy="307975"/>
          </a:xfrm>
        </p:spPr>
        <p:txBody>
          <a:bodyPr/>
          <a:lstStyle/>
          <a:p>
            <a:pPr>
              <a:defRPr/>
            </a:pPr>
            <a:r>
              <a:rPr lang="en-US"/>
              <a:t>3</a:t>
            </a:r>
            <a:r>
              <a:rPr lang="en-US" smtClean="0"/>
              <a:t>-</a:t>
            </a:r>
            <a:fld id="{CF876BF2-5B11-4E8B-B4D1-560DCADD3109}" type="slidenum">
              <a:rPr lang="en-US" smtClean="0"/>
              <a:pPr>
                <a:defRPr/>
              </a:pPr>
              <a:t>49</a:t>
            </a:fld>
            <a:endParaRPr lang="en-US"/>
          </a:p>
        </p:txBody>
      </p:sp>
      <p:sp>
        <p:nvSpPr>
          <p:cNvPr id="128004"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algn="ctr"/>
            <a:endParaRPr lang="en-US" sz="1800">
              <a:solidFill>
                <a:srgbClr val="000000"/>
              </a:solidFill>
            </a:endParaRPr>
          </a:p>
        </p:txBody>
      </p:sp>
      <p:sp>
        <p:nvSpPr>
          <p:cNvPr id="128005"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algn="ctr"/>
            <a:endParaRPr lang="en-US" sz="1800">
              <a:solidFill>
                <a:srgbClr val="000000"/>
              </a:solidFill>
            </a:endParaRPr>
          </a:p>
        </p:txBody>
      </p:sp>
      <p:sp>
        <p:nvSpPr>
          <p:cNvPr id="128006"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algn="ctr"/>
            <a:endParaRPr lang="en-US" sz="1800">
              <a:solidFill>
                <a:srgbClr val="000000"/>
              </a:solidFill>
            </a:endParaRPr>
          </a:p>
        </p:txBody>
      </p:sp>
      <p:sp>
        <p:nvSpPr>
          <p:cNvPr id="10" name="Footer Placeholder 4"/>
          <p:cNvSpPr txBox="1">
            <a:spLocks/>
          </p:cNvSpPr>
          <p:nvPr/>
        </p:nvSpPr>
        <p:spPr>
          <a:xfrm>
            <a:off x="838200" y="152400"/>
            <a:ext cx="4724400" cy="304800"/>
          </a:xfrm>
          <a:prstGeom prst="rect">
            <a:avLst/>
          </a:prstGeom>
        </p:spPr>
        <p:txBody>
          <a:bodyPr/>
          <a:lstStyle>
            <a:lvl1pPr>
              <a:defRPr>
                <a:solidFill>
                  <a:srgbClr val="C00000"/>
                </a:solidFill>
              </a:defRPr>
            </a:lvl1pPr>
          </a:lstStyle>
          <a:p>
            <a:pPr algn="ctr" eaLnBrk="0" hangingPunct="0">
              <a:defRPr/>
            </a:pPr>
            <a:r>
              <a:rPr lang="en-US" sz="1600" b="1" dirty="0" smtClean="0">
                <a:ln w="11430"/>
                <a:solidFill>
                  <a:srgbClr val="0070C0"/>
                </a:solidFill>
                <a:effectLst>
                  <a:outerShdw blurRad="50800" dist="39000" dir="5460000" algn="tl">
                    <a:srgbClr val="000000">
                      <a:alpha val="38000"/>
                    </a:srgbClr>
                  </a:outerShdw>
                </a:effectLst>
                <a:cs typeface="+mn-cs"/>
              </a:rPr>
              <a:t>C</a:t>
            </a:r>
            <a:r>
              <a:rPr lang="en-US" sz="1600" b="1" dirty="0" smtClean="0">
                <a:ln w="11430"/>
                <a:effectLst>
                  <a:outerShdw blurRad="50800" dist="39000" dir="5460000" algn="tl">
                    <a:srgbClr val="000000">
                      <a:alpha val="38000"/>
                    </a:srgbClr>
                  </a:outerShdw>
                </a:effectLst>
                <a:cs typeface="+mn-cs"/>
              </a:rPr>
              <a:t>low</a:t>
            </a:r>
            <a:r>
              <a:rPr lang="en-US" sz="1600" b="1" dirty="0" smtClean="0">
                <a:ln w="11430"/>
                <a:solidFill>
                  <a:srgbClr val="0070C0"/>
                </a:solidFill>
                <a:effectLst>
                  <a:outerShdw blurRad="50800" dist="39000" dir="5460000" algn="tl">
                    <a:srgbClr val="000000">
                      <a:alpha val="38000"/>
                    </a:srgbClr>
                  </a:outerShdw>
                </a:effectLst>
                <a:cs typeface="+mn-cs"/>
              </a:rPr>
              <a:t>B</a:t>
            </a:r>
            <a:r>
              <a:rPr lang="en-US" sz="1600" b="1" dirty="0" smtClean="0">
                <a:ln w="11430"/>
                <a:effectLst>
                  <a:outerShdw blurRad="50800" dist="39000" dir="5460000" algn="tl">
                    <a:srgbClr val="000000">
                      <a:alpha val="38000"/>
                    </a:srgbClr>
                  </a:outerShdw>
                </a:effectLst>
                <a:cs typeface="+mn-cs"/>
              </a:rPr>
              <a:t>aack</a:t>
            </a:r>
            <a:r>
              <a:rPr lang="en-US" sz="1600" b="1" dirty="0" smtClean="0">
                <a:ln w="11430"/>
                <a:gradFill>
                  <a:gsLst>
                    <a:gs pos="0">
                      <a:srgbClr val="00CCCC">
                        <a:tint val="70000"/>
                        <a:satMod val="245000"/>
                      </a:srgbClr>
                    </a:gs>
                    <a:gs pos="75000">
                      <a:srgbClr val="00CCCC">
                        <a:tint val="90000"/>
                        <a:shade val="60000"/>
                        <a:satMod val="240000"/>
                      </a:srgbClr>
                    </a:gs>
                    <a:gs pos="100000">
                      <a:srgbClr val="00CCCC">
                        <a:tint val="100000"/>
                        <a:shade val="50000"/>
                        <a:satMod val="240000"/>
                      </a:srgbClr>
                    </a:gs>
                  </a:gsLst>
                  <a:lin ang="5400000"/>
                </a:gradFill>
                <a:effectLst>
                  <a:outerShdw blurRad="50800" dist="39000" dir="5460000" algn="tl">
                    <a:srgbClr val="000000">
                      <a:alpha val="38000"/>
                    </a:srgbClr>
                  </a:outerShdw>
                </a:effectLst>
                <a:cs typeface="+mn-cs"/>
              </a:rPr>
              <a:t> </a:t>
            </a:r>
            <a:r>
              <a:rPr lang="en-US" sz="1600" b="1" dirty="0" smtClean="0">
                <a:ln w="11430"/>
                <a:effectLst>
                  <a:outerShdw blurRad="50800" dist="39000" dir="5460000" algn="tl">
                    <a:srgbClr val="000000">
                      <a:alpha val="38000"/>
                    </a:srgbClr>
                  </a:outerShdw>
                </a:effectLst>
                <a:cs typeface="+mn-cs"/>
              </a:rPr>
              <a:t>– Integrated Campaigns in Action 		</a:t>
            </a:r>
            <a:endParaRPr lang="en-US" sz="900" dirty="0">
              <a:cs typeface="+mn-cs"/>
            </a:endParaRPr>
          </a:p>
        </p:txBody>
      </p:sp>
      <p:sp>
        <p:nvSpPr>
          <p:cNvPr id="3" name="TextBox 2"/>
          <p:cNvSpPr txBox="1"/>
          <p:nvPr/>
        </p:nvSpPr>
        <p:spPr>
          <a:xfrm>
            <a:off x="2632075" y="1676400"/>
            <a:ext cx="4454525" cy="923925"/>
          </a:xfrm>
          <a:prstGeom prst="rect">
            <a:avLst/>
          </a:prstGeom>
          <a:noFill/>
        </p:spPr>
        <p:txBody>
          <a:bodyPr wrap="none">
            <a:spAutoFit/>
          </a:bodyPr>
          <a:lstStyle/>
          <a:p>
            <a:pPr algn="ctr" eaLnBrk="0" hangingPunct="0">
              <a:defRPr/>
            </a:pPr>
            <a:r>
              <a:rPr lang="en-US" sz="5400" dirty="0">
                <a:effectLst>
                  <a:outerShdw blurRad="38100" dist="38100" dir="2700000" algn="tl">
                    <a:srgbClr val="000000">
                      <a:alpha val="43137"/>
                    </a:srgbClr>
                  </a:outerShdw>
                </a:effectLst>
                <a:cs typeface="+mn-cs"/>
              </a:rPr>
              <a:t>Segmentation</a:t>
            </a:r>
          </a:p>
        </p:txBody>
      </p:sp>
      <p:sp>
        <p:nvSpPr>
          <p:cNvPr id="128009" name="Content Placeholder 5"/>
          <p:cNvSpPr>
            <a:spLocks noGrp="1"/>
          </p:cNvSpPr>
          <p:nvPr>
            <p:ph idx="1"/>
          </p:nvPr>
        </p:nvSpPr>
        <p:spPr>
          <a:xfrm>
            <a:off x="874713" y="2733675"/>
            <a:ext cx="8001000" cy="755650"/>
          </a:xfrm>
        </p:spPr>
        <p:txBody>
          <a:bodyPr/>
          <a:lstStyle/>
          <a:p>
            <a:r>
              <a:rPr lang="en-US" smtClean="0"/>
              <a:t>VALS2 – Thinkers, Achievers, Believers</a:t>
            </a:r>
          </a:p>
          <a:p>
            <a:endParaRPr lang="en-US" smtClean="0"/>
          </a:p>
        </p:txBody>
      </p:sp>
      <p:pic>
        <p:nvPicPr>
          <p:cNvPr id="128010" name="Picture 6"/>
          <p:cNvPicPr>
            <a:picLocks noChangeAspect="1"/>
          </p:cNvPicPr>
          <p:nvPr/>
        </p:nvPicPr>
        <p:blipFill>
          <a:blip r:embed="rId3"/>
          <a:srcRect/>
          <a:stretch>
            <a:fillRect/>
          </a:stretch>
        </p:blipFill>
        <p:spPr bwMode="auto">
          <a:xfrm>
            <a:off x="1468438" y="3446463"/>
            <a:ext cx="6781800" cy="271303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5" name="Footer Placeholder 4"/>
          <p:cNvSpPr>
            <a:spLocks noGrp="1"/>
          </p:cNvSpPr>
          <p:nvPr>
            <p:ph type="ftr" sz="quarter" idx="11"/>
          </p:nvPr>
        </p:nvSpPr>
        <p:spPr>
          <a:xfrm>
            <a:off x="2286000" y="6477000"/>
            <a:ext cx="5791200" cy="457200"/>
          </a:xfrm>
          <a:noFill/>
        </p:spPr>
        <p:txBody>
          <a:bodyPr/>
          <a:lstStyle/>
          <a:p>
            <a:r>
              <a:rPr lang="en-US">
                <a:latin typeface="Arial" charset="0"/>
                <a:cs typeface="Arial" charset="0"/>
              </a:rPr>
              <a:t>Copyright ©2014 by Pearson Education, Inc. All rights reserved.</a:t>
            </a:r>
          </a:p>
        </p:txBody>
      </p:sp>
      <p:sp>
        <p:nvSpPr>
          <p:cNvPr id="36866" name="Slide Number Placeholder 5"/>
          <p:cNvSpPr>
            <a:spLocks noGrp="1"/>
          </p:cNvSpPr>
          <p:nvPr>
            <p:ph type="sldNum" sz="quarter" idx="12"/>
          </p:nvPr>
        </p:nvSpPr>
        <p:spPr>
          <a:xfrm>
            <a:off x="7010400" y="6553200"/>
            <a:ext cx="1905000" cy="457200"/>
          </a:xfrm>
          <a:noFill/>
        </p:spPr>
        <p:txBody>
          <a:bodyPr/>
          <a:lstStyle/>
          <a:p>
            <a:r>
              <a:rPr lang="en-US" smtClean="0">
                <a:latin typeface="Arial" charset="0"/>
                <a:cs typeface="Arial" charset="0"/>
              </a:rPr>
              <a:t>4-</a:t>
            </a:r>
            <a:fld id="{A03D2D54-68F0-4084-8317-00B0301C9977}" type="slidenum">
              <a:rPr lang="en-US" smtClean="0">
                <a:latin typeface="Arial" charset="0"/>
                <a:cs typeface="Arial" charset="0"/>
              </a:rPr>
              <a:pPr/>
              <a:t>5</a:t>
            </a:fld>
            <a:endParaRPr lang="en-US" smtClean="0">
              <a:latin typeface="Arial" charset="0"/>
              <a:cs typeface="Arial" charset="0"/>
            </a:endParaRPr>
          </a:p>
        </p:txBody>
      </p:sp>
      <p:sp>
        <p:nvSpPr>
          <p:cNvPr id="77826" name="Rectangle 1026"/>
          <p:cNvSpPr>
            <a:spLocks noChangeArrowheads="1"/>
          </p:cNvSpPr>
          <p:nvPr/>
        </p:nvSpPr>
        <p:spPr bwMode="auto">
          <a:xfrm>
            <a:off x="2971800" y="0"/>
            <a:ext cx="5867400" cy="6248400"/>
          </a:xfrm>
          <a:prstGeom prst="rect">
            <a:avLst/>
          </a:prstGeom>
          <a:solidFill>
            <a:srgbClr val="F9FDD7"/>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77827" name="Rectangle 1027"/>
          <p:cNvSpPr>
            <a:spLocks noGrp="1" noChangeArrowheads="1"/>
          </p:cNvSpPr>
          <p:nvPr>
            <p:ph type="title"/>
          </p:nvPr>
        </p:nvSpPr>
        <p:spPr>
          <a:xfrm>
            <a:off x="3657600" y="1295400"/>
            <a:ext cx="4648200" cy="838200"/>
          </a:xfrm>
        </p:spPr>
        <p:txBody>
          <a:bodyPr/>
          <a:lstStyle/>
          <a:p>
            <a:pPr>
              <a:defRPr/>
            </a:pPr>
            <a:r>
              <a:rPr lang="en-US" b="1" dirty="0" smtClean="0">
                <a:solidFill>
                  <a:srgbClr val="FF0000"/>
                </a:solidFill>
                <a:effectLst>
                  <a:outerShdw blurRad="38100" dist="38100" dir="2700000" algn="tl">
                    <a:srgbClr val="000000"/>
                  </a:outerShdw>
                </a:effectLst>
              </a:rPr>
              <a:t>Chapter Overview</a:t>
            </a:r>
          </a:p>
        </p:txBody>
      </p:sp>
      <p:sp>
        <p:nvSpPr>
          <p:cNvPr id="77828" name="Rectangle 1028"/>
          <p:cNvSpPr>
            <a:spLocks noGrp="1" noChangeArrowheads="1"/>
          </p:cNvSpPr>
          <p:nvPr>
            <p:ph type="body" idx="1"/>
          </p:nvPr>
        </p:nvSpPr>
        <p:spPr>
          <a:xfrm>
            <a:off x="3276600" y="2362200"/>
            <a:ext cx="5410200" cy="3581400"/>
          </a:xfrm>
        </p:spPr>
        <p:txBody>
          <a:bodyPr/>
          <a:lstStyle/>
          <a:p>
            <a:pPr marL="609600" indent="-609600">
              <a:buFont typeface="Arial" pitchFamily="34" charset="0"/>
              <a:buChar char="•"/>
              <a:defRPr/>
            </a:pPr>
            <a:r>
              <a:rPr lang="en-US" sz="2800" dirty="0" smtClean="0"/>
              <a:t>IMC planning</a:t>
            </a:r>
          </a:p>
          <a:p>
            <a:pPr marL="609600" indent="-609600">
              <a:buFont typeface="Arial" pitchFamily="34" charset="0"/>
              <a:buChar char="•"/>
              <a:defRPr/>
            </a:pPr>
            <a:r>
              <a:rPr lang="en-US" sz="2800" dirty="0" smtClean="0"/>
              <a:t>Target markets</a:t>
            </a:r>
          </a:p>
          <a:p>
            <a:pPr marL="609600" indent="-609600">
              <a:buFont typeface="Arial" pitchFamily="34" charset="0"/>
              <a:buChar char="•"/>
              <a:defRPr/>
            </a:pPr>
            <a:r>
              <a:rPr lang="en-US" sz="2800" dirty="0" smtClean="0"/>
              <a:t>Market segmentation</a:t>
            </a:r>
          </a:p>
          <a:p>
            <a:pPr marL="609600" indent="-609600">
              <a:buFont typeface="Arial" pitchFamily="34" charset="0"/>
              <a:buChar char="•"/>
              <a:defRPr/>
            </a:pPr>
            <a:r>
              <a:rPr lang="en-US" sz="2800" dirty="0" smtClean="0"/>
              <a:t>Positioning strategies</a:t>
            </a:r>
          </a:p>
          <a:p>
            <a:pPr marL="609600" indent="-609600">
              <a:buFont typeface="Arial" pitchFamily="34" charset="0"/>
              <a:buChar char="•"/>
              <a:defRPr/>
            </a:pPr>
            <a:r>
              <a:rPr lang="en-US" sz="2800" dirty="0" smtClean="0"/>
              <a:t>Communication objectives</a:t>
            </a:r>
          </a:p>
          <a:p>
            <a:pPr marL="609600" indent="-609600">
              <a:buFont typeface="Arial" pitchFamily="34" charset="0"/>
              <a:buChar char="•"/>
              <a:defRPr/>
            </a:pPr>
            <a:r>
              <a:rPr lang="en-US" sz="2800" dirty="0" smtClean="0"/>
              <a:t>Budget</a:t>
            </a:r>
          </a:p>
          <a:p>
            <a:pPr marL="609600" indent="-609600">
              <a:buFont typeface="Arial" pitchFamily="34" charset="0"/>
              <a:buChar char="•"/>
              <a:defRPr/>
            </a:pPr>
            <a:r>
              <a:rPr lang="en-US" sz="2800" dirty="0" smtClean="0"/>
              <a:t>IMC components</a:t>
            </a:r>
          </a:p>
        </p:txBody>
      </p:sp>
      <p:sp>
        <p:nvSpPr>
          <p:cNvPr id="36870" name="Text Box 1029"/>
          <p:cNvSpPr txBox="1">
            <a:spLocks noChangeArrowheads="1"/>
          </p:cNvSpPr>
          <p:nvPr/>
        </p:nvSpPr>
        <p:spPr bwMode="auto">
          <a:xfrm>
            <a:off x="2971800" y="381000"/>
            <a:ext cx="5867400" cy="646113"/>
          </a:xfrm>
          <a:prstGeom prst="rect">
            <a:avLst/>
          </a:prstGeom>
          <a:noFill/>
          <a:ln w="12700">
            <a:noFill/>
            <a:miter lim="800000"/>
            <a:headEnd type="none" w="sm" len="sm"/>
            <a:tailEnd type="none" w="sm" len="sm"/>
          </a:ln>
        </p:spPr>
        <p:txBody>
          <a:bodyPr>
            <a:spAutoFit/>
          </a:bodyPr>
          <a:lstStyle/>
          <a:p>
            <a:pPr algn="ctr" eaLnBrk="0" hangingPunct="0"/>
            <a:r>
              <a:rPr lang="en-US" sz="3600">
                <a:solidFill>
                  <a:srgbClr val="000099"/>
                </a:solidFill>
              </a:rPr>
              <a:t>The IMC Planning Process</a:t>
            </a:r>
          </a:p>
        </p:txBody>
      </p:sp>
      <p:sp>
        <p:nvSpPr>
          <p:cNvPr id="77830" name="Rectangle 1030"/>
          <p:cNvSpPr>
            <a:spLocks noChangeArrowheads="1"/>
          </p:cNvSpPr>
          <p:nvPr/>
        </p:nvSpPr>
        <p:spPr bwMode="auto">
          <a:xfrm>
            <a:off x="0" y="0"/>
            <a:ext cx="152400" cy="152400"/>
          </a:xfrm>
          <a:prstGeom prst="rect">
            <a:avLst/>
          </a:prstGeom>
          <a:solidFill>
            <a:srgbClr val="FCF6D8"/>
          </a:solidFill>
          <a:ln w="12700">
            <a:solidFill>
              <a:srgbClr val="FCF6D8"/>
            </a:solid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77831" name="Rectangle 1031"/>
          <p:cNvSpPr>
            <a:spLocks noChangeArrowheads="1"/>
          </p:cNvSpPr>
          <p:nvPr/>
        </p:nvSpPr>
        <p:spPr bwMode="auto">
          <a:xfrm>
            <a:off x="0" y="0"/>
            <a:ext cx="2971800" cy="3048000"/>
          </a:xfrm>
          <a:prstGeom prst="rect">
            <a:avLst/>
          </a:prstGeom>
          <a:solidFill>
            <a:srgbClr val="FF9900"/>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36873" name="Text Box 1033"/>
          <p:cNvSpPr txBox="1">
            <a:spLocks noChangeArrowheads="1"/>
          </p:cNvSpPr>
          <p:nvPr/>
        </p:nvSpPr>
        <p:spPr bwMode="auto">
          <a:xfrm>
            <a:off x="609600" y="533400"/>
            <a:ext cx="2133600" cy="2043113"/>
          </a:xfrm>
          <a:prstGeom prst="rect">
            <a:avLst/>
          </a:prstGeom>
          <a:noFill/>
          <a:ln w="12700">
            <a:noFill/>
            <a:miter lim="800000"/>
            <a:headEnd type="none" w="sm" len="sm"/>
            <a:tailEnd type="none" w="sm" len="sm"/>
          </a:ln>
        </p:spPr>
        <p:txBody>
          <a:bodyPr>
            <a:spAutoFit/>
          </a:bodyPr>
          <a:lstStyle/>
          <a:p>
            <a:pPr algn="ctr">
              <a:spcBef>
                <a:spcPct val="50000"/>
              </a:spcBef>
            </a:pPr>
            <a:r>
              <a:rPr lang="en-US" sz="12800">
                <a:solidFill>
                  <a:srgbClr val="CC3300"/>
                </a:solidFill>
              </a:rPr>
              <a:t>4</a:t>
            </a:r>
          </a:p>
        </p:txBody>
      </p:sp>
      <p:sp>
        <p:nvSpPr>
          <p:cNvPr id="77834" name="Rectangle 103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pic>
        <p:nvPicPr>
          <p:cNvPr id="2" name="Picture 1"/>
          <p:cNvPicPr>
            <a:picLocks noChangeAspect="1"/>
          </p:cNvPicPr>
          <p:nvPr/>
        </p:nvPicPr>
        <p:blipFill rotWithShape="1">
          <a:blip r:embed="rId3" cstate="print">
            <a:extLst>
              <a:ext uri="{28A0092B-C50C-407E-A947-70E740481C1C}"/>
            </a:extLst>
          </a:blip>
          <a:srcRect b="50000"/>
          <a:stretch/>
        </p:blipFill>
        <p:spPr>
          <a:xfrm>
            <a:off x="24384" y="3048000"/>
            <a:ext cx="3023616" cy="305714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Title 1"/>
          <p:cNvSpPr>
            <a:spLocks noGrp="1"/>
          </p:cNvSpPr>
          <p:nvPr>
            <p:ph type="title"/>
          </p:nvPr>
        </p:nvSpPr>
        <p:spPr>
          <a:xfrm>
            <a:off x="914400" y="392113"/>
            <a:ext cx="7958138" cy="1284287"/>
          </a:xfrm>
        </p:spPr>
        <p:txBody>
          <a:bodyPr/>
          <a:lstStyle/>
          <a:p>
            <a:pPr algn="ctr"/>
            <a:r>
              <a:rPr lang="en-US" sz="4000" smtClean="0">
                <a:solidFill>
                  <a:srgbClr val="008000"/>
                </a:solidFill>
              </a:rPr>
              <a:t>Ouachita Independent Bank</a:t>
            </a:r>
            <a:br>
              <a:rPr lang="en-US" sz="4000" smtClean="0">
                <a:solidFill>
                  <a:srgbClr val="008000"/>
                </a:solidFill>
              </a:rPr>
            </a:br>
            <a:r>
              <a:rPr lang="en-US" sz="2400" smtClean="0">
                <a:solidFill>
                  <a:srgbClr val="008000"/>
                </a:solidFill>
              </a:rPr>
              <a:t>(Part 4)</a:t>
            </a:r>
          </a:p>
        </p:txBody>
      </p:sp>
      <p:sp>
        <p:nvSpPr>
          <p:cNvPr id="4" name="Footer Placeholder 3"/>
          <p:cNvSpPr>
            <a:spLocks noGrp="1"/>
          </p:cNvSpPr>
          <p:nvPr>
            <p:ph type="ftr" sz="quarter" idx="11"/>
          </p:nvPr>
        </p:nvSpPr>
        <p:spPr>
          <a:xfrm>
            <a:off x="1828800" y="6477000"/>
            <a:ext cx="5715000" cy="457200"/>
          </a:xfrm>
        </p:spPr>
        <p:txBody>
          <a:bodyPr/>
          <a:lstStyle/>
          <a:p>
            <a:pPr>
              <a:defRPr/>
            </a:pPr>
            <a:r>
              <a:rPr lang="en-US"/>
              <a:t>Copyright ©2014 by Pearson Education, Inc. All rights reserved.</a:t>
            </a:r>
            <a:endParaRPr lang="en-US"/>
          </a:p>
        </p:txBody>
      </p:sp>
      <p:sp>
        <p:nvSpPr>
          <p:cNvPr id="5" name="Slide Number Placeholder 4"/>
          <p:cNvSpPr>
            <a:spLocks noGrp="1"/>
          </p:cNvSpPr>
          <p:nvPr>
            <p:ph type="sldNum" sz="quarter" idx="12"/>
          </p:nvPr>
        </p:nvSpPr>
        <p:spPr>
          <a:xfrm>
            <a:off x="6924675" y="6553200"/>
            <a:ext cx="1905000" cy="307975"/>
          </a:xfrm>
        </p:spPr>
        <p:txBody>
          <a:bodyPr/>
          <a:lstStyle/>
          <a:p>
            <a:pPr>
              <a:defRPr/>
            </a:pPr>
            <a:r>
              <a:rPr lang="en-US"/>
              <a:t>3</a:t>
            </a:r>
            <a:r>
              <a:rPr lang="en-US" smtClean="0"/>
              <a:t>-</a:t>
            </a:r>
            <a:fld id="{A0602BF8-3C4D-4432-AC5B-CEE57CBE50CA}" type="slidenum">
              <a:rPr lang="en-US" smtClean="0"/>
              <a:pPr>
                <a:defRPr/>
              </a:pPr>
              <a:t>50</a:t>
            </a:fld>
            <a:endParaRPr lang="en-US"/>
          </a:p>
        </p:txBody>
      </p:sp>
      <p:sp>
        <p:nvSpPr>
          <p:cNvPr id="130052"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algn="ctr"/>
            <a:endParaRPr lang="en-US" sz="1800">
              <a:solidFill>
                <a:srgbClr val="000000"/>
              </a:solidFill>
            </a:endParaRPr>
          </a:p>
        </p:txBody>
      </p:sp>
      <p:sp>
        <p:nvSpPr>
          <p:cNvPr id="130053"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algn="ctr"/>
            <a:endParaRPr lang="en-US" sz="1800">
              <a:solidFill>
                <a:srgbClr val="000000"/>
              </a:solidFill>
            </a:endParaRPr>
          </a:p>
        </p:txBody>
      </p:sp>
      <p:sp>
        <p:nvSpPr>
          <p:cNvPr id="130054"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algn="ctr"/>
            <a:endParaRPr lang="en-US" sz="1800">
              <a:solidFill>
                <a:srgbClr val="000000"/>
              </a:solidFill>
            </a:endParaRPr>
          </a:p>
        </p:txBody>
      </p:sp>
      <p:sp>
        <p:nvSpPr>
          <p:cNvPr id="10" name="Footer Placeholder 4"/>
          <p:cNvSpPr txBox="1">
            <a:spLocks/>
          </p:cNvSpPr>
          <p:nvPr/>
        </p:nvSpPr>
        <p:spPr>
          <a:xfrm>
            <a:off x="838200" y="152400"/>
            <a:ext cx="4724400" cy="304800"/>
          </a:xfrm>
          <a:prstGeom prst="rect">
            <a:avLst/>
          </a:prstGeom>
        </p:spPr>
        <p:txBody>
          <a:bodyPr/>
          <a:lstStyle>
            <a:lvl1pPr>
              <a:defRPr>
                <a:solidFill>
                  <a:srgbClr val="C00000"/>
                </a:solidFill>
              </a:defRPr>
            </a:lvl1pPr>
          </a:lstStyle>
          <a:p>
            <a:pPr algn="ctr" eaLnBrk="0" hangingPunct="0">
              <a:defRPr/>
            </a:pPr>
            <a:r>
              <a:rPr lang="en-US" sz="1600" b="1" dirty="0" smtClean="0">
                <a:ln w="11430"/>
                <a:solidFill>
                  <a:srgbClr val="0070C0"/>
                </a:solidFill>
                <a:effectLst>
                  <a:outerShdw blurRad="50800" dist="39000" dir="5460000" algn="tl">
                    <a:srgbClr val="000000">
                      <a:alpha val="38000"/>
                    </a:srgbClr>
                  </a:outerShdw>
                </a:effectLst>
                <a:cs typeface="+mn-cs"/>
              </a:rPr>
              <a:t>C</a:t>
            </a:r>
            <a:r>
              <a:rPr lang="en-US" sz="1600" b="1" dirty="0" smtClean="0">
                <a:ln w="11430"/>
                <a:effectLst>
                  <a:outerShdw blurRad="50800" dist="39000" dir="5460000" algn="tl">
                    <a:srgbClr val="000000">
                      <a:alpha val="38000"/>
                    </a:srgbClr>
                  </a:outerShdw>
                </a:effectLst>
                <a:cs typeface="+mn-cs"/>
              </a:rPr>
              <a:t>low</a:t>
            </a:r>
            <a:r>
              <a:rPr lang="en-US" sz="1600" b="1" dirty="0" smtClean="0">
                <a:ln w="11430"/>
                <a:solidFill>
                  <a:srgbClr val="0070C0"/>
                </a:solidFill>
                <a:effectLst>
                  <a:outerShdw blurRad="50800" dist="39000" dir="5460000" algn="tl">
                    <a:srgbClr val="000000">
                      <a:alpha val="38000"/>
                    </a:srgbClr>
                  </a:outerShdw>
                </a:effectLst>
                <a:cs typeface="+mn-cs"/>
              </a:rPr>
              <a:t>B</a:t>
            </a:r>
            <a:r>
              <a:rPr lang="en-US" sz="1600" b="1" dirty="0" smtClean="0">
                <a:ln w="11430"/>
                <a:effectLst>
                  <a:outerShdw blurRad="50800" dist="39000" dir="5460000" algn="tl">
                    <a:srgbClr val="000000">
                      <a:alpha val="38000"/>
                    </a:srgbClr>
                  </a:outerShdw>
                </a:effectLst>
                <a:cs typeface="+mn-cs"/>
              </a:rPr>
              <a:t>aack</a:t>
            </a:r>
            <a:r>
              <a:rPr lang="en-US" sz="1600" b="1" dirty="0" smtClean="0">
                <a:ln w="11430"/>
                <a:gradFill>
                  <a:gsLst>
                    <a:gs pos="0">
                      <a:srgbClr val="00CCCC">
                        <a:tint val="70000"/>
                        <a:satMod val="245000"/>
                      </a:srgbClr>
                    </a:gs>
                    <a:gs pos="75000">
                      <a:srgbClr val="00CCCC">
                        <a:tint val="90000"/>
                        <a:shade val="60000"/>
                        <a:satMod val="240000"/>
                      </a:srgbClr>
                    </a:gs>
                    <a:gs pos="100000">
                      <a:srgbClr val="00CCCC">
                        <a:tint val="100000"/>
                        <a:shade val="50000"/>
                        <a:satMod val="240000"/>
                      </a:srgbClr>
                    </a:gs>
                  </a:gsLst>
                  <a:lin ang="5400000"/>
                </a:gradFill>
                <a:effectLst>
                  <a:outerShdw blurRad="50800" dist="39000" dir="5460000" algn="tl">
                    <a:srgbClr val="000000">
                      <a:alpha val="38000"/>
                    </a:srgbClr>
                  </a:outerShdw>
                </a:effectLst>
                <a:cs typeface="+mn-cs"/>
              </a:rPr>
              <a:t> </a:t>
            </a:r>
            <a:r>
              <a:rPr lang="en-US" sz="1600" b="1" dirty="0" smtClean="0">
                <a:ln w="11430"/>
                <a:effectLst>
                  <a:outerShdw blurRad="50800" dist="39000" dir="5460000" algn="tl">
                    <a:srgbClr val="000000">
                      <a:alpha val="38000"/>
                    </a:srgbClr>
                  </a:outerShdw>
                </a:effectLst>
                <a:cs typeface="+mn-cs"/>
              </a:rPr>
              <a:t>– Integrated Campaigns in Action 		</a:t>
            </a:r>
            <a:endParaRPr lang="en-US" sz="900" dirty="0">
              <a:cs typeface="+mn-cs"/>
            </a:endParaRPr>
          </a:p>
        </p:txBody>
      </p:sp>
      <p:sp>
        <p:nvSpPr>
          <p:cNvPr id="3" name="TextBox 2"/>
          <p:cNvSpPr txBox="1"/>
          <p:nvPr/>
        </p:nvSpPr>
        <p:spPr>
          <a:xfrm>
            <a:off x="3073400" y="1524000"/>
            <a:ext cx="3570288" cy="923925"/>
          </a:xfrm>
          <a:prstGeom prst="rect">
            <a:avLst/>
          </a:prstGeom>
          <a:noFill/>
        </p:spPr>
        <p:txBody>
          <a:bodyPr wrap="none">
            <a:spAutoFit/>
          </a:bodyPr>
          <a:lstStyle/>
          <a:p>
            <a:pPr algn="ctr" eaLnBrk="0" hangingPunct="0">
              <a:defRPr/>
            </a:pPr>
            <a:r>
              <a:rPr lang="en-US" sz="5400" dirty="0">
                <a:effectLst>
                  <a:outerShdw blurRad="38100" dist="38100" dir="2700000" algn="tl">
                    <a:srgbClr val="000000">
                      <a:alpha val="43137"/>
                    </a:srgbClr>
                  </a:outerShdw>
                </a:effectLst>
                <a:cs typeface="+mn-cs"/>
              </a:rPr>
              <a:t>Positioning</a:t>
            </a:r>
          </a:p>
        </p:txBody>
      </p:sp>
      <p:sp>
        <p:nvSpPr>
          <p:cNvPr id="130057" name="Content Placeholder 5"/>
          <p:cNvSpPr>
            <a:spLocks noGrp="1"/>
          </p:cNvSpPr>
          <p:nvPr>
            <p:ph idx="1"/>
          </p:nvPr>
        </p:nvSpPr>
        <p:spPr>
          <a:xfrm>
            <a:off x="858838" y="2447925"/>
            <a:ext cx="8001000" cy="754063"/>
          </a:xfrm>
        </p:spPr>
        <p:txBody>
          <a:bodyPr/>
          <a:lstStyle/>
          <a:p>
            <a:pPr algn="ctr"/>
            <a:r>
              <a:rPr lang="en-US" smtClean="0"/>
              <a:t>Product class </a:t>
            </a:r>
            <a:r>
              <a:rPr lang="en-US" smtClean="0">
                <a:sym typeface="Wingdings" pitchFamily="2" charset="2"/>
              </a:rPr>
              <a:t></a:t>
            </a:r>
            <a:r>
              <a:rPr lang="en-US" smtClean="0"/>
              <a:t>Local Bank</a:t>
            </a:r>
          </a:p>
          <a:p>
            <a:pPr algn="ctr"/>
            <a:endParaRPr lang="en-US" smtClean="0"/>
          </a:p>
        </p:txBody>
      </p:sp>
      <p:pic>
        <p:nvPicPr>
          <p:cNvPr id="130058" name="Picture 1"/>
          <p:cNvPicPr>
            <a:picLocks noChangeAspect="1"/>
          </p:cNvPicPr>
          <p:nvPr/>
        </p:nvPicPr>
        <p:blipFill>
          <a:blip r:embed="rId3"/>
          <a:srcRect/>
          <a:stretch>
            <a:fillRect/>
          </a:stretch>
        </p:blipFill>
        <p:spPr bwMode="auto">
          <a:xfrm>
            <a:off x="1435100" y="3108325"/>
            <a:ext cx="6677025" cy="2671763"/>
          </a:xfrm>
          <a:prstGeom prst="rect">
            <a:avLst/>
          </a:prstGeom>
          <a:noFill/>
          <a:ln w="9525">
            <a:noFill/>
            <a:miter lim="800000"/>
            <a:headEnd/>
            <a:tailEnd/>
          </a:ln>
        </p:spPr>
      </p:pic>
      <p:sp>
        <p:nvSpPr>
          <p:cNvPr id="13" name="Content Placeholder 9"/>
          <p:cNvSpPr txBox="1">
            <a:spLocks/>
          </p:cNvSpPr>
          <p:nvPr/>
        </p:nvSpPr>
        <p:spPr bwMode="auto">
          <a:xfrm>
            <a:off x="973138" y="5853113"/>
            <a:ext cx="7772400" cy="685800"/>
          </a:xfrm>
          <a:prstGeom prst="rect">
            <a:avLst/>
          </a:prstGeom>
          <a:noFill/>
          <a:ln w="9525">
            <a:noFill/>
            <a:miter lim="800000"/>
            <a:headEnd/>
            <a:tailEnd/>
          </a:ln>
        </p:spPr>
        <p:txBody>
          <a:bodyPr lIns="92075" tIns="46038" rIns="92075" bIns="46038"/>
          <a:lstStyle>
            <a:lvl1pPr marL="342900" indent="-342900" algn="l" rtl="0" eaLnBrk="0" fontAlgn="base" hangingPunct="0">
              <a:spcBef>
                <a:spcPct val="20000"/>
              </a:spcBef>
              <a:spcAft>
                <a:spcPct val="0"/>
              </a:spcAft>
              <a:buClr>
                <a:schemeClr val="tx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mn-lt"/>
              </a:defRPr>
            </a:lvl5pPr>
            <a:lvl6pPr marL="2514600" indent="-228600" algn="l" rtl="0" eaLnBrk="0" fontAlgn="base" hangingPunct="0">
              <a:spcBef>
                <a:spcPct val="20000"/>
              </a:spcBef>
              <a:spcAft>
                <a:spcPct val="0"/>
              </a:spcAft>
              <a:buClr>
                <a:schemeClr val="tx1"/>
              </a:buClr>
              <a:buChar char="•"/>
              <a:defRPr sz="2000">
                <a:solidFill>
                  <a:schemeClr val="tx1"/>
                </a:solidFill>
                <a:latin typeface="+mn-lt"/>
              </a:defRPr>
            </a:lvl6pPr>
            <a:lvl7pPr marL="2971800" indent="-228600" algn="l" rtl="0" eaLnBrk="0" fontAlgn="base" hangingPunct="0">
              <a:spcBef>
                <a:spcPct val="20000"/>
              </a:spcBef>
              <a:spcAft>
                <a:spcPct val="0"/>
              </a:spcAft>
              <a:buClr>
                <a:schemeClr val="tx1"/>
              </a:buClr>
              <a:buChar char="•"/>
              <a:defRPr sz="2000">
                <a:solidFill>
                  <a:schemeClr val="tx1"/>
                </a:solidFill>
                <a:latin typeface="+mn-lt"/>
              </a:defRPr>
            </a:lvl7pPr>
            <a:lvl8pPr marL="3429000" indent="-228600" algn="l" rtl="0" eaLnBrk="0" fontAlgn="base" hangingPunct="0">
              <a:spcBef>
                <a:spcPct val="20000"/>
              </a:spcBef>
              <a:spcAft>
                <a:spcPct val="0"/>
              </a:spcAft>
              <a:buClr>
                <a:schemeClr val="tx1"/>
              </a:buClr>
              <a:buChar char="•"/>
              <a:defRPr sz="2000">
                <a:solidFill>
                  <a:schemeClr val="tx1"/>
                </a:solidFill>
                <a:latin typeface="+mn-lt"/>
              </a:defRPr>
            </a:lvl8pPr>
            <a:lvl9pPr marL="3886200" indent="-228600" algn="l" rtl="0" eaLnBrk="0" fontAlgn="base" hangingPunct="0">
              <a:spcBef>
                <a:spcPct val="20000"/>
              </a:spcBef>
              <a:spcAft>
                <a:spcPct val="0"/>
              </a:spcAft>
              <a:buClr>
                <a:schemeClr val="tx1"/>
              </a:buClr>
              <a:buChar char="•"/>
              <a:defRPr sz="2000">
                <a:solidFill>
                  <a:schemeClr val="tx1"/>
                </a:solidFill>
                <a:latin typeface="+mn-lt"/>
              </a:defRPr>
            </a:lvl9pPr>
          </a:lstStyle>
          <a:p>
            <a:pPr marL="0" indent="0">
              <a:buFontTx/>
              <a:buNone/>
              <a:defRPr/>
            </a:pPr>
            <a:r>
              <a:rPr lang="en-US" dirty="0" smtClean="0">
                <a:effectLst>
                  <a:outerShdw blurRad="38100" dist="38100" dir="2700000" algn="tl">
                    <a:srgbClr val="000000">
                      <a:alpha val="43137"/>
                    </a:srgbClr>
                  </a:outerShdw>
                </a:effectLst>
              </a:rPr>
              <a:t>Theme of campaign - </a:t>
            </a:r>
            <a:r>
              <a:rPr lang="en-US" sz="2400" dirty="0" smtClean="0">
                <a:effectLst>
                  <a:outerShdw blurRad="38100" dist="38100" dir="2700000" algn="tl">
                    <a:srgbClr val="000000">
                      <a:alpha val="43137"/>
                    </a:srgbClr>
                  </a:outerShdw>
                </a:effectLst>
              </a:rPr>
              <a:t>Local people, local trust</a:t>
            </a:r>
            <a:endParaRPr lang="en-US" sz="2400" dirty="0">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Title 1"/>
          <p:cNvSpPr>
            <a:spLocks noGrp="1"/>
          </p:cNvSpPr>
          <p:nvPr>
            <p:ph type="title"/>
          </p:nvPr>
        </p:nvSpPr>
        <p:spPr>
          <a:xfrm>
            <a:off x="914400" y="392113"/>
            <a:ext cx="7958138" cy="1284287"/>
          </a:xfrm>
        </p:spPr>
        <p:txBody>
          <a:bodyPr/>
          <a:lstStyle/>
          <a:p>
            <a:pPr algn="ctr"/>
            <a:r>
              <a:rPr lang="en-US" sz="4000" smtClean="0">
                <a:solidFill>
                  <a:srgbClr val="008000"/>
                </a:solidFill>
              </a:rPr>
              <a:t>Ouachita Independent Bank</a:t>
            </a:r>
            <a:br>
              <a:rPr lang="en-US" sz="4000" smtClean="0">
                <a:solidFill>
                  <a:srgbClr val="008000"/>
                </a:solidFill>
              </a:rPr>
            </a:br>
            <a:r>
              <a:rPr lang="en-US" sz="2400" smtClean="0">
                <a:solidFill>
                  <a:srgbClr val="008000"/>
                </a:solidFill>
              </a:rPr>
              <a:t>(Part 4)</a:t>
            </a:r>
          </a:p>
        </p:txBody>
      </p:sp>
      <p:sp>
        <p:nvSpPr>
          <p:cNvPr id="4" name="Footer Placeholder 3"/>
          <p:cNvSpPr>
            <a:spLocks noGrp="1"/>
          </p:cNvSpPr>
          <p:nvPr>
            <p:ph type="ftr" sz="quarter" idx="11"/>
          </p:nvPr>
        </p:nvSpPr>
        <p:spPr>
          <a:xfrm>
            <a:off x="1828800" y="6477000"/>
            <a:ext cx="5715000" cy="457200"/>
          </a:xfrm>
        </p:spPr>
        <p:txBody>
          <a:bodyPr/>
          <a:lstStyle/>
          <a:p>
            <a:pPr>
              <a:defRPr/>
            </a:pPr>
            <a:r>
              <a:rPr lang="en-US"/>
              <a:t>Copyright ©2014 by Pearson Education, Inc. All rights reserved.</a:t>
            </a:r>
            <a:endParaRPr lang="en-US"/>
          </a:p>
        </p:txBody>
      </p:sp>
      <p:sp>
        <p:nvSpPr>
          <p:cNvPr id="5" name="Slide Number Placeholder 4"/>
          <p:cNvSpPr>
            <a:spLocks noGrp="1"/>
          </p:cNvSpPr>
          <p:nvPr>
            <p:ph type="sldNum" sz="quarter" idx="12"/>
          </p:nvPr>
        </p:nvSpPr>
        <p:spPr>
          <a:xfrm>
            <a:off x="6924675" y="6553200"/>
            <a:ext cx="1905000" cy="307975"/>
          </a:xfrm>
        </p:spPr>
        <p:txBody>
          <a:bodyPr/>
          <a:lstStyle/>
          <a:p>
            <a:pPr>
              <a:defRPr/>
            </a:pPr>
            <a:r>
              <a:rPr lang="en-US"/>
              <a:t>3</a:t>
            </a:r>
            <a:r>
              <a:rPr lang="en-US" smtClean="0"/>
              <a:t>-</a:t>
            </a:r>
            <a:fld id="{634DF0C9-96DC-4741-8A5B-442867B2A96D}" type="slidenum">
              <a:rPr lang="en-US" smtClean="0"/>
              <a:pPr>
                <a:defRPr/>
              </a:pPr>
              <a:t>51</a:t>
            </a:fld>
            <a:endParaRPr lang="en-US"/>
          </a:p>
        </p:txBody>
      </p:sp>
      <p:sp>
        <p:nvSpPr>
          <p:cNvPr id="132100"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algn="ctr"/>
            <a:endParaRPr lang="en-US" sz="1800">
              <a:solidFill>
                <a:srgbClr val="000000"/>
              </a:solidFill>
            </a:endParaRPr>
          </a:p>
        </p:txBody>
      </p:sp>
      <p:sp>
        <p:nvSpPr>
          <p:cNvPr id="132101"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algn="ctr"/>
            <a:endParaRPr lang="en-US" sz="1800">
              <a:solidFill>
                <a:srgbClr val="000000"/>
              </a:solidFill>
            </a:endParaRPr>
          </a:p>
        </p:txBody>
      </p:sp>
      <p:sp>
        <p:nvSpPr>
          <p:cNvPr id="132102"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algn="ctr"/>
            <a:endParaRPr lang="en-US" sz="1800">
              <a:solidFill>
                <a:srgbClr val="000000"/>
              </a:solidFill>
            </a:endParaRPr>
          </a:p>
        </p:txBody>
      </p:sp>
      <p:sp>
        <p:nvSpPr>
          <p:cNvPr id="10" name="Footer Placeholder 4"/>
          <p:cNvSpPr txBox="1">
            <a:spLocks/>
          </p:cNvSpPr>
          <p:nvPr/>
        </p:nvSpPr>
        <p:spPr>
          <a:xfrm>
            <a:off x="838200" y="152400"/>
            <a:ext cx="4724400" cy="304800"/>
          </a:xfrm>
          <a:prstGeom prst="rect">
            <a:avLst/>
          </a:prstGeom>
        </p:spPr>
        <p:txBody>
          <a:bodyPr/>
          <a:lstStyle>
            <a:lvl1pPr>
              <a:defRPr>
                <a:solidFill>
                  <a:srgbClr val="C00000"/>
                </a:solidFill>
              </a:defRPr>
            </a:lvl1pPr>
          </a:lstStyle>
          <a:p>
            <a:pPr algn="ctr" eaLnBrk="0" hangingPunct="0">
              <a:defRPr/>
            </a:pPr>
            <a:r>
              <a:rPr lang="en-US" sz="1600" b="1" dirty="0" smtClean="0">
                <a:ln w="11430"/>
                <a:solidFill>
                  <a:srgbClr val="0070C0"/>
                </a:solidFill>
                <a:effectLst>
                  <a:outerShdw blurRad="50800" dist="39000" dir="5460000" algn="tl">
                    <a:srgbClr val="000000">
                      <a:alpha val="38000"/>
                    </a:srgbClr>
                  </a:outerShdw>
                </a:effectLst>
                <a:cs typeface="+mn-cs"/>
              </a:rPr>
              <a:t>C</a:t>
            </a:r>
            <a:r>
              <a:rPr lang="en-US" sz="1600" b="1" dirty="0" smtClean="0">
                <a:ln w="11430"/>
                <a:effectLst>
                  <a:outerShdw blurRad="50800" dist="39000" dir="5460000" algn="tl">
                    <a:srgbClr val="000000">
                      <a:alpha val="38000"/>
                    </a:srgbClr>
                  </a:outerShdw>
                </a:effectLst>
                <a:cs typeface="+mn-cs"/>
              </a:rPr>
              <a:t>low</a:t>
            </a:r>
            <a:r>
              <a:rPr lang="en-US" sz="1600" b="1" dirty="0" smtClean="0">
                <a:ln w="11430"/>
                <a:solidFill>
                  <a:srgbClr val="0070C0"/>
                </a:solidFill>
                <a:effectLst>
                  <a:outerShdw blurRad="50800" dist="39000" dir="5460000" algn="tl">
                    <a:srgbClr val="000000">
                      <a:alpha val="38000"/>
                    </a:srgbClr>
                  </a:outerShdw>
                </a:effectLst>
                <a:cs typeface="+mn-cs"/>
              </a:rPr>
              <a:t>B</a:t>
            </a:r>
            <a:r>
              <a:rPr lang="en-US" sz="1600" b="1" dirty="0" smtClean="0">
                <a:ln w="11430"/>
                <a:effectLst>
                  <a:outerShdw blurRad="50800" dist="39000" dir="5460000" algn="tl">
                    <a:srgbClr val="000000">
                      <a:alpha val="38000"/>
                    </a:srgbClr>
                  </a:outerShdw>
                </a:effectLst>
                <a:cs typeface="+mn-cs"/>
              </a:rPr>
              <a:t>aack</a:t>
            </a:r>
            <a:r>
              <a:rPr lang="en-US" sz="1600" b="1" dirty="0" smtClean="0">
                <a:ln w="11430"/>
                <a:gradFill>
                  <a:gsLst>
                    <a:gs pos="0">
                      <a:srgbClr val="00CCCC">
                        <a:tint val="70000"/>
                        <a:satMod val="245000"/>
                      </a:srgbClr>
                    </a:gs>
                    <a:gs pos="75000">
                      <a:srgbClr val="00CCCC">
                        <a:tint val="90000"/>
                        <a:shade val="60000"/>
                        <a:satMod val="240000"/>
                      </a:srgbClr>
                    </a:gs>
                    <a:gs pos="100000">
                      <a:srgbClr val="00CCCC">
                        <a:tint val="100000"/>
                        <a:shade val="50000"/>
                        <a:satMod val="240000"/>
                      </a:srgbClr>
                    </a:gs>
                  </a:gsLst>
                  <a:lin ang="5400000"/>
                </a:gradFill>
                <a:effectLst>
                  <a:outerShdw blurRad="50800" dist="39000" dir="5460000" algn="tl">
                    <a:srgbClr val="000000">
                      <a:alpha val="38000"/>
                    </a:srgbClr>
                  </a:outerShdw>
                </a:effectLst>
                <a:cs typeface="+mn-cs"/>
              </a:rPr>
              <a:t> </a:t>
            </a:r>
            <a:r>
              <a:rPr lang="en-US" sz="1600" b="1" dirty="0" smtClean="0">
                <a:ln w="11430"/>
                <a:effectLst>
                  <a:outerShdw blurRad="50800" dist="39000" dir="5460000" algn="tl">
                    <a:srgbClr val="000000">
                      <a:alpha val="38000"/>
                    </a:srgbClr>
                  </a:outerShdw>
                </a:effectLst>
                <a:cs typeface="+mn-cs"/>
              </a:rPr>
              <a:t>– Integrated Campaigns in Action 		</a:t>
            </a:r>
            <a:endParaRPr lang="en-US" sz="900" dirty="0">
              <a:cs typeface="+mn-cs"/>
            </a:endParaRPr>
          </a:p>
        </p:txBody>
      </p:sp>
      <p:sp>
        <p:nvSpPr>
          <p:cNvPr id="3" name="TextBox 2"/>
          <p:cNvSpPr txBox="1"/>
          <p:nvPr/>
        </p:nvSpPr>
        <p:spPr>
          <a:xfrm>
            <a:off x="1257300" y="1676400"/>
            <a:ext cx="7204075" cy="830263"/>
          </a:xfrm>
          <a:prstGeom prst="rect">
            <a:avLst/>
          </a:prstGeom>
          <a:noFill/>
        </p:spPr>
        <p:txBody>
          <a:bodyPr wrap="none">
            <a:spAutoFit/>
          </a:bodyPr>
          <a:lstStyle/>
          <a:p>
            <a:pPr algn="ctr" eaLnBrk="0" hangingPunct="0">
              <a:defRPr/>
            </a:pPr>
            <a:r>
              <a:rPr lang="en-US" sz="4800" dirty="0">
                <a:effectLst>
                  <a:outerShdw blurRad="38100" dist="38100" dir="2700000" algn="tl">
                    <a:srgbClr val="000000">
                      <a:alpha val="43137"/>
                    </a:srgbClr>
                  </a:outerShdw>
                </a:effectLst>
                <a:cs typeface="+mn-cs"/>
              </a:rPr>
              <a:t>Communication Objective</a:t>
            </a:r>
          </a:p>
        </p:txBody>
      </p:sp>
      <p:sp>
        <p:nvSpPr>
          <p:cNvPr id="132105" name="Content Placeholder 5"/>
          <p:cNvSpPr>
            <a:spLocks noGrp="1"/>
          </p:cNvSpPr>
          <p:nvPr>
            <p:ph idx="1"/>
          </p:nvPr>
        </p:nvSpPr>
        <p:spPr>
          <a:xfrm>
            <a:off x="1884363" y="2506663"/>
            <a:ext cx="6954837" cy="755650"/>
          </a:xfrm>
        </p:spPr>
        <p:txBody>
          <a:bodyPr/>
          <a:lstStyle/>
          <a:p>
            <a:r>
              <a:rPr lang="en-US" smtClean="0"/>
              <a:t>Build brand preference.</a:t>
            </a:r>
          </a:p>
          <a:p>
            <a:endParaRPr lang="en-US" smtClean="0"/>
          </a:p>
        </p:txBody>
      </p:sp>
      <p:pic>
        <p:nvPicPr>
          <p:cNvPr id="132106" name="Picture 1"/>
          <p:cNvPicPr>
            <a:picLocks noChangeAspect="1"/>
          </p:cNvPicPr>
          <p:nvPr/>
        </p:nvPicPr>
        <p:blipFill>
          <a:blip r:embed="rId3"/>
          <a:srcRect/>
          <a:stretch>
            <a:fillRect/>
          </a:stretch>
        </p:blipFill>
        <p:spPr bwMode="auto">
          <a:xfrm>
            <a:off x="1189038" y="3424238"/>
            <a:ext cx="7239000" cy="2895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Footer Placeholder 4"/>
          <p:cNvSpPr>
            <a:spLocks noGrp="1"/>
          </p:cNvSpPr>
          <p:nvPr>
            <p:ph type="ftr" sz="quarter" idx="11"/>
          </p:nvPr>
        </p:nvSpPr>
        <p:spPr>
          <a:xfrm>
            <a:off x="2286000" y="6477000"/>
            <a:ext cx="5791200" cy="457200"/>
          </a:xfrm>
          <a:noFill/>
        </p:spPr>
        <p:txBody>
          <a:bodyPr/>
          <a:lstStyle/>
          <a:p>
            <a:r>
              <a:rPr lang="en-US">
                <a:latin typeface="Arial" charset="0"/>
                <a:cs typeface="Arial" charset="0"/>
              </a:rPr>
              <a:t>Copyright ©2014 by Pearson Education, Inc. All rights reserved.</a:t>
            </a:r>
          </a:p>
        </p:txBody>
      </p:sp>
      <p:sp>
        <p:nvSpPr>
          <p:cNvPr id="134146" name="Slide Number Placeholder 5"/>
          <p:cNvSpPr>
            <a:spLocks noGrp="1"/>
          </p:cNvSpPr>
          <p:nvPr>
            <p:ph type="sldNum" sz="quarter" idx="12"/>
          </p:nvPr>
        </p:nvSpPr>
        <p:spPr>
          <a:xfrm>
            <a:off x="7010400" y="6553200"/>
            <a:ext cx="1905000" cy="457200"/>
          </a:xfrm>
          <a:noFill/>
        </p:spPr>
        <p:txBody>
          <a:bodyPr/>
          <a:lstStyle/>
          <a:p>
            <a:r>
              <a:rPr lang="en-US" smtClean="0">
                <a:latin typeface="Arial" charset="0"/>
                <a:cs typeface="Arial" charset="0"/>
              </a:rPr>
              <a:t>2-</a:t>
            </a:r>
            <a:fld id="{14B41396-E3F6-4682-8F7F-FF9EEF35BA0C}" type="slidenum">
              <a:rPr lang="en-US" smtClean="0">
                <a:latin typeface="Arial" charset="0"/>
                <a:cs typeface="Arial" charset="0"/>
              </a:rPr>
              <a:pPr/>
              <a:t>52</a:t>
            </a:fld>
            <a:endParaRPr lang="en-US" smtClean="0">
              <a:latin typeface="Arial" charset="0"/>
              <a:cs typeface="Arial" charset="0"/>
            </a:endParaRPr>
          </a:p>
        </p:txBody>
      </p:sp>
      <p:sp>
        <p:nvSpPr>
          <p:cNvPr id="134147" name="Rectangle 2"/>
          <p:cNvSpPr>
            <a:spLocks noGrp="1" noChangeArrowheads="1"/>
          </p:cNvSpPr>
          <p:nvPr>
            <p:ph type="title"/>
          </p:nvPr>
        </p:nvSpPr>
        <p:spPr>
          <a:xfrm>
            <a:off x="762000" y="152400"/>
            <a:ext cx="8001000" cy="838200"/>
          </a:xfrm>
        </p:spPr>
        <p:txBody>
          <a:bodyPr/>
          <a:lstStyle/>
          <a:p>
            <a:pPr eaLnBrk="1" hangingPunct="1"/>
            <a:r>
              <a:rPr lang="en-US" sz="4000" b="1" smtClean="0">
                <a:solidFill>
                  <a:srgbClr val="00B050"/>
                </a:solidFill>
              </a:rPr>
              <a:t>Integrated Campaigns in Action</a:t>
            </a:r>
          </a:p>
        </p:txBody>
      </p:sp>
      <p:sp>
        <p:nvSpPr>
          <p:cNvPr id="58374" name="Rectangle 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p:spPr>
        <p:txBody>
          <a:bodyPr wrap="none" anchor="ctr"/>
          <a:lstStyle/>
          <a:p>
            <a:pPr algn="ctr" eaLnBrk="0" hangingPunct="0">
              <a:defRPr/>
            </a:pPr>
            <a:endParaRPr lang="en-US" dirty="0">
              <a:effectLst>
                <a:outerShdw blurRad="38100" dist="38100" dir="2700000" algn="tl">
                  <a:srgbClr val="000000">
                    <a:alpha val="43137"/>
                  </a:srgbClr>
                </a:outerShdw>
              </a:effectLst>
              <a:cs typeface="+mn-cs"/>
            </a:endParaRPr>
          </a:p>
        </p:txBody>
      </p:sp>
      <p:sp>
        <p:nvSpPr>
          <p:cNvPr id="58375" name="Rectangle 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p:spPr>
        <p:txBody>
          <a:bodyPr wrap="none" anchor="ctr"/>
          <a:lstStyle/>
          <a:p>
            <a:pPr algn="ctr" eaLnBrk="0" hangingPunct="0">
              <a:defRPr/>
            </a:pPr>
            <a:endParaRPr lang="en-US" dirty="0">
              <a:effectLst>
                <a:outerShdw blurRad="38100" dist="38100" dir="2700000" algn="tl">
                  <a:srgbClr val="000000">
                    <a:alpha val="43137"/>
                  </a:srgbClr>
                </a:outerShdw>
              </a:effectLst>
              <a:cs typeface="+mn-cs"/>
            </a:endParaRPr>
          </a:p>
        </p:txBody>
      </p:sp>
      <p:sp>
        <p:nvSpPr>
          <p:cNvPr id="58376" name="Rectangle 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p:spPr>
        <p:txBody>
          <a:bodyPr wrap="none" anchor="ctr"/>
          <a:lstStyle/>
          <a:p>
            <a:pPr algn="ctr" eaLnBrk="0" hangingPunct="0">
              <a:defRPr/>
            </a:pPr>
            <a:endParaRPr lang="en-US" dirty="0">
              <a:effectLst>
                <a:outerShdw blurRad="38100" dist="38100" dir="2700000" algn="tl">
                  <a:srgbClr val="000000">
                    <a:alpha val="43137"/>
                  </a:srgbClr>
                </a:outerShdw>
              </a:effectLst>
              <a:cs typeface="+mn-cs"/>
            </a:endParaRPr>
          </a:p>
        </p:txBody>
      </p:sp>
      <p:sp>
        <p:nvSpPr>
          <p:cNvPr id="11" name="Rectangle 10"/>
          <p:cNvSpPr/>
          <p:nvPr/>
        </p:nvSpPr>
        <p:spPr>
          <a:xfrm>
            <a:off x="1447800" y="2133600"/>
            <a:ext cx="3063659" cy="830997"/>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0" hangingPunct="0">
              <a:defRPr/>
            </a:pPr>
            <a:r>
              <a:rPr lang="en-US" sz="4800" b="1" dirty="0">
                <a:ln w="11430"/>
                <a:solidFill>
                  <a:srgbClr val="0033CC"/>
                </a:solidFill>
                <a:effectLst>
                  <a:outerShdw blurRad="50800" dist="39000" dir="5460000" algn="tl">
                    <a:srgbClr val="000000">
                      <a:alpha val="38000"/>
                    </a:srgbClr>
                  </a:outerShdw>
                </a:effectLst>
                <a:cs typeface="+mn-cs"/>
              </a:rPr>
              <a:t>Skyjacker</a:t>
            </a:r>
            <a:endParaRPr lang="en-US" sz="4800" b="1" dirty="0">
              <a:ln w="11430"/>
              <a:solidFill>
                <a:srgbClr val="0033CC"/>
              </a:solidFill>
              <a:effectLst>
                <a:outerShdw blurRad="50800" dist="39000" dir="5460000" algn="tl">
                  <a:srgbClr val="000000">
                    <a:alpha val="38000"/>
                  </a:srgbClr>
                </a:outerShdw>
              </a:effectLst>
              <a:cs typeface="+mn-cs"/>
            </a:endParaRPr>
          </a:p>
        </p:txBody>
      </p:sp>
      <p:pic>
        <p:nvPicPr>
          <p:cNvPr id="134153" name="Picture 1"/>
          <p:cNvPicPr>
            <a:picLocks noChangeAspect="1"/>
          </p:cNvPicPr>
          <p:nvPr/>
        </p:nvPicPr>
        <p:blipFill>
          <a:blip r:embed="rId3"/>
          <a:srcRect/>
          <a:stretch>
            <a:fillRect/>
          </a:stretch>
        </p:blipFill>
        <p:spPr bwMode="auto">
          <a:xfrm>
            <a:off x="4954588" y="914400"/>
            <a:ext cx="3884612" cy="53022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Footer Placeholder 5"/>
          <p:cNvSpPr>
            <a:spLocks noGrp="1"/>
          </p:cNvSpPr>
          <p:nvPr>
            <p:ph type="ftr" sz="quarter" idx="11"/>
          </p:nvPr>
        </p:nvSpPr>
        <p:spPr>
          <a:xfrm>
            <a:off x="2286000" y="6477000"/>
            <a:ext cx="5791200" cy="457200"/>
          </a:xfrm>
          <a:noFill/>
        </p:spPr>
        <p:txBody>
          <a:bodyPr/>
          <a:lstStyle/>
          <a:p>
            <a:r>
              <a:rPr lang="en-US">
                <a:latin typeface="Arial" charset="0"/>
                <a:cs typeface="Arial" charset="0"/>
              </a:rPr>
              <a:t>Copyright ©2014 by Pearson Education, Inc. All rights reserved.</a:t>
            </a:r>
          </a:p>
        </p:txBody>
      </p:sp>
      <p:sp>
        <p:nvSpPr>
          <p:cNvPr id="38914" name="Slide Number Placeholder 6"/>
          <p:cNvSpPr>
            <a:spLocks noGrp="1"/>
          </p:cNvSpPr>
          <p:nvPr>
            <p:ph type="sldNum" sz="quarter" idx="12"/>
          </p:nvPr>
        </p:nvSpPr>
        <p:spPr>
          <a:xfrm>
            <a:off x="7010400" y="6553200"/>
            <a:ext cx="1905000" cy="457200"/>
          </a:xfrm>
          <a:noFill/>
        </p:spPr>
        <p:txBody>
          <a:bodyPr/>
          <a:lstStyle/>
          <a:p>
            <a:r>
              <a:rPr lang="en-US" smtClean="0">
                <a:latin typeface="Arial" charset="0"/>
                <a:cs typeface="Arial" charset="0"/>
              </a:rPr>
              <a:t>4-</a:t>
            </a:r>
            <a:fld id="{82041A8D-6AFE-4FE6-85FC-7290FE7D633F}" type="slidenum">
              <a:rPr lang="en-US" smtClean="0">
                <a:latin typeface="Arial" charset="0"/>
                <a:cs typeface="Arial" charset="0"/>
              </a:rPr>
              <a:pPr/>
              <a:t>6</a:t>
            </a:fld>
            <a:endParaRPr lang="en-US" smtClean="0">
              <a:latin typeface="Arial" charset="0"/>
              <a:cs typeface="Arial" charset="0"/>
            </a:endParaRPr>
          </a:p>
        </p:txBody>
      </p:sp>
      <p:sp>
        <p:nvSpPr>
          <p:cNvPr id="5134" name="Rectangle 14"/>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5135" name="Rectangle 15"/>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5136" name="Rectangle 16"/>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5138" name="Rectangle 18"/>
          <p:cNvSpPr>
            <a:spLocks noChangeArrowheads="1"/>
          </p:cNvSpPr>
          <p:nvPr/>
        </p:nvSpPr>
        <p:spPr bwMode="auto">
          <a:xfrm>
            <a:off x="533400" y="228600"/>
            <a:ext cx="6781800" cy="609600"/>
          </a:xfrm>
          <a:prstGeom prst="rect">
            <a:avLst/>
          </a:prstGeom>
          <a:solidFill>
            <a:srgbClr val="333399"/>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5139" name="Rectangle 19"/>
          <p:cNvSpPr>
            <a:spLocks noChangeArrowheads="1"/>
          </p:cNvSpPr>
          <p:nvPr/>
        </p:nvSpPr>
        <p:spPr bwMode="auto">
          <a:xfrm>
            <a:off x="533400" y="838200"/>
            <a:ext cx="6781800" cy="609600"/>
          </a:xfrm>
          <a:prstGeom prst="rect">
            <a:avLst/>
          </a:prstGeom>
          <a:solidFill>
            <a:srgbClr val="99FF66"/>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38920" name="Text Box 20"/>
          <p:cNvSpPr txBox="1">
            <a:spLocks noChangeArrowheads="1"/>
          </p:cNvSpPr>
          <p:nvPr/>
        </p:nvSpPr>
        <p:spPr bwMode="auto">
          <a:xfrm>
            <a:off x="685800" y="258763"/>
            <a:ext cx="3810000" cy="579437"/>
          </a:xfrm>
          <a:prstGeom prst="rect">
            <a:avLst/>
          </a:prstGeom>
          <a:noFill/>
          <a:ln w="12700">
            <a:noFill/>
            <a:miter lim="800000"/>
            <a:headEnd type="none" w="sm" len="sm"/>
            <a:tailEnd type="none" w="sm" len="sm"/>
          </a:ln>
        </p:spPr>
        <p:txBody>
          <a:bodyPr>
            <a:spAutoFit/>
          </a:bodyPr>
          <a:lstStyle/>
          <a:p>
            <a:pPr algn="ctr"/>
            <a:r>
              <a:rPr lang="en-US">
                <a:solidFill>
                  <a:srgbClr val="FFFFFF"/>
                </a:solidFill>
              </a:rPr>
              <a:t>F I G U R E    4 . 1</a:t>
            </a:r>
          </a:p>
        </p:txBody>
      </p:sp>
      <p:sp>
        <p:nvSpPr>
          <p:cNvPr id="38921" name="Rectangle 21"/>
          <p:cNvSpPr>
            <a:spLocks noChangeArrowheads="1"/>
          </p:cNvSpPr>
          <p:nvPr/>
        </p:nvSpPr>
        <p:spPr bwMode="auto">
          <a:xfrm>
            <a:off x="762000" y="914400"/>
            <a:ext cx="6400800" cy="457200"/>
          </a:xfrm>
          <a:prstGeom prst="rect">
            <a:avLst/>
          </a:prstGeom>
          <a:noFill/>
          <a:ln w="9525">
            <a:noFill/>
            <a:miter lim="800000"/>
            <a:headEnd/>
            <a:tailEnd/>
          </a:ln>
        </p:spPr>
        <p:txBody>
          <a:bodyPr lIns="92075" tIns="46038" rIns="92075" bIns="46038" anchor="ctr"/>
          <a:lstStyle/>
          <a:p>
            <a:pPr eaLnBrk="0" hangingPunct="0"/>
            <a:r>
              <a:rPr lang="en-US" sz="2400" b="1">
                <a:solidFill>
                  <a:srgbClr val="000000"/>
                </a:solidFill>
              </a:rPr>
              <a:t>The IMC Planning Process</a:t>
            </a:r>
          </a:p>
        </p:txBody>
      </p:sp>
      <p:sp>
        <p:nvSpPr>
          <p:cNvPr id="12" name="Rounded Rectangle 11"/>
          <p:cNvSpPr/>
          <p:nvPr/>
        </p:nvSpPr>
        <p:spPr>
          <a:xfrm>
            <a:off x="914400" y="2819400"/>
            <a:ext cx="1981200" cy="190500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r>
              <a:rPr lang="en-US" b="1" dirty="0">
                <a:solidFill>
                  <a:srgbClr val="FF0000"/>
                </a:solidFill>
                <a:effectLst>
                  <a:outerShdw blurRad="38100" dist="38100" dir="2700000" algn="tl">
                    <a:srgbClr val="000000">
                      <a:alpha val="43137"/>
                    </a:srgbClr>
                  </a:outerShdw>
                </a:effectLst>
              </a:rPr>
              <a:t>Context</a:t>
            </a:r>
            <a:endParaRPr lang="en-US" sz="3600" b="1" dirty="0">
              <a:solidFill>
                <a:srgbClr val="FF0000"/>
              </a:solidFill>
              <a:effectLst>
                <a:outerShdw blurRad="38100" dist="38100" dir="2700000" algn="tl">
                  <a:srgbClr val="000000">
                    <a:alpha val="43137"/>
                  </a:srgbClr>
                </a:outerShdw>
              </a:effectLst>
            </a:endParaRPr>
          </a:p>
          <a:p>
            <a:pPr algn="ctr" eaLnBrk="0" fontAlgn="auto" hangingPunct="0">
              <a:spcBef>
                <a:spcPts val="0"/>
              </a:spcBef>
              <a:spcAft>
                <a:spcPts val="0"/>
              </a:spcAft>
              <a:defRPr/>
            </a:pPr>
            <a:r>
              <a:rPr lang="en-US" sz="1600" b="1" dirty="0">
                <a:solidFill>
                  <a:srgbClr val="FF0000"/>
                </a:solidFill>
                <a:effectLst>
                  <a:outerShdw blurRad="38100" dist="38100" dir="2700000" algn="tl">
                    <a:srgbClr val="000000">
                      <a:alpha val="43137"/>
                    </a:srgbClr>
                  </a:outerShdw>
                </a:effectLst>
              </a:rPr>
              <a:t>Customers</a:t>
            </a:r>
          </a:p>
          <a:p>
            <a:pPr algn="ctr" eaLnBrk="0" fontAlgn="auto" hangingPunct="0">
              <a:spcBef>
                <a:spcPts val="0"/>
              </a:spcBef>
              <a:spcAft>
                <a:spcPts val="0"/>
              </a:spcAft>
              <a:defRPr/>
            </a:pPr>
            <a:r>
              <a:rPr lang="en-US" sz="1600" b="1" dirty="0">
                <a:solidFill>
                  <a:srgbClr val="FF0000"/>
                </a:solidFill>
                <a:effectLst>
                  <a:outerShdw blurRad="38100" dist="38100" dir="2700000" algn="tl">
                    <a:srgbClr val="000000">
                      <a:alpha val="43137"/>
                    </a:srgbClr>
                  </a:outerShdw>
                </a:effectLst>
              </a:rPr>
              <a:t>Competitors</a:t>
            </a:r>
          </a:p>
          <a:p>
            <a:pPr algn="ctr" eaLnBrk="0" fontAlgn="auto" hangingPunct="0">
              <a:spcBef>
                <a:spcPts val="0"/>
              </a:spcBef>
              <a:spcAft>
                <a:spcPts val="0"/>
              </a:spcAft>
              <a:defRPr/>
            </a:pPr>
            <a:r>
              <a:rPr lang="en-US" sz="1600" b="1" dirty="0">
                <a:solidFill>
                  <a:srgbClr val="FF0000"/>
                </a:solidFill>
                <a:effectLst>
                  <a:outerShdw blurRad="38100" dist="38100" dir="2700000" algn="tl">
                    <a:srgbClr val="000000">
                      <a:alpha val="43137"/>
                    </a:srgbClr>
                  </a:outerShdw>
                </a:effectLst>
              </a:rPr>
              <a:t>Communication</a:t>
            </a:r>
          </a:p>
        </p:txBody>
      </p:sp>
      <p:sp>
        <p:nvSpPr>
          <p:cNvPr id="13" name="Rounded Rectangle 12"/>
          <p:cNvSpPr/>
          <p:nvPr/>
        </p:nvSpPr>
        <p:spPr>
          <a:xfrm>
            <a:off x="7010400" y="2057400"/>
            <a:ext cx="1676400" cy="68580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r>
              <a:rPr lang="en-US" sz="2000" b="1" dirty="0">
                <a:solidFill>
                  <a:srgbClr val="FF0000"/>
                </a:solidFill>
                <a:effectLst>
                  <a:outerShdw blurRad="38100" dist="38100" dir="2700000" algn="tl">
                    <a:srgbClr val="000000">
                      <a:alpha val="43137"/>
                    </a:srgbClr>
                  </a:outerShdw>
                </a:effectLst>
              </a:rPr>
              <a:t>Budget</a:t>
            </a:r>
          </a:p>
        </p:txBody>
      </p:sp>
      <p:sp>
        <p:nvSpPr>
          <p:cNvPr id="14" name="Rounded Rectangle 13"/>
          <p:cNvSpPr/>
          <p:nvPr/>
        </p:nvSpPr>
        <p:spPr>
          <a:xfrm>
            <a:off x="3200400" y="2057400"/>
            <a:ext cx="1676400" cy="68580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r>
              <a:rPr lang="en-US" sz="2000" b="1" dirty="0">
                <a:solidFill>
                  <a:srgbClr val="FF0000"/>
                </a:solidFill>
                <a:effectLst>
                  <a:outerShdw blurRad="38100" dist="38100" dir="2700000" algn="tl">
                    <a:srgbClr val="000000">
                      <a:alpha val="43137"/>
                    </a:srgbClr>
                  </a:outerShdw>
                </a:effectLst>
              </a:rPr>
              <a:t>Target</a:t>
            </a:r>
          </a:p>
          <a:p>
            <a:pPr algn="ctr" eaLnBrk="0" fontAlgn="auto" hangingPunct="0">
              <a:spcBef>
                <a:spcPts val="0"/>
              </a:spcBef>
              <a:spcAft>
                <a:spcPts val="0"/>
              </a:spcAft>
              <a:defRPr/>
            </a:pPr>
            <a:r>
              <a:rPr lang="en-US" sz="2000" b="1" dirty="0">
                <a:solidFill>
                  <a:srgbClr val="FF0000"/>
                </a:solidFill>
                <a:effectLst>
                  <a:outerShdw blurRad="38100" dist="38100" dir="2700000" algn="tl">
                    <a:srgbClr val="000000">
                      <a:alpha val="43137"/>
                    </a:srgbClr>
                  </a:outerShdw>
                </a:effectLst>
              </a:rPr>
              <a:t>Market</a:t>
            </a:r>
          </a:p>
        </p:txBody>
      </p:sp>
      <p:sp>
        <p:nvSpPr>
          <p:cNvPr id="15" name="Rounded Rectangle 14"/>
          <p:cNvSpPr/>
          <p:nvPr/>
        </p:nvSpPr>
        <p:spPr>
          <a:xfrm>
            <a:off x="3200400" y="4800600"/>
            <a:ext cx="1676400" cy="68580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r>
              <a:rPr lang="en-US" sz="2000" b="1" dirty="0">
                <a:solidFill>
                  <a:srgbClr val="FF0000"/>
                </a:solidFill>
                <a:effectLst>
                  <a:outerShdw blurRad="38100" dist="38100" dir="2700000" algn="tl">
                    <a:srgbClr val="000000">
                      <a:alpha val="43137"/>
                    </a:srgbClr>
                  </a:outerShdw>
                </a:effectLst>
              </a:rPr>
              <a:t>Product</a:t>
            </a:r>
          </a:p>
          <a:p>
            <a:pPr algn="ctr" eaLnBrk="0" fontAlgn="auto" hangingPunct="0">
              <a:spcBef>
                <a:spcPts val="0"/>
              </a:spcBef>
              <a:spcAft>
                <a:spcPts val="0"/>
              </a:spcAft>
              <a:defRPr/>
            </a:pPr>
            <a:r>
              <a:rPr lang="en-US" sz="2000" b="1" dirty="0">
                <a:solidFill>
                  <a:srgbClr val="FF0000"/>
                </a:solidFill>
                <a:effectLst>
                  <a:outerShdw blurRad="38100" dist="38100" dir="2700000" algn="tl">
                    <a:srgbClr val="000000">
                      <a:alpha val="43137"/>
                    </a:srgbClr>
                  </a:outerShdw>
                </a:effectLst>
              </a:rPr>
              <a:t>Positioning</a:t>
            </a:r>
          </a:p>
        </p:txBody>
      </p:sp>
      <p:sp>
        <p:nvSpPr>
          <p:cNvPr id="16" name="Rounded Rectangle 15"/>
          <p:cNvSpPr/>
          <p:nvPr/>
        </p:nvSpPr>
        <p:spPr>
          <a:xfrm>
            <a:off x="6934200" y="4724400"/>
            <a:ext cx="1676400" cy="68580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r>
              <a:rPr lang="en-US" sz="2000" b="1" dirty="0">
                <a:solidFill>
                  <a:srgbClr val="FF0000"/>
                </a:solidFill>
                <a:effectLst>
                  <a:outerShdw blurRad="38100" dist="38100" dir="2700000" algn="tl">
                    <a:srgbClr val="000000">
                      <a:alpha val="43137"/>
                    </a:srgbClr>
                  </a:outerShdw>
                </a:effectLst>
              </a:rPr>
              <a:t>IMC</a:t>
            </a:r>
          </a:p>
          <a:p>
            <a:pPr algn="ctr" eaLnBrk="0" fontAlgn="auto" hangingPunct="0">
              <a:spcBef>
                <a:spcPts val="0"/>
              </a:spcBef>
              <a:spcAft>
                <a:spcPts val="0"/>
              </a:spcAft>
              <a:defRPr/>
            </a:pPr>
            <a:r>
              <a:rPr lang="en-US" sz="2000" b="1" dirty="0">
                <a:solidFill>
                  <a:srgbClr val="FF0000"/>
                </a:solidFill>
                <a:effectLst>
                  <a:outerShdw blurRad="38100" dist="38100" dir="2700000" algn="tl">
                    <a:srgbClr val="000000">
                      <a:alpha val="43137"/>
                    </a:srgbClr>
                  </a:outerShdw>
                </a:effectLst>
              </a:rPr>
              <a:t>Component</a:t>
            </a:r>
          </a:p>
        </p:txBody>
      </p:sp>
      <p:sp>
        <p:nvSpPr>
          <p:cNvPr id="17" name="Right Arrow 16"/>
          <p:cNvSpPr/>
          <p:nvPr/>
        </p:nvSpPr>
        <p:spPr>
          <a:xfrm rot="18178595">
            <a:off x="4680745" y="4415631"/>
            <a:ext cx="741362" cy="2635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dirty="0">
              <a:effectLst>
                <a:outerShdw blurRad="38100" dist="38100" dir="2700000" algn="tl">
                  <a:srgbClr val="000000">
                    <a:alpha val="43137"/>
                  </a:srgbClr>
                </a:outerShdw>
              </a:effectLst>
            </a:endParaRPr>
          </a:p>
        </p:txBody>
      </p:sp>
      <p:sp>
        <p:nvSpPr>
          <p:cNvPr id="18" name="Right Arrow 17"/>
          <p:cNvSpPr/>
          <p:nvPr/>
        </p:nvSpPr>
        <p:spPr>
          <a:xfrm rot="19053502">
            <a:off x="5856288" y="2995613"/>
            <a:ext cx="1336675" cy="2603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dirty="0">
              <a:effectLst>
                <a:outerShdw blurRad="38100" dist="38100" dir="2700000" algn="tl">
                  <a:srgbClr val="000000">
                    <a:alpha val="43137"/>
                  </a:srgbClr>
                </a:outerShdw>
              </a:effectLst>
            </a:endParaRPr>
          </a:p>
        </p:txBody>
      </p:sp>
      <p:sp>
        <p:nvSpPr>
          <p:cNvPr id="19" name="Right Arrow 18"/>
          <p:cNvSpPr/>
          <p:nvPr/>
        </p:nvSpPr>
        <p:spPr>
          <a:xfrm rot="2286609" flipV="1">
            <a:off x="2835275" y="4613275"/>
            <a:ext cx="439738" cy="2270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dirty="0">
              <a:effectLst>
                <a:outerShdw blurRad="38100" dist="38100" dir="2700000" algn="tl">
                  <a:srgbClr val="000000">
                    <a:alpha val="43137"/>
                  </a:srgbClr>
                </a:outerShdw>
              </a:effectLst>
            </a:endParaRPr>
          </a:p>
        </p:txBody>
      </p:sp>
      <p:sp>
        <p:nvSpPr>
          <p:cNvPr id="20" name="Right Arrow 19"/>
          <p:cNvSpPr/>
          <p:nvPr/>
        </p:nvSpPr>
        <p:spPr>
          <a:xfrm rot="19505716" flipV="1">
            <a:off x="2771775" y="2713038"/>
            <a:ext cx="485775" cy="2254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dirty="0">
              <a:effectLst>
                <a:outerShdw blurRad="38100" dist="38100" dir="2700000" algn="tl">
                  <a:srgbClr val="000000">
                    <a:alpha val="43137"/>
                  </a:srgbClr>
                </a:outerShdw>
              </a:effectLst>
            </a:endParaRPr>
          </a:p>
        </p:txBody>
      </p:sp>
      <p:sp>
        <p:nvSpPr>
          <p:cNvPr id="21" name="Rounded Rectangle 20"/>
          <p:cNvSpPr/>
          <p:nvPr/>
        </p:nvSpPr>
        <p:spPr>
          <a:xfrm>
            <a:off x="4724400" y="3505200"/>
            <a:ext cx="1447800" cy="68580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r>
              <a:rPr lang="en-US" sz="1800" b="1" dirty="0">
                <a:solidFill>
                  <a:srgbClr val="FF0000"/>
                </a:solidFill>
                <a:effectLst>
                  <a:outerShdw blurRad="38100" dist="38100" dir="2700000" algn="tl">
                    <a:srgbClr val="000000">
                      <a:alpha val="43137"/>
                    </a:srgbClr>
                  </a:outerShdw>
                </a:effectLst>
              </a:rPr>
              <a:t>Objectives</a:t>
            </a:r>
            <a:endParaRPr lang="en-US" sz="1600" b="1" dirty="0">
              <a:solidFill>
                <a:srgbClr val="FF0000"/>
              </a:solidFill>
              <a:effectLst>
                <a:outerShdw blurRad="38100" dist="38100" dir="2700000" algn="tl">
                  <a:srgbClr val="000000">
                    <a:alpha val="43137"/>
                  </a:srgbClr>
                </a:outerShdw>
              </a:effectLst>
            </a:endParaRPr>
          </a:p>
        </p:txBody>
      </p:sp>
      <p:sp>
        <p:nvSpPr>
          <p:cNvPr id="22" name="Right Arrow 21"/>
          <p:cNvSpPr/>
          <p:nvPr/>
        </p:nvSpPr>
        <p:spPr>
          <a:xfrm rot="3647428">
            <a:off x="4621213" y="2970212"/>
            <a:ext cx="850900" cy="2635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dirty="0">
              <a:effectLst>
                <a:outerShdw blurRad="38100" dist="38100" dir="2700000" algn="tl">
                  <a:srgbClr val="000000">
                    <a:alpha val="43137"/>
                  </a:srgbClr>
                </a:outerShdw>
              </a:effectLst>
            </a:endParaRPr>
          </a:p>
        </p:txBody>
      </p:sp>
      <p:sp>
        <p:nvSpPr>
          <p:cNvPr id="23" name="Right Arrow 22"/>
          <p:cNvSpPr/>
          <p:nvPr/>
        </p:nvSpPr>
        <p:spPr>
          <a:xfrm rot="2138896">
            <a:off x="5997575" y="4321175"/>
            <a:ext cx="1054100" cy="2635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dirty="0">
              <a:effectLst>
                <a:outerShdw blurRad="38100" dist="38100" dir="2700000" algn="tl">
                  <a:srgbClr val="000000">
                    <a:alpha val="43137"/>
                  </a:srgbClr>
                </a:outerShdw>
              </a:effectLst>
            </a:endParaRPr>
          </a:p>
        </p:txBody>
      </p:sp>
      <p:sp>
        <p:nvSpPr>
          <p:cNvPr id="24" name="Left-Right Arrow 23"/>
          <p:cNvSpPr/>
          <p:nvPr/>
        </p:nvSpPr>
        <p:spPr>
          <a:xfrm rot="16200000" flipV="1">
            <a:off x="2894013" y="3659187"/>
            <a:ext cx="2057400" cy="22542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dirty="0">
              <a:effectLst>
                <a:outerShdw blurRad="38100" dist="38100" dir="2700000" algn="tl">
                  <a:srgbClr val="000000">
                    <a:alpha val="43137"/>
                  </a:srgbClr>
                </a:outerShdw>
              </a:effectLst>
            </a:endParaRPr>
          </a:p>
        </p:txBody>
      </p:sp>
      <p:sp>
        <p:nvSpPr>
          <p:cNvPr id="25" name="Left-Right Arrow 24"/>
          <p:cNvSpPr/>
          <p:nvPr/>
        </p:nvSpPr>
        <p:spPr>
          <a:xfrm rot="16200000" flipV="1">
            <a:off x="6818313" y="3621087"/>
            <a:ext cx="1981200" cy="22542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Footer Placeholder 4"/>
          <p:cNvSpPr>
            <a:spLocks noGrp="1"/>
          </p:cNvSpPr>
          <p:nvPr>
            <p:ph type="ftr" sz="quarter" idx="11"/>
          </p:nvPr>
        </p:nvSpPr>
        <p:spPr>
          <a:xfrm>
            <a:off x="2286000" y="6477000"/>
            <a:ext cx="5791200" cy="457200"/>
          </a:xfrm>
          <a:noFill/>
        </p:spPr>
        <p:txBody>
          <a:bodyPr/>
          <a:lstStyle/>
          <a:p>
            <a:r>
              <a:rPr lang="en-US">
                <a:latin typeface="Arial" charset="0"/>
                <a:cs typeface="Arial" charset="0"/>
              </a:rPr>
              <a:t>Copyright ©2014 by Pearson Education, Inc. All rights reserved.</a:t>
            </a:r>
          </a:p>
        </p:txBody>
      </p:sp>
      <p:sp>
        <p:nvSpPr>
          <p:cNvPr id="40962" name="Slide Number Placeholder 5"/>
          <p:cNvSpPr>
            <a:spLocks noGrp="1"/>
          </p:cNvSpPr>
          <p:nvPr>
            <p:ph type="sldNum" sz="quarter" idx="12"/>
          </p:nvPr>
        </p:nvSpPr>
        <p:spPr>
          <a:xfrm>
            <a:off x="7010400" y="6553200"/>
            <a:ext cx="1905000" cy="457200"/>
          </a:xfrm>
          <a:noFill/>
        </p:spPr>
        <p:txBody>
          <a:bodyPr/>
          <a:lstStyle/>
          <a:p>
            <a:r>
              <a:rPr lang="en-US" smtClean="0">
                <a:latin typeface="Arial" charset="0"/>
                <a:cs typeface="Arial" charset="0"/>
              </a:rPr>
              <a:t>4-</a:t>
            </a:r>
            <a:fld id="{376D3F56-B472-435F-B2C5-C52FD1FD0B30}" type="slidenum">
              <a:rPr lang="en-US" smtClean="0">
                <a:latin typeface="Arial" charset="0"/>
                <a:cs typeface="Arial" charset="0"/>
              </a:rPr>
              <a:pPr/>
              <a:t>7</a:t>
            </a:fld>
            <a:endParaRPr lang="en-US" smtClean="0">
              <a:latin typeface="Arial" charset="0"/>
              <a:cs typeface="Arial" charset="0"/>
            </a:endParaRPr>
          </a:p>
        </p:txBody>
      </p:sp>
      <p:sp>
        <p:nvSpPr>
          <p:cNvPr id="40963" name="Rectangle 2"/>
          <p:cNvSpPr>
            <a:spLocks noGrp="1" noChangeArrowheads="1"/>
          </p:cNvSpPr>
          <p:nvPr>
            <p:ph type="title"/>
          </p:nvPr>
        </p:nvSpPr>
        <p:spPr>
          <a:xfrm>
            <a:off x="838200" y="228600"/>
            <a:ext cx="7772400" cy="1447800"/>
          </a:xfrm>
        </p:spPr>
        <p:txBody>
          <a:bodyPr/>
          <a:lstStyle/>
          <a:p>
            <a:r>
              <a:rPr lang="en-US" sz="5400" b="1" smtClean="0">
                <a:solidFill>
                  <a:srgbClr val="0000FF"/>
                </a:solidFill>
              </a:rPr>
              <a:t>Customers</a:t>
            </a:r>
            <a:r>
              <a:rPr lang="en-US" sz="4800" b="1" smtClean="0">
                <a:solidFill>
                  <a:srgbClr val="FF0033"/>
                </a:solidFill>
              </a:rPr>
              <a:t/>
            </a:r>
            <a:br>
              <a:rPr lang="en-US" sz="4800" b="1" smtClean="0">
                <a:solidFill>
                  <a:srgbClr val="FF0033"/>
                </a:solidFill>
              </a:rPr>
            </a:br>
            <a:r>
              <a:rPr lang="en-US" sz="3600" b="1" smtClean="0">
                <a:solidFill>
                  <a:srgbClr val="FF0033"/>
                </a:solidFill>
              </a:rPr>
              <a:t>The IMC Planning Process</a:t>
            </a:r>
            <a:endParaRPr lang="en-US" sz="4800" b="1" smtClean="0">
              <a:solidFill>
                <a:srgbClr val="FF0033"/>
              </a:solidFill>
            </a:endParaRPr>
          </a:p>
        </p:txBody>
      </p:sp>
      <p:sp>
        <p:nvSpPr>
          <p:cNvPr id="40964" name="Rectangle 3"/>
          <p:cNvSpPr>
            <a:spLocks noGrp="1" noChangeArrowheads="1"/>
          </p:cNvSpPr>
          <p:nvPr>
            <p:ph type="body" idx="1"/>
          </p:nvPr>
        </p:nvSpPr>
        <p:spPr>
          <a:xfrm>
            <a:off x="838200" y="2438400"/>
            <a:ext cx="4495800" cy="2667000"/>
          </a:xfrm>
        </p:spPr>
        <p:txBody>
          <a:bodyPr/>
          <a:lstStyle/>
          <a:p>
            <a:r>
              <a:rPr lang="en-US" sz="2800" smtClean="0">
                <a:effectLst/>
              </a:rPr>
              <a:t>Current customers</a:t>
            </a:r>
          </a:p>
          <a:p>
            <a:r>
              <a:rPr lang="en-US" sz="2800" smtClean="0">
                <a:effectLst/>
              </a:rPr>
              <a:t>Former customers</a:t>
            </a:r>
          </a:p>
          <a:p>
            <a:r>
              <a:rPr lang="en-US" sz="2800" smtClean="0">
                <a:effectLst/>
              </a:rPr>
              <a:t>Potential new customers</a:t>
            </a:r>
          </a:p>
          <a:p>
            <a:r>
              <a:rPr lang="en-US" sz="2800" smtClean="0">
                <a:effectLst/>
              </a:rPr>
              <a:t>Competitors’ customers</a:t>
            </a:r>
          </a:p>
        </p:txBody>
      </p:sp>
      <p:sp>
        <p:nvSpPr>
          <p:cNvPr id="37894" name="Rectangle 6"/>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37895" name="Rectangle 7"/>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37896" name="Rectangle 8"/>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pic>
        <p:nvPicPr>
          <p:cNvPr id="40968" name="Picture 1"/>
          <p:cNvPicPr>
            <a:picLocks noChangeAspect="1"/>
          </p:cNvPicPr>
          <p:nvPr/>
        </p:nvPicPr>
        <p:blipFill>
          <a:blip r:embed="rId3"/>
          <a:srcRect/>
          <a:stretch>
            <a:fillRect/>
          </a:stretch>
        </p:blipFill>
        <p:spPr bwMode="auto">
          <a:xfrm>
            <a:off x="5334000" y="2198688"/>
            <a:ext cx="3438525" cy="2693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Footer Placeholder 4"/>
          <p:cNvSpPr>
            <a:spLocks noGrp="1"/>
          </p:cNvSpPr>
          <p:nvPr>
            <p:ph type="ftr" sz="quarter" idx="11"/>
          </p:nvPr>
        </p:nvSpPr>
        <p:spPr>
          <a:xfrm>
            <a:off x="2286000" y="6477000"/>
            <a:ext cx="5791200" cy="457200"/>
          </a:xfrm>
          <a:noFill/>
        </p:spPr>
        <p:txBody>
          <a:bodyPr/>
          <a:lstStyle/>
          <a:p>
            <a:r>
              <a:rPr lang="en-US">
                <a:latin typeface="Arial" charset="0"/>
                <a:cs typeface="Arial" charset="0"/>
              </a:rPr>
              <a:t>Copyright ©2014 by Pearson Education, Inc. All rights reserved.</a:t>
            </a:r>
          </a:p>
        </p:txBody>
      </p:sp>
      <p:sp>
        <p:nvSpPr>
          <p:cNvPr id="43010" name="Slide Number Placeholder 5"/>
          <p:cNvSpPr>
            <a:spLocks noGrp="1"/>
          </p:cNvSpPr>
          <p:nvPr>
            <p:ph type="sldNum" sz="quarter" idx="12"/>
          </p:nvPr>
        </p:nvSpPr>
        <p:spPr>
          <a:xfrm>
            <a:off x="7010400" y="6553200"/>
            <a:ext cx="1905000" cy="457200"/>
          </a:xfrm>
          <a:noFill/>
        </p:spPr>
        <p:txBody>
          <a:bodyPr/>
          <a:lstStyle/>
          <a:p>
            <a:r>
              <a:rPr lang="en-US" smtClean="0">
                <a:latin typeface="Arial" charset="0"/>
                <a:cs typeface="Arial" charset="0"/>
              </a:rPr>
              <a:t>4-</a:t>
            </a:r>
            <a:fld id="{F095C662-010C-4B9D-AC60-60B7F33B93E7}" type="slidenum">
              <a:rPr lang="en-US" smtClean="0">
                <a:latin typeface="Arial" charset="0"/>
                <a:cs typeface="Arial" charset="0"/>
              </a:rPr>
              <a:pPr/>
              <a:t>8</a:t>
            </a:fld>
            <a:endParaRPr lang="en-US" smtClean="0">
              <a:latin typeface="Arial" charset="0"/>
              <a:cs typeface="Arial" charset="0"/>
            </a:endParaRPr>
          </a:p>
        </p:txBody>
      </p:sp>
      <p:sp>
        <p:nvSpPr>
          <p:cNvPr id="31747" name="Rectangle 3"/>
          <p:cNvSpPr>
            <a:spLocks noGrp="1" noChangeArrowheads="1"/>
          </p:cNvSpPr>
          <p:nvPr>
            <p:ph type="body" idx="1"/>
          </p:nvPr>
        </p:nvSpPr>
        <p:spPr>
          <a:xfrm>
            <a:off x="1600200" y="2286000"/>
            <a:ext cx="7315200" cy="1600200"/>
          </a:xfrm>
        </p:spPr>
        <p:txBody>
          <a:bodyPr/>
          <a:lstStyle/>
          <a:p>
            <a:pPr>
              <a:defRPr/>
            </a:pPr>
            <a:r>
              <a:rPr lang="en-US" sz="2800" dirty="0" smtClean="0"/>
              <a:t>Identify major competitors.</a:t>
            </a:r>
          </a:p>
          <a:p>
            <a:pPr>
              <a:defRPr/>
            </a:pPr>
            <a:r>
              <a:rPr lang="en-US" sz="2800" dirty="0" smtClean="0"/>
              <a:t>Identify communication strategies and tactics of each competitor.</a:t>
            </a:r>
          </a:p>
          <a:p>
            <a:pPr>
              <a:defRPr/>
            </a:pPr>
            <a:endParaRPr lang="en-US" sz="2800" dirty="0" smtClean="0"/>
          </a:p>
        </p:txBody>
      </p:sp>
      <p:sp>
        <p:nvSpPr>
          <p:cNvPr id="43012" name="Text Box 4"/>
          <p:cNvSpPr txBox="1">
            <a:spLocks noChangeArrowheads="1"/>
          </p:cNvSpPr>
          <p:nvPr/>
        </p:nvSpPr>
        <p:spPr bwMode="auto">
          <a:xfrm>
            <a:off x="1828800" y="3886200"/>
            <a:ext cx="5237163" cy="646113"/>
          </a:xfrm>
          <a:prstGeom prst="rect">
            <a:avLst/>
          </a:prstGeom>
          <a:noFill/>
          <a:ln w="12700">
            <a:noFill/>
            <a:miter lim="800000"/>
            <a:headEnd type="none" w="sm" len="sm"/>
            <a:tailEnd type="none" w="sm" len="sm"/>
          </a:ln>
        </p:spPr>
        <p:txBody>
          <a:bodyPr wrap="none">
            <a:spAutoFit/>
          </a:bodyPr>
          <a:lstStyle/>
          <a:p>
            <a:pPr eaLnBrk="0" hangingPunct="0"/>
            <a:r>
              <a:rPr lang="en-US" sz="3600" b="1">
                <a:solidFill>
                  <a:srgbClr val="00B050"/>
                </a:solidFill>
              </a:rPr>
              <a:t>Sources of information</a:t>
            </a:r>
          </a:p>
        </p:txBody>
      </p:sp>
      <p:sp>
        <p:nvSpPr>
          <p:cNvPr id="31750" name="Rectangle 6"/>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31751" name="Rectangle 7"/>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31752" name="Rectangle 8"/>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43016" name="TextBox 11"/>
          <p:cNvSpPr txBox="1">
            <a:spLocks noChangeArrowheads="1"/>
          </p:cNvSpPr>
          <p:nvPr/>
        </p:nvSpPr>
        <p:spPr bwMode="auto">
          <a:xfrm>
            <a:off x="1524000" y="4648200"/>
            <a:ext cx="4765675" cy="1384300"/>
          </a:xfrm>
          <a:prstGeom prst="rect">
            <a:avLst/>
          </a:prstGeom>
          <a:noFill/>
          <a:ln w="9525">
            <a:noFill/>
            <a:miter lim="800000"/>
            <a:headEnd/>
            <a:tailEnd/>
          </a:ln>
        </p:spPr>
        <p:txBody>
          <a:bodyPr wrap="none">
            <a:spAutoFit/>
          </a:bodyPr>
          <a:lstStyle/>
          <a:p>
            <a:pPr eaLnBrk="0" hangingPunct="0">
              <a:buFont typeface="Arial" charset="0"/>
              <a:buChar char="•"/>
            </a:pPr>
            <a:r>
              <a:rPr lang="en-US" sz="2400"/>
              <a:t>  </a:t>
            </a:r>
            <a:r>
              <a:rPr lang="en-US" sz="2800"/>
              <a:t>Primary research</a:t>
            </a:r>
          </a:p>
          <a:p>
            <a:pPr eaLnBrk="0" hangingPunct="0">
              <a:buFont typeface="Arial" charset="0"/>
              <a:buChar char="•"/>
            </a:pPr>
            <a:r>
              <a:rPr lang="en-US" sz="2800"/>
              <a:t>  Secondary data</a:t>
            </a:r>
          </a:p>
          <a:p>
            <a:pPr eaLnBrk="0" hangingPunct="0">
              <a:buFont typeface="Arial" charset="0"/>
              <a:buChar char="•"/>
            </a:pPr>
            <a:r>
              <a:rPr lang="en-US" sz="2800"/>
              <a:t>  Research what others say </a:t>
            </a:r>
          </a:p>
        </p:txBody>
      </p:sp>
      <p:sp>
        <p:nvSpPr>
          <p:cNvPr id="43017" name="Rectangle 2"/>
          <p:cNvSpPr>
            <a:spLocks noGrp="1" noChangeArrowheads="1"/>
          </p:cNvSpPr>
          <p:nvPr>
            <p:ph type="title"/>
          </p:nvPr>
        </p:nvSpPr>
        <p:spPr>
          <a:xfrm>
            <a:off x="838200" y="609600"/>
            <a:ext cx="7772400" cy="1447800"/>
          </a:xfrm>
        </p:spPr>
        <p:txBody>
          <a:bodyPr/>
          <a:lstStyle/>
          <a:p>
            <a:r>
              <a:rPr lang="en-US" sz="5400" b="1" smtClean="0">
                <a:solidFill>
                  <a:srgbClr val="0000FF"/>
                </a:solidFill>
              </a:rPr>
              <a:t>Competition</a:t>
            </a:r>
            <a:br>
              <a:rPr lang="en-US" sz="5400" b="1" smtClean="0">
                <a:solidFill>
                  <a:srgbClr val="0000FF"/>
                </a:solidFill>
              </a:rPr>
            </a:br>
            <a:r>
              <a:rPr lang="en-US" sz="2400" b="1" smtClean="0">
                <a:solidFill>
                  <a:srgbClr val="0000FF"/>
                </a:solidFill>
              </a:rPr>
              <a:t> </a:t>
            </a:r>
            <a:r>
              <a:rPr lang="en-US" sz="4800" b="1" smtClean="0">
                <a:solidFill>
                  <a:srgbClr val="FF0033"/>
                </a:solidFill>
              </a:rPr>
              <a:t/>
            </a:r>
            <a:br>
              <a:rPr lang="en-US" sz="4800" b="1" smtClean="0">
                <a:solidFill>
                  <a:srgbClr val="FF0033"/>
                </a:solidFill>
              </a:rPr>
            </a:br>
            <a:r>
              <a:rPr lang="en-US" sz="3600" b="1" smtClean="0">
                <a:solidFill>
                  <a:srgbClr val="FF0033"/>
                </a:solidFill>
              </a:rPr>
              <a:t>The IMC Planning Process</a:t>
            </a:r>
            <a:endParaRPr lang="en-US" sz="4800" b="1" smtClean="0">
              <a:solidFill>
                <a:srgbClr val="FF0033"/>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Footer Placeholder 4"/>
          <p:cNvSpPr>
            <a:spLocks noGrp="1"/>
          </p:cNvSpPr>
          <p:nvPr>
            <p:ph type="ftr" sz="quarter" idx="11"/>
          </p:nvPr>
        </p:nvSpPr>
        <p:spPr>
          <a:xfrm>
            <a:off x="2286000" y="6477000"/>
            <a:ext cx="5791200" cy="457200"/>
          </a:xfrm>
          <a:noFill/>
        </p:spPr>
        <p:txBody>
          <a:bodyPr/>
          <a:lstStyle/>
          <a:p>
            <a:r>
              <a:rPr lang="en-US">
                <a:latin typeface="Arial" charset="0"/>
                <a:cs typeface="Arial" charset="0"/>
              </a:rPr>
              <a:t>Copyright ©2014 by Pearson Education, Inc. All rights reserved.</a:t>
            </a:r>
          </a:p>
        </p:txBody>
      </p:sp>
      <p:sp>
        <p:nvSpPr>
          <p:cNvPr id="45058" name="Slide Number Placeholder 5"/>
          <p:cNvSpPr>
            <a:spLocks noGrp="1"/>
          </p:cNvSpPr>
          <p:nvPr>
            <p:ph type="sldNum" sz="quarter" idx="12"/>
          </p:nvPr>
        </p:nvSpPr>
        <p:spPr>
          <a:xfrm>
            <a:off x="7010400" y="6553200"/>
            <a:ext cx="1905000" cy="457200"/>
          </a:xfrm>
          <a:noFill/>
        </p:spPr>
        <p:txBody>
          <a:bodyPr/>
          <a:lstStyle/>
          <a:p>
            <a:r>
              <a:rPr lang="en-US" smtClean="0">
                <a:latin typeface="Arial" charset="0"/>
                <a:cs typeface="Arial" charset="0"/>
              </a:rPr>
              <a:t>4-</a:t>
            </a:r>
            <a:fld id="{CBD2F20C-F326-4DE9-B21C-6A347B09A3E6}" type="slidenum">
              <a:rPr lang="en-US" smtClean="0">
                <a:latin typeface="Arial" charset="0"/>
                <a:cs typeface="Arial" charset="0"/>
              </a:rPr>
              <a:pPr/>
              <a:t>9</a:t>
            </a:fld>
            <a:endParaRPr lang="en-US" smtClean="0">
              <a:latin typeface="Arial" charset="0"/>
              <a:cs typeface="Arial" charset="0"/>
            </a:endParaRPr>
          </a:p>
        </p:txBody>
      </p:sp>
      <p:sp>
        <p:nvSpPr>
          <p:cNvPr id="33795" name="Rectangle 3"/>
          <p:cNvSpPr>
            <a:spLocks noGrp="1" noChangeArrowheads="1"/>
          </p:cNvSpPr>
          <p:nvPr>
            <p:ph type="body" idx="1"/>
          </p:nvPr>
        </p:nvSpPr>
        <p:spPr>
          <a:xfrm>
            <a:off x="3810000" y="2743200"/>
            <a:ext cx="5029200" cy="1981200"/>
          </a:xfrm>
        </p:spPr>
        <p:txBody>
          <a:bodyPr/>
          <a:lstStyle/>
          <a:p>
            <a:pPr>
              <a:lnSpc>
                <a:spcPct val="150000"/>
              </a:lnSpc>
              <a:defRPr/>
            </a:pPr>
            <a:r>
              <a:rPr lang="en-US" sz="2800" dirty="0" smtClean="0"/>
              <a:t>Company communications</a:t>
            </a:r>
          </a:p>
          <a:p>
            <a:pPr>
              <a:lnSpc>
                <a:spcPct val="150000"/>
              </a:lnSpc>
              <a:defRPr/>
            </a:pPr>
            <a:r>
              <a:rPr lang="en-US" sz="2800" dirty="0" smtClean="0"/>
              <a:t>Industry communications</a:t>
            </a:r>
          </a:p>
          <a:p>
            <a:pPr>
              <a:lnSpc>
                <a:spcPct val="150000"/>
              </a:lnSpc>
              <a:defRPr/>
            </a:pPr>
            <a:r>
              <a:rPr lang="en-US" sz="2800" dirty="0" smtClean="0"/>
              <a:t>Competitor communications</a:t>
            </a:r>
          </a:p>
        </p:txBody>
      </p:sp>
      <p:sp>
        <p:nvSpPr>
          <p:cNvPr id="33798" name="Rectangle 6"/>
          <p:cNvSpPr>
            <a:spLocks noChangeArrowheads="1"/>
          </p:cNvSpPr>
          <p:nvPr/>
        </p:nvSpPr>
        <p:spPr bwMode="auto">
          <a:xfrm>
            <a:off x="8839200" y="0"/>
            <a:ext cx="304800" cy="6858000"/>
          </a:xfrm>
          <a:prstGeom prst="rect">
            <a:avLst/>
          </a:prstGeom>
          <a:solidFill>
            <a:srgbClr val="3366FF"/>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33799" name="Rectangle 7"/>
          <p:cNvSpPr>
            <a:spLocks noChangeArrowheads="1"/>
          </p:cNvSpPr>
          <p:nvPr/>
        </p:nvSpPr>
        <p:spPr bwMode="auto">
          <a:xfrm>
            <a:off x="0" y="0"/>
            <a:ext cx="838200" cy="3048000"/>
          </a:xfrm>
          <a:prstGeom prst="rect">
            <a:avLst/>
          </a:prstGeom>
          <a:solidFill>
            <a:srgbClr val="FF9900"/>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33800" name="Rectangle 8"/>
          <p:cNvSpPr>
            <a:spLocks noChangeArrowheads="1"/>
          </p:cNvSpPr>
          <p:nvPr/>
        </p:nvSpPr>
        <p:spPr bwMode="auto">
          <a:xfrm>
            <a:off x="0" y="3048000"/>
            <a:ext cx="838200" cy="3810000"/>
          </a:xfrm>
          <a:prstGeom prst="rect">
            <a:avLst/>
          </a:prstGeom>
          <a:solidFill>
            <a:srgbClr val="99FF66"/>
          </a:solidFill>
          <a:ln w="12700">
            <a:noFill/>
            <a:miter lim="800000"/>
            <a:headEnd type="none" w="sm" len="sm"/>
            <a:tailEnd type="none" w="sm" len="sm"/>
          </a:ln>
          <a:effectLst/>
        </p:spPr>
        <p:txBody>
          <a:bodyPr wrap="none" anchor="ctr"/>
          <a:lstStyle/>
          <a:p>
            <a:pPr algn="ctr" eaLnBrk="0" hangingPunct="0">
              <a:defRPr/>
            </a:pPr>
            <a:endParaRPr lang="en-US" dirty="0">
              <a:effectLst>
                <a:outerShdw blurRad="38100" dist="38100" dir="2700000" algn="tl">
                  <a:srgbClr val="000000">
                    <a:alpha val="43137"/>
                  </a:srgbClr>
                </a:outerShdw>
              </a:effectLst>
              <a:latin typeface="Arial" pitchFamily="34" charset="0"/>
              <a:cs typeface="+mn-cs"/>
            </a:endParaRPr>
          </a:p>
        </p:txBody>
      </p:sp>
      <p:sp>
        <p:nvSpPr>
          <p:cNvPr id="45063" name="Rectangle 2"/>
          <p:cNvSpPr>
            <a:spLocks noGrp="1" noChangeArrowheads="1"/>
          </p:cNvSpPr>
          <p:nvPr>
            <p:ph type="title"/>
          </p:nvPr>
        </p:nvSpPr>
        <p:spPr>
          <a:xfrm>
            <a:off x="838200" y="228600"/>
            <a:ext cx="8001000" cy="1447800"/>
          </a:xfrm>
        </p:spPr>
        <p:txBody>
          <a:bodyPr/>
          <a:lstStyle/>
          <a:p>
            <a:r>
              <a:rPr lang="en-US" sz="5400" b="1" smtClean="0">
                <a:solidFill>
                  <a:srgbClr val="0000FF"/>
                </a:solidFill>
              </a:rPr>
              <a:t>Communications</a:t>
            </a:r>
            <a:r>
              <a:rPr lang="en-US" sz="4800" b="1" smtClean="0">
                <a:solidFill>
                  <a:srgbClr val="FF0033"/>
                </a:solidFill>
              </a:rPr>
              <a:t/>
            </a:r>
            <a:br>
              <a:rPr lang="en-US" sz="4800" b="1" smtClean="0">
                <a:solidFill>
                  <a:srgbClr val="FF0033"/>
                </a:solidFill>
              </a:rPr>
            </a:br>
            <a:r>
              <a:rPr lang="en-US" sz="3600" b="1" smtClean="0">
                <a:solidFill>
                  <a:srgbClr val="FF0033"/>
                </a:solidFill>
              </a:rPr>
              <a:t>The IMC Planning Process</a:t>
            </a:r>
            <a:endParaRPr lang="en-US" sz="4800" b="1" smtClean="0">
              <a:solidFill>
                <a:srgbClr val="FF0033"/>
              </a:solidFill>
            </a:endParaRPr>
          </a:p>
        </p:txBody>
      </p:sp>
      <p:pic>
        <p:nvPicPr>
          <p:cNvPr id="45064" name="Picture 1"/>
          <p:cNvPicPr>
            <a:picLocks noChangeAspect="1"/>
          </p:cNvPicPr>
          <p:nvPr/>
        </p:nvPicPr>
        <p:blipFill>
          <a:blip r:embed="rId3"/>
          <a:srcRect/>
          <a:stretch>
            <a:fillRect/>
          </a:stretch>
        </p:blipFill>
        <p:spPr bwMode="auto">
          <a:xfrm>
            <a:off x="838200" y="1905000"/>
            <a:ext cx="3017838" cy="396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lue Diagonal">
  <a:themeElements>
    <a:clrScheme name="">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380EBE"/>
      </a:hlink>
      <a:folHlink>
        <a:srgbClr val="FF9900"/>
      </a:folHlink>
    </a:clrScheme>
    <a:fontScheme name="Blue Diagon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bg2"/>
            </a:solidFill>
            <a:effectLst>
              <a:outerShdw blurRad="38100" dist="38100" dir="2700000" algn="tl">
                <a:srgbClr val="000000">
                  <a:alpha val="43137"/>
                </a:srgbClr>
              </a:outerShdw>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bg2"/>
            </a:solidFill>
            <a:effectLst>
              <a:outerShdw blurRad="38100" dist="38100" dir="2700000" algn="tl">
                <a:srgbClr val="000000">
                  <a:alpha val="43137"/>
                </a:srgbClr>
              </a:outerShdw>
            </a:effectLst>
            <a:latin typeface="Arial" pitchFamily="34" charset="0"/>
          </a:defRPr>
        </a:defPPr>
      </a:lstStyle>
    </a:lnDef>
  </a:objectDefaults>
  <a:extraClrSchemeLst>
    <a:extraClrScheme>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0033"/>
        </a:hlink>
        <a:folHlink>
          <a:srgbClr val="3366FF"/>
        </a:folHlink>
      </a:clrScheme>
      <a:clrMap bg1="dk2" tx1="lt1" bg2="dk1" tx2="lt2" accent1="accent1" accent2="accent2" accent3="accent3" accent4="accent4" accent5="accent5" accent6="accent6" hlink="hlink" folHlink="folHlink"/>
    </a:extraClrScheme>
    <a:extraClrScheme>
      <a:clrScheme name="Blue Diagonal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6666FF"/>
        </a:folHlink>
      </a:clrScheme>
      <a:clrMap bg1="lt1" tx1="dk1" bg2="lt2" tx2="dk2" accent1="accent1" accent2="accent2" accent3="accent3" accent4="accent4" accent5="accent5" accent6="accent6" hlink="hlink" folHlink="folHlink"/>
    </a:extraClrScheme>
    <a:extraClrScheme>
      <a:clrScheme name="Blue Diagonal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Blue Diagonal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009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winkle">
  <a:themeElements>
    <a:clrScheme name="">
      <a:dk1>
        <a:srgbClr val="000000"/>
      </a:dk1>
      <a:lt1>
        <a:srgbClr val="990066"/>
      </a:lt1>
      <a:dk2>
        <a:srgbClr val="FF9933"/>
      </a:dk2>
      <a:lt2>
        <a:srgbClr val="660033"/>
      </a:lt2>
      <a:accent1>
        <a:srgbClr val="9933FF"/>
      </a:accent1>
      <a:accent2>
        <a:srgbClr val="00CCCC"/>
      </a:accent2>
      <a:accent3>
        <a:srgbClr val="CAAAB8"/>
      </a:accent3>
      <a:accent4>
        <a:srgbClr val="000000"/>
      </a:accent4>
      <a:accent5>
        <a:srgbClr val="CAADFF"/>
      </a:accent5>
      <a:accent6>
        <a:srgbClr val="00B9B9"/>
      </a:accent6>
      <a:hlink>
        <a:srgbClr val="0000FF"/>
      </a:hlink>
      <a:folHlink>
        <a:srgbClr val="CC6600"/>
      </a:folHlink>
    </a:clrScheme>
    <a:fontScheme name="Twink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Twinkle 1">
        <a:dk1>
          <a:srgbClr val="2A004E"/>
        </a:dk1>
        <a:lt1>
          <a:srgbClr val="FFFFFF"/>
        </a:lt1>
        <a:dk2>
          <a:srgbClr val="500093"/>
        </a:dk2>
        <a:lt2>
          <a:srgbClr val="00CCCC"/>
        </a:lt2>
        <a:accent1>
          <a:srgbClr val="D60093"/>
        </a:accent1>
        <a:accent2>
          <a:srgbClr val="0000FF"/>
        </a:accent2>
        <a:accent3>
          <a:srgbClr val="B3AAC8"/>
        </a:accent3>
        <a:accent4>
          <a:srgbClr val="DADADA"/>
        </a:accent4>
        <a:accent5>
          <a:srgbClr val="E8AAC8"/>
        </a:accent5>
        <a:accent6>
          <a:srgbClr val="0000E7"/>
        </a:accent6>
        <a:hlink>
          <a:srgbClr val="FFFF00"/>
        </a:hlink>
        <a:folHlink>
          <a:srgbClr val="7500D7"/>
        </a:folHlink>
      </a:clrScheme>
      <a:clrMap bg1="dk2" tx1="lt1" bg2="dk1" tx2="lt2" accent1="accent1" accent2="accent2" accent3="accent3" accent4="accent4" accent5="accent5" accent6="accent6" hlink="hlink" folHlink="folHlink"/>
    </a:extraClrScheme>
    <a:extraClrScheme>
      <a:clrScheme name="Twinkle 2">
        <a:dk1>
          <a:srgbClr val="000000"/>
        </a:dk1>
        <a:lt1>
          <a:srgbClr val="FFFFFF"/>
        </a:lt1>
        <a:dk2>
          <a:srgbClr val="000000"/>
        </a:dk2>
        <a:lt2>
          <a:srgbClr val="CCECFF"/>
        </a:lt2>
        <a:accent1>
          <a:srgbClr val="CC99FF"/>
        </a:accent1>
        <a:accent2>
          <a:srgbClr val="3366FF"/>
        </a:accent2>
        <a:accent3>
          <a:srgbClr val="FFFFFF"/>
        </a:accent3>
        <a:accent4>
          <a:srgbClr val="000000"/>
        </a:accent4>
        <a:accent5>
          <a:srgbClr val="E2CAFF"/>
        </a:accent5>
        <a:accent6>
          <a:srgbClr val="2D5CE7"/>
        </a:accent6>
        <a:hlink>
          <a:srgbClr val="00CCFF"/>
        </a:hlink>
        <a:folHlink>
          <a:srgbClr val="99CCFF"/>
        </a:folHlink>
      </a:clrScheme>
      <a:clrMap bg1="lt1" tx1="dk1" bg2="lt2" tx2="dk2" accent1="accent1" accent2="accent2" accent3="accent3" accent4="accent4" accent5="accent5" accent6="accent6" hlink="hlink" folHlink="folHlink"/>
    </a:extraClrScheme>
    <a:extraClrScheme>
      <a:clrScheme name="Twinkle 3">
        <a:dk1>
          <a:srgbClr val="000000"/>
        </a:dk1>
        <a:lt1>
          <a:srgbClr val="FFFFFF"/>
        </a:lt1>
        <a:dk2>
          <a:srgbClr val="000000"/>
        </a:dk2>
        <a:lt2>
          <a:srgbClr val="969696"/>
        </a:lt2>
        <a:accent1>
          <a:srgbClr val="777777"/>
        </a:accent1>
        <a:accent2>
          <a:srgbClr val="CBCBCB"/>
        </a:accent2>
        <a:accent3>
          <a:srgbClr val="FFFFFF"/>
        </a:accent3>
        <a:accent4>
          <a:srgbClr val="000000"/>
        </a:accent4>
        <a:accent5>
          <a:srgbClr val="BDBDBD"/>
        </a:accent5>
        <a:accent6>
          <a:srgbClr val="B8B8B8"/>
        </a:accent6>
        <a:hlink>
          <a:srgbClr val="4D4D4D"/>
        </a:hlink>
        <a:folHlink>
          <a:srgbClr val="DDDDDD"/>
        </a:folHlink>
      </a:clrScheme>
      <a:clrMap bg1="lt1" tx1="dk1" bg2="lt2" tx2="dk2" accent1="accent1" accent2="accent2" accent3="accent3" accent4="accent4" accent5="accent5" accent6="accent6" hlink="hlink" folHlink="folHlink"/>
    </a:extraClrScheme>
    <a:extraClrScheme>
      <a:clrScheme name="Twinkle 4">
        <a:dk1>
          <a:srgbClr val="000000"/>
        </a:dk1>
        <a:lt1>
          <a:srgbClr val="00CCCC"/>
        </a:lt1>
        <a:dk2>
          <a:srgbClr val="FFFFCC"/>
        </a:dk2>
        <a:lt2>
          <a:srgbClr val="009999"/>
        </a:lt2>
        <a:accent1>
          <a:srgbClr val="CC99FF"/>
        </a:accent1>
        <a:accent2>
          <a:srgbClr val="3366FF"/>
        </a:accent2>
        <a:accent3>
          <a:srgbClr val="AAE2E2"/>
        </a:accent3>
        <a:accent4>
          <a:srgbClr val="000000"/>
        </a:accent4>
        <a:accent5>
          <a:srgbClr val="E2CAFF"/>
        </a:accent5>
        <a:accent6>
          <a:srgbClr val="2D5CE7"/>
        </a:accent6>
        <a:hlink>
          <a:srgbClr val="00CCFF"/>
        </a:hlink>
        <a:folHlink>
          <a:srgbClr val="00FFCC"/>
        </a:folHlink>
      </a:clrScheme>
      <a:clrMap bg1="lt1" tx1="dk1" bg2="lt2" tx2="dk2" accent1="accent1" accent2="accent2" accent3="accent3" accent4="accent4" accent5="accent5" accent6="accent6" hlink="hlink" folHlink="folHlink"/>
    </a:extraClrScheme>
    <a:extraClrScheme>
      <a:clrScheme name="Twinkle 5">
        <a:dk1>
          <a:srgbClr val="003300"/>
        </a:dk1>
        <a:lt1>
          <a:srgbClr val="FFFFFF"/>
        </a:lt1>
        <a:dk2>
          <a:srgbClr val="669900"/>
        </a:dk2>
        <a:lt2>
          <a:srgbClr val="FFCC66"/>
        </a:lt2>
        <a:accent1>
          <a:srgbClr val="990033"/>
        </a:accent1>
        <a:accent2>
          <a:srgbClr val="FF9933"/>
        </a:accent2>
        <a:accent3>
          <a:srgbClr val="B8CAAA"/>
        </a:accent3>
        <a:accent4>
          <a:srgbClr val="DADADA"/>
        </a:accent4>
        <a:accent5>
          <a:srgbClr val="CAAAAD"/>
        </a:accent5>
        <a:accent6>
          <a:srgbClr val="E78A2D"/>
        </a:accent6>
        <a:hlink>
          <a:srgbClr val="CCCC00"/>
        </a:hlink>
        <a:folHlink>
          <a:srgbClr val="009900"/>
        </a:folHlink>
      </a:clrScheme>
      <a:clrMap bg1="dk2" tx1="lt1" bg2="dk1" tx2="lt2" accent1="accent1" accent2="accent2" accent3="accent3" accent4="accent4" accent5="accent5" accent6="accent6" hlink="hlink" folHlink="folHlink"/>
    </a:extraClrScheme>
    <a:extraClrScheme>
      <a:clrScheme name="Twinkle 6">
        <a:dk1>
          <a:srgbClr val="663300"/>
        </a:dk1>
        <a:lt1>
          <a:srgbClr val="FFFFFF"/>
        </a:lt1>
        <a:dk2>
          <a:srgbClr val="CC6600"/>
        </a:dk2>
        <a:lt2>
          <a:srgbClr val="FFCC00"/>
        </a:lt2>
        <a:accent1>
          <a:srgbClr val="990033"/>
        </a:accent1>
        <a:accent2>
          <a:srgbClr val="FF0033"/>
        </a:accent2>
        <a:accent3>
          <a:srgbClr val="E2B8AA"/>
        </a:accent3>
        <a:accent4>
          <a:srgbClr val="DADADA"/>
        </a:accent4>
        <a:accent5>
          <a:srgbClr val="CAAAAD"/>
        </a:accent5>
        <a:accent6>
          <a:srgbClr val="E7002D"/>
        </a:accent6>
        <a:hlink>
          <a:srgbClr val="CCCC00"/>
        </a:hlink>
        <a:folHlink>
          <a:srgbClr val="FF9900"/>
        </a:folHlink>
      </a:clrScheme>
      <a:clrMap bg1="dk2" tx1="lt1" bg2="dk1" tx2="lt2" accent1="accent1" accent2="accent2" accent3="accent3" accent4="accent4" accent5="accent5" accent6="accent6" hlink="hlink" folHlink="folHlink"/>
    </a:extraClrScheme>
    <a:extraClrScheme>
      <a:clrScheme name="Twinkle 7">
        <a:dk1>
          <a:srgbClr val="660033"/>
        </a:dk1>
        <a:lt1>
          <a:srgbClr val="FFFFFF"/>
        </a:lt1>
        <a:dk2>
          <a:srgbClr val="990066"/>
        </a:dk2>
        <a:lt2>
          <a:srgbClr val="FFFF66"/>
        </a:lt2>
        <a:accent1>
          <a:srgbClr val="9933FF"/>
        </a:accent1>
        <a:accent2>
          <a:srgbClr val="00CCCC"/>
        </a:accent2>
        <a:accent3>
          <a:srgbClr val="CAAAB8"/>
        </a:accent3>
        <a:accent4>
          <a:srgbClr val="DADADA"/>
        </a:accent4>
        <a:accent5>
          <a:srgbClr val="CAADFF"/>
        </a:accent5>
        <a:accent6>
          <a:srgbClr val="00B9B9"/>
        </a:accent6>
        <a:hlink>
          <a:srgbClr val="CC66FF"/>
        </a:hlink>
        <a:folHlink>
          <a:srgbClr val="D60093"/>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7CD5AEE-DE68-4378-987F-E39991E9EF93}"/>
</file>

<file path=customXml/itemProps2.xml><?xml version="1.0" encoding="utf-8"?>
<ds:datastoreItem xmlns:ds="http://schemas.openxmlformats.org/officeDocument/2006/customXml" ds:itemID="{78048491-596C-4685-AA6E-6DAF1347936C}"/>
</file>

<file path=customXml/itemProps3.xml><?xml version="1.0" encoding="utf-8"?>
<ds:datastoreItem xmlns:ds="http://schemas.openxmlformats.org/officeDocument/2006/customXml" ds:itemID="{D27E6DFD-B51E-4951-BAA3-1A8A1D14DD79}"/>
</file>

<file path=docProps/app.xml><?xml version="1.0" encoding="utf-8"?>
<Properties xmlns="http://schemas.openxmlformats.org/officeDocument/2006/extended-properties" xmlns:vt="http://schemas.openxmlformats.org/officeDocument/2006/docPropsVTypes">
  <Template>C:\MSOffice\Templates\Presentation Designs\Blue Diagonal.pot</Template>
  <TotalTime>2508</TotalTime>
  <Words>5598</Words>
  <Application>Microsoft Office PowerPoint</Application>
  <PresentationFormat>On-screen Show (4:3)</PresentationFormat>
  <Paragraphs>495</Paragraphs>
  <Slides>52</Slides>
  <Notes>52</Notes>
  <HiddenSlides>0</HiddenSlides>
  <MMClips>0</MMClips>
  <ScaleCrop>false</ScaleCrop>
  <HeadingPairs>
    <vt:vector size="8" baseType="variant">
      <vt:variant>
        <vt:lpstr>Fonts Used</vt:lpstr>
      </vt:variant>
      <vt:variant>
        <vt:i4>2</vt:i4>
      </vt:variant>
      <vt:variant>
        <vt:lpstr>Design Template</vt:lpstr>
      </vt:variant>
      <vt:variant>
        <vt:i4>14</vt:i4>
      </vt:variant>
      <vt:variant>
        <vt:lpstr>Embedded OLE Servers</vt:lpstr>
      </vt:variant>
      <vt:variant>
        <vt:i4>1</vt:i4>
      </vt:variant>
      <vt:variant>
        <vt:lpstr>Slide Titles</vt:lpstr>
      </vt:variant>
      <vt:variant>
        <vt:i4>52</vt:i4>
      </vt:variant>
    </vt:vector>
  </HeadingPairs>
  <TitlesOfParts>
    <vt:vector size="69" baseType="lpstr">
      <vt:lpstr>Arial</vt:lpstr>
      <vt:lpstr>Wingdings</vt:lpstr>
      <vt:lpstr>Blue Diagonal</vt:lpstr>
      <vt:lpstr>Twinkle</vt:lpstr>
      <vt:lpstr>Blue Diagonal</vt:lpstr>
      <vt:lpstr>Twinkle</vt:lpstr>
      <vt:lpstr>Twinkle</vt:lpstr>
      <vt:lpstr>Twinkle</vt:lpstr>
      <vt:lpstr>Twinkle</vt:lpstr>
      <vt:lpstr>Twinkle</vt:lpstr>
      <vt:lpstr>Twinkle</vt:lpstr>
      <vt:lpstr>Twinkle</vt:lpstr>
      <vt:lpstr>Twinkle</vt:lpstr>
      <vt:lpstr>Twinkle</vt:lpstr>
      <vt:lpstr>Twinkle</vt:lpstr>
      <vt:lpstr>Twinkle</vt:lpstr>
      <vt:lpstr>Chart</vt:lpstr>
      <vt:lpstr>Slide 1</vt:lpstr>
      <vt:lpstr>PetSmart</vt:lpstr>
      <vt:lpstr>Chapter Objectives</vt:lpstr>
      <vt:lpstr>Chapter Objectives</vt:lpstr>
      <vt:lpstr>Chapter Overview</vt:lpstr>
      <vt:lpstr>Slide 6</vt:lpstr>
      <vt:lpstr>Customers The IMC Planning Process</vt:lpstr>
      <vt:lpstr>Competition   The IMC Planning Process</vt:lpstr>
      <vt:lpstr>Communications The IMC Planning Process</vt:lpstr>
      <vt:lpstr>Target Markets</vt:lpstr>
      <vt:lpstr>Tests to Determine if a Particular Market Segment Is Viable</vt:lpstr>
      <vt:lpstr>Slide 12</vt:lpstr>
      <vt:lpstr>Gender Segments Based on Demographics</vt:lpstr>
      <vt:lpstr>Slide 14</vt:lpstr>
      <vt:lpstr>Slide 15</vt:lpstr>
      <vt:lpstr>Slide 16</vt:lpstr>
      <vt:lpstr>Age Segments Based on Demographics</vt:lpstr>
      <vt:lpstr>Segments Based on Demographics</vt:lpstr>
      <vt:lpstr>Psychographic Segmentation</vt:lpstr>
      <vt:lpstr>VALS 2 Psychographic Segmentation</vt:lpstr>
      <vt:lpstr>Slide 21</vt:lpstr>
      <vt:lpstr>Slide 22</vt:lpstr>
      <vt:lpstr>Geodemographic Segmentation</vt:lpstr>
      <vt:lpstr>Benefit Segmentation</vt:lpstr>
      <vt:lpstr>Usage Segmentation</vt:lpstr>
      <vt:lpstr>Slide 26</vt:lpstr>
      <vt:lpstr>Slide 27</vt:lpstr>
      <vt:lpstr>Product Positioning</vt:lpstr>
      <vt:lpstr>Slide 29</vt:lpstr>
      <vt:lpstr>Slide 30</vt:lpstr>
      <vt:lpstr>Elements of Positioning</vt:lpstr>
      <vt:lpstr>Slide 32</vt:lpstr>
      <vt:lpstr>Slide 33</vt:lpstr>
      <vt:lpstr>Slide 34</vt:lpstr>
      <vt:lpstr>Factors Impacting Relationship  Between Promotions and Sales</vt:lpstr>
      <vt:lpstr>Slide 36</vt:lpstr>
      <vt:lpstr>Slide 37</vt:lpstr>
      <vt:lpstr>Slide 38</vt:lpstr>
      <vt:lpstr>Slide 39</vt:lpstr>
      <vt:lpstr>Types of Budgets</vt:lpstr>
      <vt:lpstr>Slide 41</vt:lpstr>
      <vt:lpstr>Types of Budgets</vt:lpstr>
      <vt:lpstr>Types of Budgets</vt:lpstr>
      <vt:lpstr>IMC Components</vt:lpstr>
      <vt:lpstr>Slide 45</vt:lpstr>
      <vt:lpstr>Slide 46</vt:lpstr>
      <vt:lpstr>Slide 47</vt:lpstr>
      <vt:lpstr>Slide 48</vt:lpstr>
      <vt:lpstr>Ouachita Independent Bank (Part 4)</vt:lpstr>
      <vt:lpstr>Ouachita Independent Bank (Part 4)</vt:lpstr>
      <vt:lpstr>Ouachita Independent Bank (Part 4)</vt:lpstr>
      <vt:lpstr>Integrated Campaigns in Action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Figure 2-1 Methods of Segmenting Consumer Markets</dc:title>
  <dc:creator>Kenneth E. Clow</dc:creator>
  <cp:lastModifiedBy>upendme</cp:lastModifiedBy>
  <cp:revision>270</cp:revision>
  <cp:lastPrinted>2000-07-26T00:42:58Z</cp:lastPrinted>
  <dcterms:created xsi:type="dcterms:W3CDTF">1999-06-12T10:13:32Z</dcterms:created>
  <dcterms:modified xsi:type="dcterms:W3CDTF">2013-01-25T18:23:54Z</dcterms:modified>
</cp:coreProperties>
</file>