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jpeg" ContentType="image/jpeg"/>
  <Default Extension="xml" ContentType="application/xml"/>
  <Override PartName="/ppt/presentation.xml" ContentType="application/vnd.openxmlformats-officedocument.presentationml.presentation.main+xml"/>
  <Override PartName="/ppt/slides/slide24.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25.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6.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7.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28.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3.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5.xml" ContentType="application/vnd.openxmlformats-officedocument.presentationml.slide+xml"/>
  <Override PartName="/ppt/slides/slide29.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4.xml" ContentType="application/vnd.openxmlformats-officedocument.presentationml.notesSlide+xml"/>
  <Override PartName="/ppt/notesSlides/notesSlide25.xml" ContentType="application/vnd.openxmlformats-officedocument.presentationml.notesSlide+xml"/>
  <Override PartName="/ppt/notesSlides/notesSlide13.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21.xml" ContentType="application/vnd.openxmlformats-officedocument.presentationml.notesSlide+xml"/>
  <Override PartName="/ppt/notesSlides/notesSlide24.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20.xml" ContentType="application/vnd.openxmlformats-officedocument.presentationml.notesSlide+xml"/>
  <Override PartName="/ppt/notesSlides/notesSlide15.xml" ContentType="application/vnd.openxmlformats-officedocument.presentationml.notesSlide+xml"/>
  <Override PartName="/ppt/notesMasters/notesMaster1.xml" ContentType="application/vnd.openxmlformats-officedocument.presentationml.notesMaster+xml"/>
  <Override PartName="/ppt/charts/chart1.xml" ContentType="application/vnd.openxmlformats-officedocument.drawingml.chart+xml"/>
  <Override PartName="/ppt/theme/theme4.xml" ContentType="application/vnd.openxmlformats-officedocument.theme+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32"/>
  </p:notesMasterIdLst>
  <p:handoutMasterIdLst>
    <p:handoutMasterId r:id="rId33"/>
  </p:handoutMasterIdLst>
  <p:sldIdLst>
    <p:sldId id="275" r:id="rId3"/>
    <p:sldId id="285" r:id="rId4"/>
    <p:sldId id="267" r:id="rId5"/>
    <p:sldId id="286" r:id="rId6"/>
    <p:sldId id="262" r:id="rId7"/>
    <p:sldId id="287" r:id="rId8"/>
    <p:sldId id="264" r:id="rId9"/>
    <p:sldId id="270" r:id="rId10"/>
    <p:sldId id="258" r:id="rId11"/>
    <p:sldId id="293" r:id="rId12"/>
    <p:sldId id="288" r:id="rId13"/>
    <p:sldId id="289" r:id="rId14"/>
    <p:sldId id="292" r:id="rId15"/>
    <p:sldId id="290" r:id="rId16"/>
    <p:sldId id="256" r:id="rId17"/>
    <p:sldId id="294" r:id="rId18"/>
    <p:sldId id="295" r:id="rId19"/>
    <p:sldId id="308" r:id="rId20"/>
    <p:sldId id="297" r:id="rId21"/>
    <p:sldId id="298" r:id="rId22"/>
    <p:sldId id="299" r:id="rId23"/>
    <p:sldId id="300" r:id="rId24"/>
    <p:sldId id="304" r:id="rId25"/>
    <p:sldId id="301" r:id="rId26"/>
    <p:sldId id="303" r:id="rId27"/>
    <p:sldId id="302" r:id="rId28"/>
    <p:sldId id="305" r:id="rId29"/>
    <p:sldId id="306" r:id="rId30"/>
    <p:sldId id="307" r:id="rId31"/>
  </p:sldIdLst>
  <p:sldSz cx="9144000" cy="6858000" type="screen4x3"/>
  <p:notesSz cx="6858000" cy="9144000"/>
  <p:defaultTextStyle>
    <a:defPPr>
      <a:defRPr lang="en-US"/>
    </a:defPPr>
    <a:lvl1pPr algn="l" rtl="0" fontAlgn="base">
      <a:spcBef>
        <a:spcPct val="0"/>
      </a:spcBef>
      <a:spcAft>
        <a:spcPct val="0"/>
      </a:spcAft>
      <a:defRPr sz="1600" b="1" kern="1200">
        <a:solidFill>
          <a:srgbClr val="FFFF00"/>
        </a:solidFill>
        <a:latin typeface="Times New Roman" pitchFamily="18" charset="0"/>
        <a:ea typeface="+mn-ea"/>
        <a:cs typeface="Arial" charset="0"/>
      </a:defRPr>
    </a:lvl1pPr>
    <a:lvl2pPr marL="457200" algn="l" rtl="0" fontAlgn="base">
      <a:spcBef>
        <a:spcPct val="0"/>
      </a:spcBef>
      <a:spcAft>
        <a:spcPct val="0"/>
      </a:spcAft>
      <a:defRPr sz="1600" b="1" kern="1200">
        <a:solidFill>
          <a:srgbClr val="FFFF00"/>
        </a:solidFill>
        <a:latin typeface="Times New Roman" pitchFamily="18" charset="0"/>
        <a:ea typeface="+mn-ea"/>
        <a:cs typeface="Arial" charset="0"/>
      </a:defRPr>
    </a:lvl2pPr>
    <a:lvl3pPr marL="914400" algn="l" rtl="0" fontAlgn="base">
      <a:spcBef>
        <a:spcPct val="0"/>
      </a:spcBef>
      <a:spcAft>
        <a:spcPct val="0"/>
      </a:spcAft>
      <a:defRPr sz="1600" b="1" kern="1200">
        <a:solidFill>
          <a:srgbClr val="FFFF00"/>
        </a:solidFill>
        <a:latin typeface="Times New Roman" pitchFamily="18" charset="0"/>
        <a:ea typeface="+mn-ea"/>
        <a:cs typeface="Arial" charset="0"/>
      </a:defRPr>
    </a:lvl3pPr>
    <a:lvl4pPr marL="1371600" algn="l" rtl="0" fontAlgn="base">
      <a:spcBef>
        <a:spcPct val="0"/>
      </a:spcBef>
      <a:spcAft>
        <a:spcPct val="0"/>
      </a:spcAft>
      <a:defRPr sz="1600" b="1" kern="1200">
        <a:solidFill>
          <a:srgbClr val="FFFF00"/>
        </a:solidFill>
        <a:latin typeface="Times New Roman" pitchFamily="18" charset="0"/>
        <a:ea typeface="+mn-ea"/>
        <a:cs typeface="Arial" charset="0"/>
      </a:defRPr>
    </a:lvl4pPr>
    <a:lvl5pPr marL="1828800" algn="l" rtl="0" fontAlgn="base">
      <a:spcBef>
        <a:spcPct val="0"/>
      </a:spcBef>
      <a:spcAft>
        <a:spcPct val="0"/>
      </a:spcAft>
      <a:defRPr sz="1600" b="1" kern="1200">
        <a:solidFill>
          <a:srgbClr val="FFFF00"/>
        </a:solidFill>
        <a:latin typeface="Times New Roman" pitchFamily="18" charset="0"/>
        <a:ea typeface="+mn-ea"/>
        <a:cs typeface="Arial" charset="0"/>
      </a:defRPr>
    </a:lvl5pPr>
    <a:lvl6pPr marL="2286000" algn="l" defTabSz="914400" rtl="0" eaLnBrk="1" latinLnBrk="0" hangingPunct="1">
      <a:defRPr sz="1600" b="1" kern="1200">
        <a:solidFill>
          <a:srgbClr val="FFFF00"/>
        </a:solidFill>
        <a:latin typeface="Times New Roman" pitchFamily="18" charset="0"/>
        <a:ea typeface="+mn-ea"/>
        <a:cs typeface="Arial" charset="0"/>
      </a:defRPr>
    </a:lvl6pPr>
    <a:lvl7pPr marL="2743200" algn="l" defTabSz="914400" rtl="0" eaLnBrk="1" latinLnBrk="0" hangingPunct="1">
      <a:defRPr sz="1600" b="1" kern="1200">
        <a:solidFill>
          <a:srgbClr val="FFFF00"/>
        </a:solidFill>
        <a:latin typeface="Times New Roman" pitchFamily="18" charset="0"/>
        <a:ea typeface="+mn-ea"/>
        <a:cs typeface="Arial" charset="0"/>
      </a:defRPr>
    </a:lvl7pPr>
    <a:lvl8pPr marL="3200400" algn="l" defTabSz="914400" rtl="0" eaLnBrk="1" latinLnBrk="0" hangingPunct="1">
      <a:defRPr sz="1600" b="1" kern="1200">
        <a:solidFill>
          <a:srgbClr val="FFFF00"/>
        </a:solidFill>
        <a:latin typeface="Times New Roman" pitchFamily="18" charset="0"/>
        <a:ea typeface="+mn-ea"/>
        <a:cs typeface="Arial" charset="0"/>
      </a:defRPr>
    </a:lvl8pPr>
    <a:lvl9pPr marL="3657600" algn="l" defTabSz="914400" rtl="0" eaLnBrk="1" latinLnBrk="0" hangingPunct="1">
      <a:defRPr sz="1600" b="1" kern="1200">
        <a:solidFill>
          <a:srgbClr val="FFFF00"/>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3366FF"/>
    <a:srgbClr val="008000"/>
    <a:srgbClr val="FF9900"/>
    <a:srgbClr val="99FF66"/>
    <a:srgbClr val="DDF298"/>
    <a:srgbClr val="CCFF66"/>
    <a:srgbClr val="A50021"/>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47" autoAdjust="0"/>
    <p:restoredTop sz="86832" autoAdjust="0"/>
  </p:normalViewPr>
  <p:slideViewPr>
    <p:cSldViewPr>
      <p:cViewPr varScale="1">
        <p:scale>
          <a:sx n="61" d="100"/>
          <a:sy n="61" d="100"/>
        </p:scale>
        <p:origin x="-1572" y="-7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00" d="100"/>
        <a:sy n="100" d="100"/>
      </p:scale>
      <p:origin x="0" y="0"/>
    </p:cViewPr>
  </p:notesTextViewPr>
  <p:sorterViewPr>
    <p:cViewPr>
      <p:scale>
        <a:sx n="66" d="100"/>
        <a:sy n="66" d="100"/>
      </p:scale>
      <p:origin x="0" y="63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ustomXml" Target="../customXml/item2.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_rels/viewProps.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slide" Target="slides/slide15.xml"/><Relationship Id="rId1" Type="http://schemas.openxmlformats.org/officeDocument/2006/relationships/slide" Target="slides/slide7.xml"/><Relationship Id="rId4" Type="http://schemas.openxmlformats.org/officeDocument/2006/relationships/slide" Target="slides/slide25.xml"/></Relationships>
</file>

<file path=ppt/charts/_rels/chart1.xml.rels><?xml version="1.0" encoding="UTF-8" standalone="yes"?>
<Relationships xmlns="http://schemas.openxmlformats.org/package/2006/relationships"><Relationship Id="rId1" Type="http://schemas.openxmlformats.org/officeDocument/2006/relationships/oleObject" Target="file:///C:\Users\Ken\Documents\Textbooks\IMC%20Text%206e\New%20Figures\Data%20for%20Figures%20-%20Chapters%201-8.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23646325459317602"/>
          <c:y val="4.7203545063559164E-2"/>
          <c:w val="0.50506103600257579"/>
          <c:h val="0.81891349623362142"/>
        </c:manualLayout>
      </c:layout>
      <c:pieChart>
        <c:varyColors val="1"/>
        <c:ser>
          <c:idx val="0"/>
          <c:order val="0"/>
          <c:dPt>
            <c:idx val="4"/>
            <c:explosion val="29"/>
          </c:dPt>
          <c:dLbls>
            <c:dLbl>
              <c:idx val="0"/>
              <c:layout>
                <c:manualLayout>
                  <c:x val="-6.0606060606060656E-2"/>
                  <c:y val="-8.1466395112016546E-3"/>
                </c:manualLayout>
              </c:layout>
              <c:dLblPos val="bestFit"/>
              <c:showVal val="1"/>
              <c:showCatName val="1"/>
            </c:dLbl>
            <c:dLbl>
              <c:idx val="1"/>
              <c:layout>
                <c:manualLayout>
                  <c:x val="3.6730945821855012E-3"/>
                  <c:y val="-1.6293279022403281E-2"/>
                </c:manualLayout>
              </c:layout>
              <c:dLblPos val="bestFit"/>
              <c:showVal val="1"/>
              <c:showCatName val="1"/>
            </c:dLbl>
            <c:dLbl>
              <c:idx val="2"/>
              <c:layout>
                <c:manualLayout>
                  <c:x val="2.2038567493113E-2"/>
                  <c:y val="-1.0862186014935531E-2"/>
                </c:manualLayout>
              </c:layout>
              <c:dLblPos val="bestFit"/>
              <c:showVal val="1"/>
              <c:showCatName val="1"/>
            </c:dLbl>
            <c:dLbl>
              <c:idx val="3"/>
              <c:layout>
                <c:manualLayout>
                  <c:x val="3.4894398530762205E-2"/>
                  <c:y val="0"/>
                </c:manualLayout>
              </c:layout>
              <c:dLblPos val="bestFit"/>
              <c:showVal val="1"/>
              <c:showCatName val="1"/>
            </c:dLbl>
            <c:dLbl>
              <c:idx val="4"/>
              <c:layout>
                <c:manualLayout>
                  <c:x val="4.2240587695133162E-2"/>
                  <c:y val="0"/>
                </c:manualLayout>
              </c:layout>
              <c:spPr/>
              <c:txPr>
                <a:bodyPr/>
                <a:lstStyle/>
                <a:p>
                  <a:pPr>
                    <a:defRPr sz="1050" b="1"/>
                  </a:pPr>
                  <a:endParaRPr lang="en-US"/>
                </a:p>
              </c:txPr>
              <c:dLblPos val="bestFit"/>
              <c:showVal val="1"/>
              <c:showCatName val="1"/>
            </c:dLbl>
            <c:dLbl>
              <c:idx val="5"/>
              <c:layout>
                <c:manualLayout>
                  <c:x val="4.407713498622598E-2"/>
                  <c:y val="8.1466395112016546E-3"/>
                </c:manualLayout>
              </c:layout>
              <c:dLblPos val="bestFit"/>
              <c:showVal val="1"/>
              <c:showCatName val="1"/>
            </c:dLbl>
            <c:dLbl>
              <c:idx val="6"/>
              <c:layout>
                <c:manualLayout>
                  <c:x val="9.5500459136823035E-2"/>
                  <c:y val="2.4439918533604967E-2"/>
                </c:manualLayout>
              </c:layout>
              <c:dLblPos val="bestFit"/>
              <c:showVal val="1"/>
              <c:showCatName val="1"/>
            </c:dLbl>
            <c:dLbl>
              <c:idx val="7"/>
              <c:layout>
                <c:manualLayout>
                  <c:x val="-5.5096418732782475E-3"/>
                  <c:y val="2.4439918533604853E-2"/>
                </c:manualLayout>
              </c:layout>
              <c:dLblPos val="bestFit"/>
              <c:showVal val="1"/>
              <c:showCatName val="1"/>
            </c:dLbl>
            <c:dLbl>
              <c:idx val="8"/>
              <c:layout>
                <c:manualLayout>
                  <c:x val="-5.1423324150596944E-2"/>
                  <c:y val="5.4310930074677648E-3"/>
                </c:manualLayout>
              </c:layout>
              <c:dLblPos val="bestFit"/>
              <c:showVal val="1"/>
              <c:showCatName val="1"/>
            </c:dLbl>
            <c:dLbl>
              <c:idx val="9"/>
              <c:layout>
                <c:manualLayout>
                  <c:x val="-3.4894398530762205E-2"/>
                  <c:y val="8.1466395112016546E-3"/>
                </c:manualLayout>
              </c:layout>
              <c:dLblPos val="bestFit"/>
              <c:showVal val="1"/>
              <c:showCatName val="1"/>
            </c:dLbl>
            <c:dLblPos val="outEnd"/>
            <c:showVal val="1"/>
            <c:showCatName val="1"/>
            <c:showLeaderLines val="1"/>
          </c:dLbls>
          <c:cat>
            <c:strRef>
              <c:f>Sheet1!$A$4:$A$13</c:f>
              <c:strCache>
                <c:ptCount val="10"/>
                <c:pt idx="0">
                  <c:v>HTC</c:v>
                </c:pt>
                <c:pt idx="1">
                  <c:v>Huawei</c:v>
                </c:pt>
                <c:pt idx="2">
                  <c:v>LG</c:v>
                </c:pt>
                <c:pt idx="3">
                  <c:v>Motorola</c:v>
                </c:pt>
                <c:pt idx="4">
                  <c:v>Nokia</c:v>
                </c:pt>
                <c:pt idx="5">
                  <c:v>RIM</c:v>
                </c:pt>
                <c:pt idx="6">
                  <c:v>Samsung</c:v>
                </c:pt>
                <c:pt idx="7">
                  <c:v>Sony</c:v>
                </c:pt>
                <c:pt idx="8">
                  <c:v>ZTE</c:v>
                </c:pt>
                <c:pt idx="9">
                  <c:v>Others</c:v>
                </c:pt>
              </c:strCache>
            </c:strRef>
          </c:cat>
          <c:val>
            <c:numRef>
              <c:f>Sheet1!$B$4:$B$13</c:f>
              <c:numCache>
                <c:formatCode>0.0%</c:formatCode>
                <c:ptCount val="10"/>
                <c:pt idx="0">
                  <c:v>2.7000000000000034E-2</c:v>
                </c:pt>
                <c:pt idx="1">
                  <c:v>2.4000000000000018E-2</c:v>
                </c:pt>
                <c:pt idx="2">
                  <c:v>4.8000000000000036E-2</c:v>
                </c:pt>
                <c:pt idx="3">
                  <c:v>2.5000000000000022E-2</c:v>
                </c:pt>
                <c:pt idx="4">
                  <c:v>0.23900000000000013</c:v>
                </c:pt>
                <c:pt idx="5">
                  <c:v>2.9000000000000019E-2</c:v>
                </c:pt>
                <c:pt idx="6">
                  <c:v>0.17800000000000013</c:v>
                </c:pt>
                <c:pt idx="7">
                  <c:v>1.9000000000000017E-2</c:v>
                </c:pt>
                <c:pt idx="8">
                  <c:v>3.2000000000000035E-2</c:v>
                </c:pt>
                <c:pt idx="9">
                  <c:v>0.3400000000000003</c:v>
                </c:pt>
              </c:numCache>
            </c:numRef>
          </c:val>
        </c:ser>
        <c:dLbls>
          <c:showVal val="1"/>
        </c:dLbls>
        <c:firstSliceAng val="0"/>
      </c:pieChart>
    </c:plotArea>
    <c:plotVisOnly val="1"/>
    <c:dispBlanksAs val="zero"/>
  </c:chart>
  <c:spPr>
    <a:ln>
      <a:noFill/>
    </a:ln>
  </c:sp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eaLnBrk="0" hangingPunct="0">
              <a:defRPr sz="1200" dirty="0">
                <a:cs typeface="+mn-cs"/>
              </a:defRPr>
            </a:lvl1pPr>
          </a:lstStyle>
          <a:p>
            <a:pPr>
              <a:defRPr/>
            </a:pPr>
            <a:endParaRPr lang="en-US"/>
          </a:p>
        </p:txBody>
      </p:sp>
      <p:sp>
        <p:nvSpPr>
          <p:cNvPr id="409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eaLnBrk="0" hangingPunct="0">
              <a:defRPr sz="1200" dirty="0">
                <a:cs typeface="+mn-cs"/>
              </a:defRPr>
            </a:lvl1pPr>
          </a:lstStyle>
          <a:p>
            <a:pPr>
              <a:defRPr/>
            </a:pPr>
            <a:endParaRPr lang="en-US"/>
          </a:p>
        </p:txBody>
      </p:sp>
      <p:sp>
        <p:nvSpPr>
          <p:cNvPr id="410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eaLnBrk="0" hangingPunct="0">
              <a:defRPr sz="1200" dirty="0">
                <a:cs typeface="+mn-cs"/>
              </a:defRPr>
            </a:lvl1pPr>
          </a:lstStyle>
          <a:p>
            <a:pPr>
              <a:defRPr/>
            </a:pPr>
            <a:endParaRPr lang="en-US"/>
          </a:p>
        </p:txBody>
      </p:sp>
      <p:sp>
        <p:nvSpPr>
          <p:cNvPr id="410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lgn="r" eaLnBrk="0" hangingPunct="0">
              <a:defRPr sz="1200">
                <a:cs typeface="+mn-cs"/>
              </a:defRPr>
            </a:lvl1pPr>
          </a:lstStyle>
          <a:p>
            <a:pPr>
              <a:defRPr/>
            </a:pPr>
            <a:fld id="{BA358631-6C82-40D0-AC96-F40EB362C811}"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8674"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pPr eaLnBrk="1" hangingPunct="1"/>
            <a:r>
              <a:rPr lang="en-US" smtClean="0"/>
              <a:t>Chapter 1 provides an overview of integrated marketing communications, the basic communications model, and the organization of the textbook. The chapter also provides information on current trends in marketing communications.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47106"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r>
              <a:rPr lang="en-US" smtClean="0"/>
              <a:t>In understanding integrated marketing communications, it helps to review the steps in a marketing plan. The current situational analysis and SWOT sets the stage for setting marketing objectives and choosing the target market. Once these are set, the marketing person can develop strategies and tactics. IMC will be part of the overall marketing strategy to reach consumers. It will also be part of the tactics, which are the plans for achieving the objectives and carrying out the strategies. Implementation and evaluation conclude the marketing planning process.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p:spPr>
      </p:sp>
      <p:sp>
        <p:nvSpPr>
          <p:cNvPr id="49154" name="Notes Placeholder 2"/>
          <p:cNvSpPr>
            <a:spLocks noGrp="1"/>
          </p:cNvSpPr>
          <p:nvPr>
            <p:ph type="body" idx="1"/>
          </p:nvPr>
        </p:nvSpPr>
        <p:spPr bwMode="auto">
          <a:xfrm>
            <a:off x="685800" y="4343400"/>
            <a:ext cx="5486400" cy="4114800"/>
          </a:xfrm>
          <a:prstGeom prst="rect">
            <a:avLst/>
          </a:prstGeom>
          <a:noFill/>
          <a:ln>
            <a:miter lim="800000"/>
            <a:headEnd/>
            <a:tailEnd/>
          </a:ln>
        </p:spPr>
        <p:txBody>
          <a:bodyPr/>
          <a:lstStyle/>
          <a:p>
            <a:r>
              <a:rPr lang="en-US" smtClean="0"/>
              <a:t>Three trends have caused a change in marketing communications. First, there is a greater emphasis on accountability and measurable results. CEOs and other company officers want to know what they are getting for the millions they are spending on marketing and advertising. Advertising agencies are feeling pressure to produce measurable results to keep accounts. This has changed the tasks performed by individuals. Ad agencies and brand managers now are more concerned with the entire marketing process and integrating messages to ensure the message is being heard and that results do occur. Coupled with this is the explosion of alterative media that can be used. While the Internet continues to grow in usage, marketers are looking for other alternative ways of reaching consumers where there is less clutter.</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p:spPr>
      </p:sp>
      <p:sp>
        <p:nvSpPr>
          <p:cNvPr id="51202" name="Notes Placeholder 2"/>
          <p:cNvSpPr>
            <a:spLocks noGrp="1"/>
          </p:cNvSpPr>
          <p:nvPr>
            <p:ph type="body" idx="1"/>
          </p:nvPr>
        </p:nvSpPr>
        <p:spPr bwMode="auto">
          <a:xfrm>
            <a:off x="685800" y="4343400"/>
            <a:ext cx="5486400" cy="4114800"/>
          </a:xfrm>
          <a:prstGeom prst="rect">
            <a:avLst/>
          </a:prstGeom>
          <a:noFill/>
          <a:ln>
            <a:miter lim="800000"/>
            <a:headEnd/>
            <a:tailEnd/>
          </a:ln>
        </p:spPr>
        <p:txBody>
          <a:bodyPr/>
          <a:lstStyle/>
          <a:p>
            <a:r>
              <a:rPr lang="en-US" smtClean="0"/>
              <a:t>Economic pressure, especially recent downturns in the economy, has put pressure on ad agencies and marketing officers to be accountable for their expenditures. CEOs, CFOs, and CMOs want measureable results. Show us the proof that the $50 million ad campaign is working and will translate into sales. In the past, once an ad agency was hired, they stayed with a client for a number of years because they knew the brand. Now, companies want results. If not, then a new agency will be chosen. With the rise in popularity of social media, there is less reliance on mass TV advertising. Agencies continue to explore alternative ways of reaching consumers where it is less cluttered than mass media.</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p:spPr>
      </p:sp>
      <p:sp>
        <p:nvSpPr>
          <p:cNvPr id="53250" name="Notes Placeholder 2"/>
          <p:cNvSpPr>
            <a:spLocks noGrp="1"/>
          </p:cNvSpPr>
          <p:nvPr>
            <p:ph type="body" idx="1"/>
          </p:nvPr>
        </p:nvSpPr>
        <p:spPr bwMode="auto">
          <a:xfrm>
            <a:off x="685800" y="4343400"/>
            <a:ext cx="5486400" cy="4114800"/>
          </a:xfrm>
          <a:prstGeom prst="rect">
            <a:avLst/>
          </a:prstGeom>
          <a:noFill/>
          <a:ln>
            <a:miter lim="800000"/>
            <a:headEnd/>
            <a:tailEnd/>
          </a:ln>
        </p:spPr>
        <p:txBody>
          <a:bodyPr/>
          <a:lstStyle/>
          <a:p>
            <a:r>
              <a:rPr lang="en-US" smtClean="0"/>
              <a:t>The primary change in tasks being performed is that everyone now is concerned with marketing and strategic planning. It is not just creating ads for a campaign. It is understanding who buys the product and why. There is a greater level of partnership among these individuals to achieve measurable results.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p:spPr>
      </p:sp>
      <p:sp>
        <p:nvSpPr>
          <p:cNvPr id="55298" name="Notes Placeholder 2"/>
          <p:cNvSpPr>
            <a:spLocks noGrp="1"/>
          </p:cNvSpPr>
          <p:nvPr>
            <p:ph type="body" idx="1"/>
          </p:nvPr>
        </p:nvSpPr>
        <p:spPr bwMode="auto">
          <a:xfrm>
            <a:off x="685800" y="4343400"/>
            <a:ext cx="5486400" cy="4114800"/>
          </a:xfrm>
          <a:prstGeom prst="rect">
            <a:avLst/>
          </a:prstGeom>
          <a:noFill/>
          <a:ln>
            <a:miter lim="800000"/>
            <a:headEnd/>
            <a:tailEnd/>
          </a:ln>
        </p:spPr>
        <p:txBody>
          <a:bodyPr/>
          <a:lstStyle/>
          <a:p>
            <a:r>
              <a:rPr lang="en-US" smtClean="0"/>
              <a:t>Alternative media has become the new buzz phrase in advertising, especially online. The Internet provides an interactivity with consumers. Websites, blogs, and social networks all provide two-way communications. Smartphones are replacing cell phones so consumers now have the Internet with them at all times, increasing ways and means of reaching them. As a result, companies are shifting huge dollars from traditional media to newer, alternative media. For younger consumers, especially, technology-based interactions are the way to reach them. They do not watch TV or listen to the radio as much as they interact with newer technology. The challenge companies and agencies face now is how and when to reach consumers.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57346"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r>
              <a:rPr lang="en-US" smtClean="0"/>
              <a:t>The move to integrating communications has been spurred by a number of developments. Advances in communication and computer technology has changed the way people communicate. As a result, channel power is moving to the consumers. They do not have to buy from the local retailer, they can purchase products online and have them shipped directly to their homes. This has resulted in competition that is global. Firms no longer competing with the businesses down the street, they compete with businesses from all over the world. With increased competition has come brand parity. It is more difficult for a brand to maintain superiority. For most product categories, consumers see brands as about equal and often have several brands from which they will purchase. All of these factors has increased the pressure on businesses to retain customers and a primary way of doing that is through engagement and micro-marketing to individuals, not masses.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p:spPr>
      </p:sp>
      <p:sp>
        <p:nvSpPr>
          <p:cNvPr id="59394" name="Notes Placeholder 2"/>
          <p:cNvSpPr>
            <a:spLocks noGrp="1"/>
          </p:cNvSpPr>
          <p:nvPr>
            <p:ph type="body" idx="1"/>
          </p:nvPr>
        </p:nvSpPr>
        <p:spPr bwMode="auto">
          <a:xfrm>
            <a:off x="685800" y="4343400"/>
            <a:ext cx="5486400" cy="4114800"/>
          </a:xfrm>
          <a:prstGeom prst="rect">
            <a:avLst/>
          </a:prstGeom>
          <a:noFill/>
          <a:ln>
            <a:miter lim="800000"/>
            <a:headEnd/>
            <a:tailEnd/>
          </a:ln>
        </p:spPr>
        <p:txBody>
          <a:bodyPr/>
          <a:lstStyle/>
          <a:p>
            <a:r>
              <a:rPr lang="en-US" smtClean="0"/>
              <a:t>Advances in technology is perhaps the most significant factor in the changes in marketing communications. The Internet and cell phones provide instant communications with people and businesses all around the world. Something that happens in India can be known within minutes in the United States. Consumers now have unlimited information about companies and brands. Consumers can now talk to other consumers. They don’t have to rely on a few friends and relatives for product information. They can access it from a number of websites and get it from other consumers who have purchased the product.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p:spPr>
      </p:sp>
      <p:sp>
        <p:nvSpPr>
          <p:cNvPr id="61442" name="Notes Placeholder 2"/>
          <p:cNvSpPr>
            <a:spLocks noGrp="1"/>
          </p:cNvSpPr>
          <p:nvPr>
            <p:ph type="body" idx="1"/>
          </p:nvPr>
        </p:nvSpPr>
        <p:spPr bwMode="auto">
          <a:xfrm>
            <a:off x="685800" y="4343400"/>
            <a:ext cx="5486400" cy="4114800"/>
          </a:xfrm>
          <a:prstGeom prst="rect">
            <a:avLst/>
          </a:prstGeom>
          <a:noFill/>
          <a:ln>
            <a:miter lim="800000"/>
            <a:headEnd/>
            <a:tailEnd/>
          </a:ln>
        </p:spPr>
        <p:txBody>
          <a:bodyPr/>
          <a:lstStyle/>
          <a:p>
            <a:r>
              <a:rPr lang="en-US" smtClean="0"/>
              <a:t>Channel power has changed and is continuing to change. For the first 60 or so years in the 1900s, channel power resided with the manufacturers, such as Procter &amp; Gamble. It then shifted to retailers, especially large chain retailers such as Wal-Mart. Retailers controlled shelf space, had purchase data, and determined what products and brands went on the shelves. Consumers had to buy whatever brands a retailer stocked. Power is now beginning to shift to consumers, primarily because consumers do not have to purchase from the local retail store. They have options. Retailers who realize this are providing with multiple ways for consumers to make purchases and delivery of products.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p:spPr>
      </p:sp>
      <p:sp>
        <p:nvSpPr>
          <p:cNvPr id="63490" name="Notes Placeholder 2"/>
          <p:cNvSpPr>
            <a:spLocks noGrp="1"/>
          </p:cNvSpPr>
          <p:nvPr>
            <p:ph type="body" idx="1"/>
          </p:nvPr>
        </p:nvSpPr>
        <p:spPr bwMode="auto">
          <a:xfrm>
            <a:off x="685800" y="4343400"/>
            <a:ext cx="5486400" cy="4114800"/>
          </a:xfrm>
          <a:prstGeom prst="rect">
            <a:avLst/>
          </a:prstGeom>
          <a:noFill/>
          <a:ln>
            <a:miter lim="800000"/>
            <a:headEnd/>
            <a:tailEnd/>
          </a:ln>
        </p:spPr>
        <p:txBody>
          <a:bodyPr/>
          <a:lstStyle/>
          <a:p>
            <a:r>
              <a:rPr lang="en-US" smtClean="0"/>
              <a:t>The emergence of online purchasing has shifted channel power towards consumers. In addition to travel arrangements, consumers are now purchasing a large number of items online. For items not purchased online, consumers may conduct online research to determine the best brand or best price.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p:spPr>
      </p:sp>
      <p:sp>
        <p:nvSpPr>
          <p:cNvPr id="65538" name="Notes Placeholder 2"/>
          <p:cNvSpPr>
            <a:spLocks noGrp="1"/>
          </p:cNvSpPr>
          <p:nvPr>
            <p:ph type="body" idx="1"/>
          </p:nvPr>
        </p:nvSpPr>
        <p:spPr bwMode="auto">
          <a:xfrm>
            <a:off x="685800" y="4343400"/>
            <a:ext cx="5486400" cy="4114800"/>
          </a:xfrm>
          <a:prstGeom prst="rect">
            <a:avLst/>
          </a:prstGeom>
          <a:noFill/>
          <a:ln>
            <a:miter lim="800000"/>
            <a:headEnd/>
            <a:tailEnd/>
          </a:ln>
        </p:spPr>
        <p:txBody>
          <a:bodyPr/>
          <a:lstStyle/>
          <a:p>
            <a:r>
              <a:rPr lang="en-US" smtClean="0"/>
              <a:t>Advances in communication technology have led to the rise of global competition. Every business competes in some way with global firms, either directly or indirectly, either for customers or for supplies. Products can be purchased from multiple locations. As a result, the level of competition has increased and the prices of products have fallen. The challenge businesses now face is that consumers want it all. They want the lower prices created by global competition, but they also want quality. To provide this to consumers, manufacturers and retailers must work together. They must become partners with mutual goals that benefit both parties.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30722"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pPr eaLnBrk="1" hangingPunct="1"/>
            <a:r>
              <a:rPr lang="en-US" smtClean="0"/>
              <a:t>Miracle Whip in 2011 was promoted in a surprising, risky, and controversial way. The essence of the campaign was you either love or hate the product. Both sides were shown in the ad. Associated with the broadcast and print ads was a social media campaign that centered on a contest asking consumers to upload their videos taking one side or the other, and how it affected their relationship. The campaign drew criticism, but also had gained considerable attention.</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67586"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r>
              <a:rPr lang="en-US" smtClean="0"/>
              <a:t>In most product categories, brand parity exists with consumers having a wide array of brands from which to choose. In the mobile phone market, the global leader is Nokia with 23.9% share of the market. Samsung is second with 17.8%.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p:spPr>
      </p:sp>
      <p:sp>
        <p:nvSpPr>
          <p:cNvPr id="69634" name="Notes Placeholder 2"/>
          <p:cNvSpPr>
            <a:spLocks noGrp="1"/>
          </p:cNvSpPr>
          <p:nvPr>
            <p:ph type="body" idx="1"/>
          </p:nvPr>
        </p:nvSpPr>
        <p:spPr bwMode="auto">
          <a:xfrm>
            <a:off x="685800" y="4343400"/>
            <a:ext cx="5486400" cy="4114800"/>
          </a:xfrm>
          <a:prstGeom prst="rect">
            <a:avLst/>
          </a:prstGeom>
          <a:noFill/>
          <a:ln>
            <a:miter lim="800000"/>
            <a:headEnd/>
            <a:tailEnd/>
          </a:ln>
        </p:spPr>
        <p:txBody>
          <a:bodyPr/>
          <a:lstStyle/>
          <a:p>
            <a:r>
              <a:rPr lang="en-US" smtClean="0"/>
              <a:t>With brand parity consumers see the brands as about equal in quality and attributes. Rather than having one brand that is viewed as being superior, consumers often have a group of brands they feel are equal and would meet their needs. As a result, in brand parity situations quality and characteristics become less important since these are viewed as being equal. That makes price often the determining factor. The rise in brand parity has led to a decline in brand loyalty.</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p:spPr>
      </p:sp>
      <p:sp>
        <p:nvSpPr>
          <p:cNvPr id="71682" name="Notes Placeholder 2"/>
          <p:cNvSpPr>
            <a:spLocks noGrp="1"/>
          </p:cNvSpPr>
          <p:nvPr>
            <p:ph type="body" idx="1"/>
          </p:nvPr>
        </p:nvSpPr>
        <p:spPr bwMode="auto">
          <a:xfrm>
            <a:off x="685800" y="4343400"/>
            <a:ext cx="5486400" cy="4114800"/>
          </a:xfrm>
          <a:prstGeom prst="rect">
            <a:avLst/>
          </a:prstGeom>
          <a:noFill/>
          <a:ln>
            <a:miter lim="800000"/>
            <a:headEnd/>
            <a:tailEnd/>
          </a:ln>
        </p:spPr>
        <p:txBody>
          <a:bodyPr/>
          <a:lstStyle/>
          <a:p>
            <a:r>
              <a:rPr lang="en-US" smtClean="0"/>
              <a:t>With the increase in brand parity and the decline in brand loyalty, companies have placed greater emphasis on customer engagement. Contact points between customers and the product are examined in an effort to improve the communication and relationship. Digital media is now a critical component of IMC plans because it provides two-way communications. It is no longer sufficient to talk to customers, you must develop a dialog with customers. The goal – a deeper emotional commitment on the part of consumers towards the brand.</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p:spPr>
      </p:sp>
      <p:sp>
        <p:nvSpPr>
          <p:cNvPr id="73730" name="Notes Placeholder 2"/>
          <p:cNvSpPr>
            <a:spLocks noGrp="1"/>
          </p:cNvSpPr>
          <p:nvPr>
            <p:ph type="body" idx="1"/>
          </p:nvPr>
        </p:nvSpPr>
        <p:spPr bwMode="auto">
          <a:xfrm>
            <a:off x="685800" y="4343400"/>
            <a:ext cx="5486400" cy="4114800"/>
          </a:xfrm>
          <a:prstGeom prst="rect">
            <a:avLst/>
          </a:prstGeom>
          <a:noFill/>
          <a:ln>
            <a:miter lim="800000"/>
            <a:headEnd/>
            <a:tailEnd/>
          </a:ln>
        </p:spPr>
        <p:txBody>
          <a:bodyPr/>
          <a:lstStyle/>
          <a:p>
            <a:r>
              <a:rPr lang="en-US" smtClean="0"/>
              <a:t>Customer engagement is vital to the success of brands. It is also important for nonprofits, such as the Salvation Army.</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p:spPr>
      </p:sp>
      <p:sp>
        <p:nvSpPr>
          <p:cNvPr id="75778" name="Notes Placeholder 2"/>
          <p:cNvSpPr>
            <a:spLocks noGrp="1"/>
          </p:cNvSpPr>
          <p:nvPr>
            <p:ph type="body" idx="1"/>
          </p:nvPr>
        </p:nvSpPr>
        <p:spPr bwMode="auto">
          <a:xfrm>
            <a:off x="685800" y="4343400"/>
            <a:ext cx="5486400" cy="4114800"/>
          </a:xfrm>
          <a:prstGeom prst="rect">
            <a:avLst/>
          </a:prstGeom>
          <a:noFill/>
          <a:ln>
            <a:miter lim="800000"/>
            <a:headEnd/>
            <a:tailEnd/>
          </a:ln>
        </p:spPr>
        <p:txBody>
          <a:bodyPr/>
          <a:lstStyle/>
          <a:p>
            <a:r>
              <a:rPr lang="en-US" smtClean="0"/>
              <a:t>Mass marketing has lost its luster and effectiveness in marketing to consumers. Because of VCRs and TiVo, consumers are skipping television ads. Clutter has compounded the problem. As a result, companies are shifting to more micro or one-on-one marketing efforts. The focus is on individuals or small groups of individuals. Advertising agencies have realized they must be involved in helping clients examine micro-marketing approaches.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77826"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r>
              <a:rPr lang="en-US" smtClean="0"/>
              <a:t>This pyramid represents the structure of the text. At the bottom level are issues such as brand management, buyer behaviors, and the IMC planning process. Section 2 deals with advertising issues, section 3 with online and alternative channels, and level 4 with database and direct response marketing, sales promotions, and public relations. The book concludes with discussions on regulations, ethics, and evaluation of IMC effort.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p:spPr>
      </p:sp>
      <p:sp>
        <p:nvSpPr>
          <p:cNvPr id="79874" name="Notes Placeholder 2"/>
          <p:cNvSpPr>
            <a:spLocks noGrp="1"/>
          </p:cNvSpPr>
          <p:nvPr>
            <p:ph type="body" idx="1"/>
          </p:nvPr>
        </p:nvSpPr>
        <p:spPr bwMode="auto">
          <a:xfrm>
            <a:off x="685800" y="4343400"/>
            <a:ext cx="5486400" cy="4114800"/>
          </a:xfrm>
          <a:prstGeom prst="rect">
            <a:avLst/>
          </a:prstGeom>
          <a:noFill/>
          <a:ln>
            <a:miter lim="800000"/>
            <a:headEnd/>
            <a:tailEnd/>
          </a:ln>
        </p:spPr>
        <p:txBody>
          <a:bodyPr/>
          <a:lstStyle/>
          <a:p>
            <a:r>
              <a:rPr lang="en-US" smtClean="0"/>
              <a:t>Because of the increase in global competition, firms must coordinate marketing efforts across multiple countries. Because of cultural differences and language differences, it is a greater challenge. Firms can use a standardized approach which means the same approach and message is used in every global market. This works only for global brands that are worldwide and well known. An alternative is adaptation, which means firms adapt their marketing communications to each country, region and culture. The idea is to “think globally, but act locally.”</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p:spPr>
      </p:sp>
      <p:sp>
        <p:nvSpPr>
          <p:cNvPr id="81922" name="Notes Placeholder 2"/>
          <p:cNvSpPr>
            <a:spLocks noGrp="1"/>
          </p:cNvSpPr>
          <p:nvPr>
            <p:ph type="body" idx="1"/>
          </p:nvPr>
        </p:nvSpPr>
        <p:spPr bwMode="auto">
          <a:xfrm>
            <a:off x="685800" y="4343400"/>
            <a:ext cx="5486400" cy="4114800"/>
          </a:xfrm>
          <a:prstGeom prst="rect">
            <a:avLst/>
          </a:prstGeom>
          <a:noFill/>
          <a:ln>
            <a:miter lim="800000"/>
            <a:headEnd/>
            <a:tailEnd/>
          </a:ln>
        </p:spPr>
        <p:txBody>
          <a:bodyPr/>
          <a:lstStyle/>
          <a:p>
            <a:r>
              <a:rPr lang="en-US" smtClean="0"/>
              <a:t>The Integrated Campaigns in Action feature are actual campaigns created by either an advertising agency or the internal marketing department of brands.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p:spPr>
      </p:sp>
      <p:sp>
        <p:nvSpPr>
          <p:cNvPr id="83970" name="Notes Placeholder 2"/>
          <p:cNvSpPr>
            <a:spLocks noGrp="1"/>
          </p:cNvSpPr>
          <p:nvPr>
            <p:ph type="body" idx="1"/>
          </p:nvPr>
        </p:nvSpPr>
        <p:spPr bwMode="auto">
          <a:xfrm>
            <a:off x="685800" y="4343400"/>
            <a:ext cx="5486400" cy="4114800"/>
          </a:xfrm>
          <a:prstGeom prst="rect">
            <a:avLst/>
          </a:prstGeom>
          <a:noFill/>
          <a:ln>
            <a:miter lim="800000"/>
            <a:headEnd/>
            <a:tailEnd/>
          </a:ln>
        </p:spPr>
        <p:txBody>
          <a:bodyPr/>
          <a:lstStyle/>
          <a:p>
            <a:r>
              <a:rPr lang="en-US" smtClean="0"/>
              <a:t>The Ouachita Independent Bank integrated campaign in action will be highlighted in every chapter to provide students with an example of how a campaign is built and how it is integrated across multiple media. Elements of the campaign include magazine, newspaper, television, and digital.</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p:spPr>
      </p:sp>
      <p:sp>
        <p:nvSpPr>
          <p:cNvPr id="86018" name="Notes Placeholder 2"/>
          <p:cNvSpPr>
            <a:spLocks noGrp="1"/>
          </p:cNvSpPr>
          <p:nvPr>
            <p:ph type="body" idx="1"/>
          </p:nvPr>
        </p:nvSpPr>
        <p:spPr bwMode="auto">
          <a:xfrm>
            <a:off x="685800" y="4343400"/>
            <a:ext cx="5486400" cy="4114800"/>
          </a:xfrm>
          <a:prstGeom prst="rect">
            <a:avLst/>
          </a:prstGeom>
          <a:noFill/>
          <a:ln>
            <a:miter lim="800000"/>
            <a:headEnd/>
            <a:tailEnd/>
          </a:ln>
        </p:spPr>
        <p:txBody>
          <a:bodyPr/>
          <a:lstStyle/>
          <a:p>
            <a:r>
              <a:rPr lang="en-US" smtClean="0"/>
              <a:t>In staying with the campaign theme of local people, local trust, both the print ad and the television ad convey the same message. This illustrates the importance of integration across multiple media.</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32770"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a:lstStyle/>
          <a:p>
            <a:pPr eaLnBrk="1" hangingPunct="1"/>
            <a:r>
              <a:rPr lang="en-US" smtClean="0"/>
              <a:t>These are the objectives for Chapter 1.</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34818"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a:lstStyle/>
          <a:p>
            <a:pPr eaLnBrk="1" hangingPunct="1"/>
            <a:r>
              <a:rPr lang="en-US" smtClean="0"/>
              <a:t>This chapter provides an overview of integrated marketing communications. It is a highly competitive and global marketplace and firms are looking for ways to stand out and brands are looking for means to become a part of customers’ evoked sets. Companies have a wide variety of media from which to choose, both traditional and nontraditional. Because customers are bombarded with so many marketing messages, it is vital for a company to stand out and that occurs with a clear, consistent, and integrated message.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36866"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r>
              <a:rPr lang="en-US" smtClean="0"/>
              <a:t>The communication process consists of five stages, or components. The sender is the individual or company that wants to send a marketing message to consumers or to other businesses. It can be an advertisement, a brochure, or even a salesperson. Encoding is the process of taking the message and putting it into an ad, brochure, or sales presentation. The transmission device is the television, the paper on which the brochure is printed, or the salesperson at the retail store. The receiver is the consumer or business buyer. Decoding is the process of interpreting the marketing message. Effective communication has taken place if the message that is decoded is the same as was encoded. But, often noise occurs and distorts the message. Noise can be anything and can occur at any stage. Senders can obtain feedback from receivers and use the information to start the process again.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p:spPr>
      </p:sp>
      <p:sp>
        <p:nvSpPr>
          <p:cNvPr id="38914" name="Notes Placeholder 2"/>
          <p:cNvSpPr>
            <a:spLocks noGrp="1"/>
          </p:cNvSpPr>
          <p:nvPr>
            <p:ph type="body" idx="1"/>
          </p:nvPr>
        </p:nvSpPr>
        <p:spPr bwMode="auto">
          <a:xfrm>
            <a:off x="685800" y="4343400"/>
            <a:ext cx="5486400" cy="4114800"/>
          </a:xfrm>
          <a:prstGeom prst="rect">
            <a:avLst/>
          </a:prstGeom>
          <a:noFill/>
          <a:ln>
            <a:miter lim="800000"/>
            <a:headEnd/>
            <a:tailEnd/>
          </a:ln>
        </p:spPr>
        <p:txBody>
          <a:bodyPr/>
          <a:lstStyle/>
          <a:p>
            <a:r>
              <a:rPr lang="en-US" smtClean="0"/>
              <a:t>Social media has become an important marketing medium for businesses. A brand that has successfully used social media is Chick-fil-A. The online message has been carefully integrated with the offline marketing thrust of the brand. Fans now help to administer the social media page, which has grown rapidly. The official Facebook page for Chick-fil-A allows the company to interact with fans. It provides a venue for posting announcements, store openings, special deals, and coupons. Promotions are also now offered on Twitter.</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40962"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r>
              <a:rPr lang="en-US" smtClean="0"/>
              <a:t>These are examples of noise that can impact effective communication and prevent the message that was encoded from being heard at all or to be decoded differently than was intended.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43010"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a:lstStyle/>
          <a:p>
            <a:pPr eaLnBrk="1" hangingPunct="1"/>
            <a:r>
              <a:rPr lang="en-US" smtClean="0"/>
              <a:t>Definition of integrated marketing communications. Key components are:</a:t>
            </a:r>
          </a:p>
          <a:p>
            <a:pPr eaLnBrk="1" hangingPunct="1">
              <a:buFontTx/>
              <a:buChar char="•"/>
            </a:pPr>
            <a:r>
              <a:rPr lang="en-US" smtClean="0"/>
              <a:t> Coordination and integration of </a:t>
            </a:r>
            <a:r>
              <a:rPr lang="en-US" b="1" smtClean="0"/>
              <a:t>all </a:t>
            </a:r>
            <a:r>
              <a:rPr lang="en-US" smtClean="0"/>
              <a:t> marketing communication tools and venues</a:t>
            </a:r>
          </a:p>
          <a:p>
            <a:pPr eaLnBrk="1" hangingPunct="1">
              <a:buFontTx/>
              <a:buChar char="•"/>
            </a:pPr>
            <a:r>
              <a:rPr lang="en-US" smtClean="0"/>
              <a:t> Seamless marketing program designed to maximize impact at lower costs</a:t>
            </a:r>
          </a:p>
          <a:p>
            <a:pPr eaLnBrk="1" hangingPunct="1">
              <a:buFontTx/>
              <a:buChar char="•"/>
            </a:pPr>
            <a:r>
              <a:rPr lang="en-US" smtClean="0"/>
              <a:t> Includes all b-to-b, channel, customer, external, and internal communications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45058"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r>
              <a:rPr lang="en-US" smtClean="0"/>
              <a:t>The traditional marketing mix consists of product, price, promotion, and distribution. Traditionally, the promotion component consisted of advertising, sales promotions and personal selling. Today, it has expanded to include database marketing, direct response marketing, sponsorship marketing, online (or e-active) marketing, social media, alternative marketing, and public relations. The venues for reaching consumers has increased beyond advertising.</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11"/>
          <p:cNvGrpSpPr>
            <a:grpSpLocks/>
          </p:cNvGrpSpPr>
          <p:nvPr/>
        </p:nvGrpSpPr>
        <p:grpSpPr bwMode="auto">
          <a:xfrm>
            <a:off x="0" y="0"/>
            <a:ext cx="3055938" cy="6862763"/>
            <a:chOff x="0" y="0"/>
            <a:chExt cx="1925" cy="4323"/>
          </a:xfrm>
        </p:grpSpPr>
        <p:sp>
          <p:nvSpPr>
            <p:cNvPr id="5" name="Freeform 2"/>
            <p:cNvSpPr>
              <a:spLocks/>
            </p:cNvSpPr>
            <p:nvPr/>
          </p:nvSpPr>
          <p:spPr bwMode="hidden">
            <a:xfrm>
              <a:off x="894" y="139"/>
              <a:ext cx="1031" cy="4184"/>
            </a:xfrm>
            <a:custGeom>
              <a:avLst/>
              <a:gdLst/>
              <a:ahLst/>
              <a:cxnLst>
                <a:cxn ang="0">
                  <a:pos x="728" y="0"/>
                </a:cxn>
                <a:cxn ang="0">
                  <a:pos x="790" y="23"/>
                </a:cxn>
                <a:cxn ang="0">
                  <a:pos x="830" y="65"/>
                </a:cxn>
                <a:cxn ang="0">
                  <a:pos x="856" y="170"/>
                </a:cxn>
                <a:cxn ang="0">
                  <a:pos x="890" y="339"/>
                </a:cxn>
                <a:cxn ang="0">
                  <a:pos x="962" y="465"/>
                </a:cxn>
                <a:cxn ang="0">
                  <a:pos x="1030" y="518"/>
                </a:cxn>
                <a:cxn ang="0">
                  <a:pos x="1030" y="644"/>
                </a:cxn>
                <a:cxn ang="0">
                  <a:pos x="1030" y="749"/>
                </a:cxn>
                <a:cxn ang="0">
                  <a:pos x="1016" y="897"/>
                </a:cxn>
                <a:cxn ang="0">
                  <a:pos x="1003" y="1012"/>
                </a:cxn>
                <a:cxn ang="0">
                  <a:pos x="976" y="1055"/>
                </a:cxn>
                <a:cxn ang="0">
                  <a:pos x="923" y="1107"/>
                </a:cxn>
                <a:cxn ang="0">
                  <a:pos x="890" y="1160"/>
                </a:cxn>
                <a:cxn ang="0">
                  <a:pos x="809" y="1191"/>
                </a:cxn>
                <a:cxn ang="0">
                  <a:pos x="796" y="1339"/>
                </a:cxn>
                <a:cxn ang="0">
                  <a:pos x="796" y="1413"/>
                </a:cxn>
                <a:cxn ang="0">
                  <a:pos x="796" y="1549"/>
                </a:cxn>
                <a:cxn ang="0">
                  <a:pos x="796" y="1655"/>
                </a:cxn>
                <a:cxn ang="0">
                  <a:pos x="850" y="1844"/>
                </a:cxn>
                <a:cxn ang="0">
                  <a:pos x="863" y="1939"/>
                </a:cxn>
                <a:cxn ang="0">
                  <a:pos x="843" y="2023"/>
                </a:cxn>
                <a:cxn ang="0">
                  <a:pos x="816" y="2119"/>
                </a:cxn>
                <a:cxn ang="0">
                  <a:pos x="796" y="2245"/>
                </a:cxn>
                <a:cxn ang="0">
                  <a:pos x="776" y="2372"/>
                </a:cxn>
                <a:cxn ang="0">
                  <a:pos x="763" y="2466"/>
                </a:cxn>
                <a:cxn ang="0">
                  <a:pos x="663" y="2519"/>
                </a:cxn>
                <a:cxn ang="0">
                  <a:pos x="570" y="2635"/>
                </a:cxn>
                <a:cxn ang="0">
                  <a:pos x="510" y="2730"/>
                </a:cxn>
                <a:cxn ang="0">
                  <a:pos x="497" y="2835"/>
                </a:cxn>
                <a:cxn ang="0">
                  <a:pos x="497" y="2982"/>
                </a:cxn>
                <a:cxn ang="0">
                  <a:pos x="497" y="3130"/>
                </a:cxn>
                <a:cxn ang="0">
                  <a:pos x="516" y="3193"/>
                </a:cxn>
                <a:cxn ang="0">
                  <a:pos x="610" y="3235"/>
                </a:cxn>
                <a:cxn ang="0">
                  <a:pos x="637" y="3298"/>
                </a:cxn>
                <a:cxn ang="0">
                  <a:pos x="637" y="3424"/>
                </a:cxn>
                <a:cxn ang="0">
                  <a:pos x="663" y="3561"/>
                </a:cxn>
                <a:cxn ang="0">
                  <a:pos x="743" y="3645"/>
                </a:cxn>
                <a:cxn ang="0">
                  <a:pos x="750" y="3719"/>
                </a:cxn>
                <a:cxn ang="0">
                  <a:pos x="750" y="3793"/>
                </a:cxn>
                <a:cxn ang="0">
                  <a:pos x="750" y="3993"/>
                </a:cxn>
                <a:cxn ang="0">
                  <a:pos x="750" y="4056"/>
                </a:cxn>
                <a:cxn ang="0">
                  <a:pos x="756" y="4119"/>
                </a:cxn>
                <a:cxn ang="0">
                  <a:pos x="13" y="4183"/>
                </a:cxn>
              </a:cxnLst>
              <a:rect l="0" t="0" r="r" b="b"/>
              <a:pathLst>
                <a:path w="1031" h="4184">
                  <a:moveTo>
                    <a:pt x="0" y="0"/>
                  </a:moveTo>
                  <a:lnTo>
                    <a:pt x="728" y="0"/>
                  </a:lnTo>
                  <a:lnTo>
                    <a:pt x="743" y="0"/>
                  </a:lnTo>
                  <a:lnTo>
                    <a:pt x="790" y="23"/>
                  </a:lnTo>
                  <a:lnTo>
                    <a:pt x="809" y="54"/>
                  </a:lnTo>
                  <a:lnTo>
                    <a:pt x="830" y="65"/>
                  </a:lnTo>
                  <a:lnTo>
                    <a:pt x="843" y="128"/>
                  </a:lnTo>
                  <a:lnTo>
                    <a:pt x="856" y="170"/>
                  </a:lnTo>
                  <a:lnTo>
                    <a:pt x="876" y="254"/>
                  </a:lnTo>
                  <a:lnTo>
                    <a:pt x="890" y="339"/>
                  </a:lnTo>
                  <a:lnTo>
                    <a:pt x="909" y="423"/>
                  </a:lnTo>
                  <a:lnTo>
                    <a:pt x="962" y="465"/>
                  </a:lnTo>
                  <a:lnTo>
                    <a:pt x="1016" y="486"/>
                  </a:lnTo>
                  <a:lnTo>
                    <a:pt x="1030" y="518"/>
                  </a:lnTo>
                  <a:lnTo>
                    <a:pt x="1030" y="581"/>
                  </a:lnTo>
                  <a:lnTo>
                    <a:pt x="1030" y="644"/>
                  </a:lnTo>
                  <a:lnTo>
                    <a:pt x="1030" y="707"/>
                  </a:lnTo>
                  <a:lnTo>
                    <a:pt x="1030" y="749"/>
                  </a:lnTo>
                  <a:lnTo>
                    <a:pt x="1023" y="833"/>
                  </a:lnTo>
                  <a:lnTo>
                    <a:pt x="1016" y="897"/>
                  </a:lnTo>
                  <a:lnTo>
                    <a:pt x="1009" y="981"/>
                  </a:lnTo>
                  <a:lnTo>
                    <a:pt x="1003" y="1012"/>
                  </a:lnTo>
                  <a:lnTo>
                    <a:pt x="990" y="1034"/>
                  </a:lnTo>
                  <a:lnTo>
                    <a:pt x="976" y="1055"/>
                  </a:lnTo>
                  <a:lnTo>
                    <a:pt x="962" y="1086"/>
                  </a:lnTo>
                  <a:lnTo>
                    <a:pt x="923" y="1107"/>
                  </a:lnTo>
                  <a:lnTo>
                    <a:pt x="903" y="1128"/>
                  </a:lnTo>
                  <a:lnTo>
                    <a:pt x="890" y="1160"/>
                  </a:lnTo>
                  <a:lnTo>
                    <a:pt x="850" y="1170"/>
                  </a:lnTo>
                  <a:lnTo>
                    <a:pt x="809" y="1191"/>
                  </a:lnTo>
                  <a:lnTo>
                    <a:pt x="803" y="1255"/>
                  </a:lnTo>
                  <a:lnTo>
                    <a:pt x="796" y="1339"/>
                  </a:lnTo>
                  <a:lnTo>
                    <a:pt x="796" y="1370"/>
                  </a:lnTo>
                  <a:lnTo>
                    <a:pt x="796" y="1413"/>
                  </a:lnTo>
                  <a:lnTo>
                    <a:pt x="796" y="1518"/>
                  </a:lnTo>
                  <a:lnTo>
                    <a:pt x="796" y="1549"/>
                  </a:lnTo>
                  <a:lnTo>
                    <a:pt x="796" y="1613"/>
                  </a:lnTo>
                  <a:lnTo>
                    <a:pt x="796" y="1655"/>
                  </a:lnTo>
                  <a:lnTo>
                    <a:pt x="809" y="1760"/>
                  </a:lnTo>
                  <a:lnTo>
                    <a:pt x="850" y="1844"/>
                  </a:lnTo>
                  <a:lnTo>
                    <a:pt x="863" y="1876"/>
                  </a:lnTo>
                  <a:lnTo>
                    <a:pt x="863" y="1939"/>
                  </a:lnTo>
                  <a:lnTo>
                    <a:pt x="856" y="1981"/>
                  </a:lnTo>
                  <a:lnTo>
                    <a:pt x="843" y="2023"/>
                  </a:lnTo>
                  <a:lnTo>
                    <a:pt x="830" y="2086"/>
                  </a:lnTo>
                  <a:lnTo>
                    <a:pt x="816" y="2119"/>
                  </a:lnTo>
                  <a:lnTo>
                    <a:pt x="803" y="2150"/>
                  </a:lnTo>
                  <a:lnTo>
                    <a:pt x="796" y="2245"/>
                  </a:lnTo>
                  <a:lnTo>
                    <a:pt x="783" y="2308"/>
                  </a:lnTo>
                  <a:lnTo>
                    <a:pt x="776" y="2372"/>
                  </a:lnTo>
                  <a:lnTo>
                    <a:pt x="769" y="2435"/>
                  </a:lnTo>
                  <a:lnTo>
                    <a:pt x="763" y="2466"/>
                  </a:lnTo>
                  <a:lnTo>
                    <a:pt x="716" y="2498"/>
                  </a:lnTo>
                  <a:lnTo>
                    <a:pt x="663" y="2519"/>
                  </a:lnTo>
                  <a:lnTo>
                    <a:pt x="637" y="2551"/>
                  </a:lnTo>
                  <a:lnTo>
                    <a:pt x="570" y="2635"/>
                  </a:lnTo>
                  <a:lnTo>
                    <a:pt x="516" y="2698"/>
                  </a:lnTo>
                  <a:lnTo>
                    <a:pt x="510" y="2730"/>
                  </a:lnTo>
                  <a:lnTo>
                    <a:pt x="497" y="2772"/>
                  </a:lnTo>
                  <a:lnTo>
                    <a:pt x="497" y="2835"/>
                  </a:lnTo>
                  <a:lnTo>
                    <a:pt x="497" y="2919"/>
                  </a:lnTo>
                  <a:lnTo>
                    <a:pt x="497" y="2982"/>
                  </a:lnTo>
                  <a:lnTo>
                    <a:pt x="497" y="3066"/>
                  </a:lnTo>
                  <a:lnTo>
                    <a:pt x="497" y="3130"/>
                  </a:lnTo>
                  <a:lnTo>
                    <a:pt x="497" y="3161"/>
                  </a:lnTo>
                  <a:lnTo>
                    <a:pt x="516" y="3193"/>
                  </a:lnTo>
                  <a:lnTo>
                    <a:pt x="543" y="3214"/>
                  </a:lnTo>
                  <a:lnTo>
                    <a:pt x="610" y="3235"/>
                  </a:lnTo>
                  <a:lnTo>
                    <a:pt x="630" y="3266"/>
                  </a:lnTo>
                  <a:lnTo>
                    <a:pt x="637" y="3298"/>
                  </a:lnTo>
                  <a:lnTo>
                    <a:pt x="637" y="3340"/>
                  </a:lnTo>
                  <a:lnTo>
                    <a:pt x="637" y="3424"/>
                  </a:lnTo>
                  <a:lnTo>
                    <a:pt x="637" y="3456"/>
                  </a:lnTo>
                  <a:lnTo>
                    <a:pt x="663" y="3561"/>
                  </a:lnTo>
                  <a:lnTo>
                    <a:pt x="703" y="3582"/>
                  </a:lnTo>
                  <a:lnTo>
                    <a:pt x="743" y="3645"/>
                  </a:lnTo>
                  <a:lnTo>
                    <a:pt x="743" y="3677"/>
                  </a:lnTo>
                  <a:lnTo>
                    <a:pt x="750" y="3719"/>
                  </a:lnTo>
                  <a:lnTo>
                    <a:pt x="750" y="3761"/>
                  </a:lnTo>
                  <a:lnTo>
                    <a:pt x="750" y="3793"/>
                  </a:lnTo>
                  <a:lnTo>
                    <a:pt x="750" y="3877"/>
                  </a:lnTo>
                  <a:lnTo>
                    <a:pt x="750" y="3993"/>
                  </a:lnTo>
                  <a:lnTo>
                    <a:pt x="750" y="4024"/>
                  </a:lnTo>
                  <a:lnTo>
                    <a:pt x="750" y="4056"/>
                  </a:lnTo>
                  <a:lnTo>
                    <a:pt x="756" y="4088"/>
                  </a:lnTo>
                  <a:lnTo>
                    <a:pt x="756" y="4119"/>
                  </a:lnTo>
                  <a:lnTo>
                    <a:pt x="772" y="4183"/>
                  </a:lnTo>
                  <a:lnTo>
                    <a:pt x="13" y="4183"/>
                  </a:lnTo>
                  <a:lnTo>
                    <a:pt x="0" y="0"/>
                  </a:lnTo>
                </a:path>
              </a:pathLst>
            </a:custGeom>
            <a:gradFill rotWithShape="0">
              <a:gsLst>
                <a:gs pos="0">
                  <a:schemeClr val="bg2"/>
                </a:gs>
                <a:gs pos="100000">
                  <a:schemeClr val="bg1"/>
                </a:gs>
              </a:gsLst>
              <a:lin ang="0" scaled="1"/>
            </a:gradFill>
            <a:ln w="9525" cap="rnd">
              <a:noFill/>
              <a:round/>
              <a:headEnd type="none" w="sm" len="sm"/>
              <a:tailEnd type="none" w="sm" len="sm"/>
            </a:ln>
            <a:effectLst/>
          </p:spPr>
          <p:txBody>
            <a:bodyPr/>
            <a:lstStyle/>
            <a:p>
              <a:pPr>
                <a:defRPr/>
              </a:pPr>
              <a:endParaRPr lang="en-US" dirty="0">
                <a:cs typeface="+mn-cs"/>
              </a:endParaRPr>
            </a:p>
          </p:txBody>
        </p:sp>
        <p:grpSp>
          <p:nvGrpSpPr>
            <p:cNvPr id="6" name="Group 10"/>
            <p:cNvGrpSpPr>
              <a:grpSpLocks/>
            </p:cNvGrpSpPr>
            <p:nvPr/>
          </p:nvGrpSpPr>
          <p:grpSpPr bwMode="auto">
            <a:xfrm>
              <a:off x="0" y="0"/>
              <a:ext cx="1846" cy="4323"/>
              <a:chOff x="0" y="0"/>
              <a:chExt cx="1846" cy="4323"/>
            </a:xfrm>
          </p:grpSpPr>
          <p:sp>
            <p:nvSpPr>
              <p:cNvPr id="7" name="Freeform 3"/>
              <p:cNvSpPr>
                <a:spLocks/>
              </p:cNvSpPr>
              <p:nvPr/>
            </p:nvSpPr>
            <p:spPr bwMode="auto">
              <a:xfrm>
                <a:off x="0" y="0"/>
                <a:ext cx="1826" cy="4320"/>
              </a:xfrm>
              <a:custGeom>
                <a:avLst/>
                <a:gdLst/>
                <a:ahLst/>
                <a:cxnLst>
                  <a:cxn ang="0">
                    <a:pos x="1527" y="0"/>
                  </a:cxn>
                  <a:cxn ang="0">
                    <a:pos x="1588" y="23"/>
                  </a:cxn>
                  <a:cxn ang="0">
                    <a:pos x="1627" y="65"/>
                  </a:cxn>
                  <a:cxn ang="0">
                    <a:pos x="1653" y="170"/>
                  </a:cxn>
                  <a:cxn ang="0">
                    <a:pos x="1687" y="339"/>
                  </a:cxn>
                  <a:cxn ang="0">
                    <a:pos x="1758" y="465"/>
                  </a:cxn>
                  <a:cxn ang="0">
                    <a:pos x="1825" y="518"/>
                  </a:cxn>
                  <a:cxn ang="0">
                    <a:pos x="1825" y="644"/>
                  </a:cxn>
                  <a:cxn ang="0">
                    <a:pos x="1825" y="749"/>
                  </a:cxn>
                  <a:cxn ang="0">
                    <a:pos x="1811" y="897"/>
                  </a:cxn>
                  <a:cxn ang="0">
                    <a:pos x="1798" y="1012"/>
                  </a:cxn>
                  <a:cxn ang="0">
                    <a:pos x="1771" y="1055"/>
                  </a:cxn>
                  <a:cxn ang="0">
                    <a:pos x="1719" y="1107"/>
                  </a:cxn>
                  <a:cxn ang="0">
                    <a:pos x="1687" y="1160"/>
                  </a:cxn>
                  <a:cxn ang="0">
                    <a:pos x="1607" y="1191"/>
                  </a:cxn>
                  <a:cxn ang="0">
                    <a:pos x="1594" y="1339"/>
                  </a:cxn>
                  <a:cxn ang="0">
                    <a:pos x="1594" y="1413"/>
                  </a:cxn>
                  <a:cxn ang="0">
                    <a:pos x="1594" y="1549"/>
                  </a:cxn>
                  <a:cxn ang="0">
                    <a:pos x="1594" y="1655"/>
                  </a:cxn>
                  <a:cxn ang="0">
                    <a:pos x="1647" y="1844"/>
                  </a:cxn>
                  <a:cxn ang="0">
                    <a:pos x="1660" y="1939"/>
                  </a:cxn>
                  <a:cxn ang="0">
                    <a:pos x="1640" y="2023"/>
                  </a:cxn>
                  <a:cxn ang="0">
                    <a:pos x="1614" y="2118"/>
                  </a:cxn>
                  <a:cxn ang="0">
                    <a:pos x="1594" y="2244"/>
                  </a:cxn>
                  <a:cxn ang="0">
                    <a:pos x="1575" y="2371"/>
                  </a:cxn>
                  <a:cxn ang="0">
                    <a:pos x="1562" y="2465"/>
                  </a:cxn>
                  <a:cxn ang="0">
                    <a:pos x="1463" y="2518"/>
                  </a:cxn>
                  <a:cxn ang="0">
                    <a:pos x="1371" y="2634"/>
                  </a:cxn>
                  <a:cxn ang="0">
                    <a:pos x="1312" y="2729"/>
                  </a:cxn>
                  <a:cxn ang="0">
                    <a:pos x="1299" y="2834"/>
                  </a:cxn>
                  <a:cxn ang="0">
                    <a:pos x="1299" y="2981"/>
                  </a:cxn>
                  <a:cxn ang="0">
                    <a:pos x="1299" y="3129"/>
                  </a:cxn>
                  <a:cxn ang="0">
                    <a:pos x="1318" y="3192"/>
                  </a:cxn>
                  <a:cxn ang="0">
                    <a:pos x="1411" y="3234"/>
                  </a:cxn>
                  <a:cxn ang="0">
                    <a:pos x="1437" y="3297"/>
                  </a:cxn>
                  <a:cxn ang="0">
                    <a:pos x="1437" y="3423"/>
                  </a:cxn>
                  <a:cxn ang="0">
                    <a:pos x="1463" y="3560"/>
                  </a:cxn>
                  <a:cxn ang="0">
                    <a:pos x="1542" y="3644"/>
                  </a:cxn>
                  <a:cxn ang="0">
                    <a:pos x="1549" y="3718"/>
                  </a:cxn>
                  <a:cxn ang="0">
                    <a:pos x="1549" y="3792"/>
                  </a:cxn>
                  <a:cxn ang="0">
                    <a:pos x="1549" y="3992"/>
                  </a:cxn>
                  <a:cxn ang="0">
                    <a:pos x="1549" y="4055"/>
                  </a:cxn>
                  <a:cxn ang="0">
                    <a:pos x="1555" y="4118"/>
                  </a:cxn>
                  <a:cxn ang="0">
                    <a:pos x="1562" y="4181"/>
                  </a:cxn>
                  <a:cxn ang="0">
                    <a:pos x="1542" y="4297"/>
                  </a:cxn>
                  <a:cxn ang="0">
                    <a:pos x="0" y="4318"/>
                  </a:cxn>
                </a:cxnLst>
                <a:rect l="0" t="0" r="r" b="b"/>
                <a:pathLst>
                  <a:path w="1826" h="4320">
                    <a:moveTo>
                      <a:pt x="0" y="0"/>
                    </a:moveTo>
                    <a:lnTo>
                      <a:pt x="1527" y="0"/>
                    </a:lnTo>
                    <a:lnTo>
                      <a:pt x="1542" y="0"/>
                    </a:lnTo>
                    <a:lnTo>
                      <a:pt x="1588" y="23"/>
                    </a:lnTo>
                    <a:lnTo>
                      <a:pt x="1607" y="54"/>
                    </a:lnTo>
                    <a:lnTo>
                      <a:pt x="1627" y="65"/>
                    </a:lnTo>
                    <a:lnTo>
                      <a:pt x="1640" y="128"/>
                    </a:lnTo>
                    <a:lnTo>
                      <a:pt x="1653" y="170"/>
                    </a:lnTo>
                    <a:lnTo>
                      <a:pt x="1673" y="254"/>
                    </a:lnTo>
                    <a:lnTo>
                      <a:pt x="1687" y="339"/>
                    </a:lnTo>
                    <a:lnTo>
                      <a:pt x="1706" y="423"/>
                    </a:lnTo>
                    <a:lnTo>
                      <a:pt x="1758" y="465"/>
                    </a:lnTo>
                    <a:lnTo>
                      <a:pt x="1811" y="486"/>
                    </a:lnTo>
                    <a:lnTo>
                      <a:pt x="1825" y="518"/>
                    </a:lnTo>
                    <a:lnTo>
                      <a:pt x="1825" y="581"/>
                    </a:lnTo>
                    <a:lnTo>
                      <a:pt x="1825" y="644"/>
                    </a:lnTo>
                    <a:lnTo>
                      <a:pt x="1825" y="707"/>
                    </a:lnTo>
                    <a:lnTo>
                      <a:pt x="1825" y="749"/>
                    </a:lnTo>
                    <a:lnTo>
                      <a:pt x="1818" y="833"/>
                    </a:lnTo>
                    <a:lnTo>
                      <a:pt x="1811" y="897"/>
                    </a:lnTo>
                    <a:lnTo>
                      <a:pt x="1805" y="981"/>
                    </a:lnTo>
                    <a:lnTo>
                      <a:pt x="1798" y="1012"/>
                    </a:lnTo>
                    <a:lnTo>
                      <a:pt x="1785" y="1034"/>
                    </a:lnTo>
                    <a:lnTo>
                      <a:pt x="1771" y="1055"/>
                    </a:lnTo>
                    <a:lnTo>
                      <a:pt x="1758" y="1086"/>
                    </a:lnTo>
                    <a:lnTo>
                      <a:pt x="1719" y="1107"/>
                    </a:lnTo>
                    <a:lnTo>
                      <a:pt x="1700" y="1128"/>
                    </a:lnTo>
                    <a:lnTo>
                      <a:pt x="1687" y="1160"/>
                    </a:lnTo>
                    <a:lnTo>
                      <a:pt x="1647" y="1170"/>
                    </a:lnTo>
                    <a:lnTo>
                      <a:pt x="1607" y="1191"/>
                    </a:lnTo>
                    <a:lnTo>
                      <a:pt x="1601" y="1255"/>
                    </a:lnTo>
                    <a:lnTo>
                      <a:pt x="1594" y="1339"/>
                    </a:lnTo>
                    <a:lnTo>
                      <a:pt x="1594" y="1370"/>
                    </a:lnTo>
                    <a:lnTo>
                      <a:pt x="1594" y="1413"/>
                    </a:lnTo>
                    <a:lnTo>
                      <a:pt x="1594" y="1518"/>
                    </a:lnTo>
                    <a:lnTo>
                      <a:pt x="1594" y="1549"/>
                    </a:lnTo>
                    <a:lnTo>
                      <a:pt x="1594" y="1613"/>
                    </a:lnTo>
                    <a:lnTo>
                      <a:pt x="1594" y="1655"/>
                    </a:lnTo>
                    <a:lnTo>
                      <a:pt x="1607" y="1760"/>
                    </a:lnTo>
                    <a:lnTo>
                      <a:pt x="1647" y="1844"/>
                    </a:lnTo>
                    <a:lnTo>
                      <a:pt x="1660" y="1876"/>
                    </a:lnTo>
                    <a:lnTo>
                      <a:pt x="1660" y="1939"/>
                    </a:lnTo>
                    <a:lnTo>
                      <a:pt x="1653" y="1981"/>
                    </a:lnTo>
                    <a:lnTo>
                      <a:pt x="1640" y="2023"/>
                    </a:lnTo>
                    <a:lnTo>
                      <a:pt x="1627" y="2086"/>
                    </a:lnTo>
                    <a:lnTo>
                      <a:pt x="1614" y="2118"/>
                    </a:lnTo>
                    <a:lnTo>
                      <a:pt x="1601" y="2149"/>
                    </a:lnTo>
                    <a:lnTo>
                      <a:pt x="1594" y="2244"/>
                    </a:lnTo>
                    <a:lnTo>
                      <a:pt x="1581" y="2307"/>
                    </a:lnTo>
                    <a:lnTo>
                      <a:pt x="1575" y="2371"/>
                    </a:lnTo>
                    <a:lnTo>
                      <a:pt x="1568" y="2434"/>
                    </a:lnTo>
                    <a:lnTo>
                      <a:pt x="1562" y="2465"/>
                    </a:lnTo>
                    <a:lnTo>
                      <a:pt x="1515" y="2497"/>
                    </a:lnTo>
                    <a:lnTo>
                      <a:pt x="1463" y="2518"/>
                    </a:lnTo>
                    <a:lnTo>
                      <a:pt x="1437" y="2550"/>
                    </a:lnTo>
                    <a:lnTo>
                      <a:pt x="1371" y="2634"/>
                    </a:lnTo>
                    <a:lnTo>
                      <a:pt x="1318" y="2697"/>
                    </a:lnTo>
                    <a:lnTo>
                      <a:pt x="1312" y="2729"/>
                    </a:lnTo>
                    <a:lnTo>
                      <a:pt x="1299" y="2771"/>
                    </a:lnTo>
                    <a:lnTo>
                      <a:pt x="1299" y="2834"/>
                    </a:lnTo>
                    <a:lnTo>
                      <a:pt x="1299" y="2918"/>
                    </a:lnTo>
                    <a:lnTo>
                      <a:pt x="1299" y="2981"/>
                    </a:lnTo>
                    <a:lnTo>
                      <a:pt x="1299" y="3065"/>
                    </a:lnTo>
                    <a:lnTo>
                      <a:pt x="1299" y="3129"/>
                    </a:lnTo>
                    <a:lnTo>
                      <a:pt x="1299" y="3160"/>
                    </a:lnTo>
                    <a:lnTo>
                      <a:pt x="1318" y="3192"/>
                    </a:lnTo>
                    <a:lnTo>
                      <a:pt x="1344" y="3213"/>
                    </a:lnTo>
                    <a:lnTo>
                      <a:pt x="1411" y="3234"/>
                    </a:lnTo>
                    <a:lnTo>
                      <a:pt x="1430" y="3265"/>
                    </a:lnTo>
                    <a:lnTo>
                      <a:pt x="1437" y="3297"/>
                    </a:lnTo>
                    <a:lnTo>
                      <a:pt x="1437" y="3339"/>
                    </a:lnTo>
                    <a:lnTo>
                      <a:pt x="1437" y="3423"/>
                    </a:lnTo>
                    <a:lnTo>
                      <a:pt x="1437" y="3455"/>
                    </a:lnTo>
                    <a:lnTo>
                      <a:pt x="1463" y="3560"/>
                    </a:lnTo>
                    <a:lnTo>
                      <a:pt x="1502" y="3581"/>
                    </a:lnTo>
                    <a:lnTo>
                      <a:pt x="1542" y="3644"/>
                    </a:lnTo>
                    <a:lnTo>
                      <a:pt x="1542" y="3676"/>
                    </a:lnTo>
                    <a:lnTo>
                      <a:pt x="1549" y="3718"/>
                    </a:lnTo>
                    <a:lnTo>
                      <a:pt x="1549" y="3760"/>
                    </a:lnTo>
                    <a:lnTo>
                      <a:pt x="1549" y="3792"/>
                    </a:lnTo>
                    <a:lnTo>
                      <a:pt x="1549" y="3876"/>
                    </a:lnTo>
                    <a:lnTo>
                      <a:pt x="1549" y="3992"/>
                    </a:lnTo>
                    <a:lnTo>
                      <a:pt x="1549" y="4023"/>
                    </a:lnTo>
                    <a:lnTo>
                      <a:pt x="1549" y="4055"/>
                    </a:lnTo>
                    <a:lnTo>
                      <a:pt x="1555" y="4087"/>
                    </a:lnTo>
                    <a:lnTo>
                      <a:pt x="1555" y="4118"/>
                    </a:lnTo>
                    <a:lnTo>
                      <a:pt x="1562" y="4150"/>
                    </a:lnTo>
                    <a:lnTo>
                      <a:pt x="1562" y="4181"/>
                    </a:lnTo>
                    <a:lnTo>
                      <a:pt x="1549" y="4266"/>
                    </a:lnTo>
                    <a:lnTo>
                      <a:pt x="1542" y="4297"/>
                    </a:lnTo>
                    <a:lnTo>
                      <a:pt x="1529" y="4319"/>
                    </a:lnTo>
                    <a:lnTo>
                      <a:pt x="0" y="4318"/>
                    </a:lnTo>
                    <a:lnTo>
                      <a:pt x="0" y="0"/>
                    </a:lnTo>
                  </a:path>
                </a:pathLst>
              </a:custGeom>
              <a:blipFill dpi="0" rotWithShape="0">
                <a:blip r:embed="rId2" cstate="print"/>
                <a:srcRect/>
                <a:tile tx="0" ty="0" sx="100000" sy="100000" flip="none" algn="tl"/>
              </a:blipFill>
              <a:ln w="9525" cap="rnd">
                <a:noFill/>
                <a:round/>
                <a:headEnd type="none" w="sm" len="sm"/>
                <a:tailEnd type="none" w="sm" len="sm"/>
              </a:ln>
              <a:effectLst/>
            </p:spPr>
            <p:txBody>
              <a:bodyPr/>
              <a:lstStyle/>
              <a:p>
                <a:pPr>
                  <a:defRPr/>
                </a:pPr>
                <a:endParaRPr lang="en-US" dirty="0">
                  <a:cs typeface="+mn-cs"/>
                </a:endParaRPr>
              </a:p>
            </p:txBody>
          </p:sp>
          <p:sp>
            <p:nvSpPr>
              <p:cNvPr id="8" name="Freeform 4"/>
              <p:cNvSpPr>
                <a:spLocks/>
              </p:cNvSpPr>
              <p:nvPr/>
            </p:nvSpPr>
            <p:spPr bwMode="auto">
              <a:xfrm>
                <a:off x="1477" y="478"/>
                <a:ext cx="369" cy="1338"/>
              </a:xfrm>
              <a:custGeom>
                <a:avLst/>
                <a:gdLst/>
                <a:ahLst/>
                <a:cxnLst>
                  <a:cxn ang="0">
                    <a:pos x="306" y="72"/>
                  </a:cxn>
                  <a:cxn ang="0">
                    <a:pos x="299" y="135"/>
                  </a:cxn>
                  <a:cxn ang="0">
                    <a:pos x="299" y="199"/>
                  </a:cxn>
                  <a:cxn ang="0">
                    <a:pos x="285" y="262"/>
                  </a:cxn>
                  <a:cxn ang="0">
                    <a:pos x="285" y="325"/>
                  </a:cxn>
                  <a:cxn ang="0">
                    <a:pos x="279" y="378"/>
                  </a:cxn>
                  <a:cxn ang="0">
                    <a:pos x="266" y="441"/>
                  </a:cxn>
                  <a:cxn ang="0">
                    <a:pos x="219" y="462"/>
                  </a:cxn>
                  <a:cxn ang="0">
                    <a:pos x="179" y="462"/>
                  </a:cxn>
                  <a:cxn ang="0">
                    <a:pos x="139" y="525"/>
                  </a:cxn>
                  <a:cxn ang="0">
                    <a:pos x="99" y="535"/>
                  </a:cxn>
                  <a:cxn ang="0">
                    <a:pos x="60" y="578"/>
                  </a:cxn>
                  <a:cxn ang="0">
                    <a:pos x="39" y="641"/>
                  </a:cxn>
                  <a:cxn ang="0">
                    <a:pos x="53" y="703"/>
                  </a:cxn>
                  <a:cxn ang="0">
                    <a:pos x="26" y="756"/>
                  </a:cxn>
                  <a:cxn ang="0">
                    <a:pos x="0" y="840"/>
                  </a:cxn>
                  <a:cxn ang="0">
                    <a:pos x="39" y="882"/>
                  </a:cxn>
                  <a:cxn ang="0">
                    <a:pos x="53" y="935"/>
                  </a:cxn>
                  <a:cxn ang="0">
                    <a:pos x="39" y="1008"/>
                  </a:cxn>
                  <a:cxn ang="0">
                    <a:pos x="26" y="1071"/>
                  </a:cxn>
                  <a:cxn ang="0">
                    <a:pos x="26" y="1135"/>
                  </a:cxn>
                  <a:cxn ang="0">
                    <a:pos x="73" y="1187"/>
                  </a:cxn>
                  <a:cxn ang="0">
                    <a:pos x="86" y="1250"/>
                  </a:cxn>
                  <a:cxn ang="0">
                    <a:pos x="126" y="1282"/>
                  </a:cxn>
                  <a:cxn ang="0">
                    <a:pos x="151" y="1310"/>
                  </a:cxn>
                  <a:cxn ang="0">
                    <a:pos x="134" y="1226"/>
                  </a:cxn>
                  <a:cxn ang="0">
                    <a:pos x="130" y="1127"/>
                  </a:cxn>
                  <a:cxn ang="0">
                    <a:pos x="127" y="995"/>
                  </a:cxn>
                  <a:cxn ang="0">
                    <a:pos x="134" y="821"/>
                  </a:cxn>
                  <a:cxn ang="0">
                    <a:pos x="142" y="734"/>
                  </a:cxn>
                  <a:cxn ang="0">
                    <a:pos x="185" y="698"/>
                  </a:cxn>
                  <a:cxn ang="0">
                    <a:pos x="242" y="651"/>
                  </a:cxn>
                  <a:cxn ang="0">
                    <a:pos x="290" y="618"/>
                  </a:cxn>
                  <a:cxn ang="0">
                    <a:pos x="340" y="537"/>
                  </a:cxn>
                  <a:cxn ang="0">
                    <a:pos x="352" y="429"/>
                  </a:cxn>
                  <a:cxn ang="0">
                    <a:pos x="364" y="297"/>
                  </a:cxn>
                  <a:cxn ang="0">
                    <a:pos x="364" y="225"/>
                  </a:cxn>
                  <a:cxn ang="0">
                    <a:pos x="368" y="123"/>
                  </a:cxn>
                  <a:cxn ang="0">
                    <a:pos x="338" y="51"/>
                  </a:cxn>
                  <a:cxn ang="0">
                    <a:pos x="326" y="0"/>
                  </a:cxn>
                </a:cxnLst>
                <a:rect l="0" t="0" r="r" b="b"/>
                <a:pathLst>
                  <a:path w="369" h="1338">
                    <a:moveTo>
                      <a:pt x="361" y="57"/>
                    </a:moveTo>
                    <a:lnTo>
                      <a:pt x="306" y="72"/>
                    </a:lnTo>
                    <a:lnTo>
                      <a:pt x="306" y="104"/>
                    </a:lnTo>
                    <a:lnTo>
                      <a:pt x="299" y="135"/>
                    </a:lnTo>
                    <a:lnTo>
                      <a:pt x="299" y="167"/>
                    </a:lnTo>
                    <a:lnTo>
                      <a:pt x="299" y="199"/>
                    </a:lnTo>
                    <a:lnTo>
                      <a:pt x="292" y="230"/>
                    </a:lnTo>
                    <a:lnTo>
                      <a:pt x="285" y="262"/>
                    </a:lnTo>
                    <a:lnTo>
                      <a:pt x="285" y="293"/>
                    </a:lnTo>
                    <a:lnTo>
                      <a:pt x="285" y="325"/>
                    </a:lnTo>
                    <a:lnTo>
                      <a:pt x="285" y="356"/>
                    </a:lnTo>
                    <a:lnTo>
                      <a:pt x="279" y="378"/>
                    </a:lnTo>
                    <a:lnTo>
                      <a:pt x="272" y="409"/>
                    </a:lnTo>
                    <a:lnTo>
                      <a:pt x="266" y="441"/>
                    </a:lnTo>
                    <a:lnTo>
                      <a:pt x="239" y="462"/>
                    </a:lnTo>
                    <a:lnTo>
                      <a:pt x="219" y="462"/>
                    </a:lnTo>
                    <a:lnTo>
                      <a:pt x="199" y="462"/>
                    </a:lnTo>
                    <a:lnTo>
                      <a:pt x="179" y="462"/>
                    </a:lnTo>
                    <a:lnTo>
                      <a:pt x="159" y="504"/>
                    </a:lnTo>
                    <a:lnTo>
                      <a:pt x="139" y="525"/>
                    </a:lnTo>
                    <a:lnTo>
                      <a:pt x="119" y="525"/>
                    </a:lnTo>
                    <a:lnTo>
                      <a:pt x="99" y="535"/>
                    </a:lnTo>
                    <a:lnTo>
                      <a:pt x="79" y="557"/>
                    </a:lnTo>
                    <a:lnTo>
                      <a:pt x="60" y="578"/>
                    </a:lnTo>
                    <a:lnTo>
                      <a:pt x="46" y="609"/>
                    </a:lnTo>
                    <a:lnTo>
                      <a:pt x="39" y="641"/>
                    </a:lnTo>
                    <a:lnTo>
                      <a:pt x="39" y="671"/>
                    </a:lnTo>
                    <a:lnTo>
                      <a:pt x="53" y="703"/>
                    </a:lnTo>
                    <a:lnTo>
                      <a:pt x="39" y="734"/>
                    </a:lnTo>
                    <a:lnTo>
                      <a:pt x="26" y="756"/>
                    </a:lnTo>
                    <a:lnTo>
                      <a:pt x="6" y="798"/>
                    </a:lnTo>
                    <a:lnTo>
                      <a:pt x="0" y="840"/>
                    </a:lnTo>
                    <a:lnTo>
                      <a:pt x="19" y="871"/>
                    </a:lnTo>
                    <a:lnTo>
                      <a:pt x="39" y="882"/>
                    </a:lnTo>
                    <a:lnTo>
                      <a:pt x="46" y="913"/>
                    </a:lnTo>
                    <a:lnTo>
                      <a:pt x="53" y="935"/>
                    </a:lnTo>
                    <a:lnTo>
                      <a:pt x="53" y="966"/>
                    </a:lnTo>
                    <a:lnTo>
                      <a:pt x="39" y="1008"/>
                    </a:lnTo>
                    <a:lnTo>
                      <a:pt x="39" y="1040"/>
                    </a:lnTo>
                    <a:lnTo>
                      <a:pt x="26" y="1071"/>
                    </a:lnTo>
                    <a:lnTo>
                      <a:pt x="19" y="1103"/>
                    </a:lnTo>
                    <a:lnTo>
                      <a:pt x="26" y="1135"/>
                    </a:lnTo>
                    <a:lnTo>
                      <a:pt x="53" y="1156"/>
                    </a:lnTo>
                    <a:lnTo>
                      <a:pt x="73" y="1187"/>
                    </a:lnTo>
                    <a:lnTo>
                      <a:pt x="79" y="1219"/>
                    </a:lnTo>
                    <a:lnTo>
                      <a:pt x="86" y="1250"/>
                    </a:lnTo>
                    <a:lnTo>
                      <a:pt x="106" y="1261"/>
                    </a:lnTo>
                    <a:lnTo>
                      <a:pt x="126" y="1282"/>
                    </a:lnTo>
                    <a:lnTo>
                      <a:pt x="161" y="1337"/>
                    </a:lnTo>
                    <a:lnTo>
                      <a:pt x="151" y="1310"/>
                    </a:lnTo>
                    <a:lnTo>
                      <a:pt x="142" y="1259"/>
                    </a:lnTo>
                    <a:lnTo>
                      <a:pt x="134" y="1226"/>
                    </a:lnTo>
                    <a:lnTo>
                      <a:pt x="127" y="1163"/>
                    </a:lnTo>
                    <a:lnTo>
                      <a:pt x="130" y="1127"/>
                    </a:lnTo>
                    <a:lnTo>
                      <a:pt x="127" y="1085"/>
                    </a:lnTo>
                    <a:lnTo>
                      <a:pt x="127" y="995"/>
                    </a:lnTo>
                    <a:lnTo>
                      <a:pt x="130" y="908"/>
                    </a:lnTo>
                    <a:lnTo>
                      <a:pt x="134" y="821"/>
                    </a:lnTo>
                    <a:lnTo>
                      <a:pt x="134" y="785"/>
                    </a:lnTo>
                    <a:lnTo>
                      <a:pt x="142" y="734"/>
                    </a:lnTo>
                    <a:lnTo>
                      <a:pt x="158" y="707"/>
                    </a:lnTo>
                    <a:lnTo>
                      <a:pt x="185" y="698"/>
                    </a:lnTo>
                    <a:lnTo>
                      <a:pt x="223" y="686"/>
                    </a:lnTo>
                    <a:lnTo>
                      <a:pt x="242" y="651"/>
                    </a:lnTo>
                    <a:lnTo>
                      <a:pt x="263" y="627"/>
                    </a:lnTo>
                    <a:lnTo>
                      <a:pt x="290" y="618"/>
                    </a:lnTo>
                    <a:lnTo>
                      <a:pt x="304" y="591"/>
                    </a:lnTo>
                    <a:lnTo>
                      <a:pt x="340" y="537"/>
                    </a:lnTo>
                    <a:lnTo>
                      <a:pt x="340" y="495"/>
                    </a:lnTo>
                    <a:lnTo>
                      <a:pt x="352" y="429"/>
                    </a:lnTo>
                    <a:lnTo>
                      <a:pt x="359" y="357"/>
                    </a:lnTo>
                    <a:lnTo>
                      <a:pt x="364" y="297"/>
                    </a:lnTo>
                    <a:lnTo>
                      <a:pt x="364" y="261"/>
                    </a:lnTo>
                    <a:lnTo>
                      <a:pt x="364" y="225"/>
                    </a:lnTo>
                    <a:lnTo>
                      <a:pt x="368" y="183"/>
                    </a:lnTo>
                    <a:lnTo>
                      <a:pt x="368" y="123"/>
                    </a:lnTo>
                    <a:lnTo>
                      <a:pt x="364" y="93"/>
                    </a:lnTo>
                    <a:lnTo>
                      <a:pt x="338" y="51"/>
                    </a:lnTo>
                    <a:lnTo>
                      <a:pt x="345" y="9"/>
                    </a:lnTo>
                    <a:lnTo>
                      <a:pt x="326" y="0"/>
                    </a:lnTo>
                    <a:lnTo>
                      <a:pt x="338" y="3"/>
                    </a:lnTo>
                  </a:path>
                </a:pathLst>
              </a:custGeom>
              <a:solidFill>
                <a:srgbClr val="393939">
                  <a:alpha val="50000"/>
                </a:srgbClr>
              </a:solidFill>
              <a:ln w="9525" cap="rnd">
                <a:noFill/>
                <a:round/>
                <a:headEnd type="none" w="sm" len="sm"/>
                <a:tailEnd type="none" w="sm" len="sm"/>
              </a:ln>
              <a:effectLst/>
            </p:spPr>
            <p:txBody>
              <a:bodyPr/>
              <a:lstStyle/>
              <a:p>
                <a:pPr>
                  <a:defRPr/>
                </a:pPr>
                <a:endParaRPr lang="en-US" dirty="0">
                  <a:cs typeface="+mn-cs"/>
                </a:endParaRPr>
              </a:p>
            </p:txBody>
          </p:sp>
          <p:sp>
            <p:nvSpPr>
              <p:cNvPr id="9" name="Freeform 5"/>
              <p:cNvSpPr>
                <a:spLocks/>
              </p:cNvSpPr>
              <p:nvPr/>
            </p:nvSpPr>
            <p:spPr bwMode="auto">
              <a:xfrm>
                <a:off x="1165" y="1821"/>
                <a:ext cx="513" cy="1374"/>
              </a:xfrm>
              <a:custGeom>
                <a:avLst/>
                <a:gdLst/>
                <a:ahLst/>
                <a:cxnLst>
                  <a:cxn ang="0">
                    <a:pos x="477" y="61"/>
                  </a:cxn>
                  <a:cxn ang="0">
                    <a:pos x="451" y="114"/>
                  </a:cxn>
                  <a:cxn ang="0">
                    <a:pos x="444" y="167"/>
                  </a:cxn>
                  <a:cxn ang="0">
                    <a:pos x="444" y="230"/>
                  </a:cxn>
                  <a:cxn ang="0">
                    <a:pos x="424" y="281"/>
                  </a:cxn>
                  <a:cxn ang="0">
                    <a:pos x="385" y="302"/>
                  </a:cxn>
                  <a:cxn ang="0">
                    <a:pos x="358" y="345"/>
                  </a:cxn>
                  <a:cxn ang="0">
                    <a:pos x="358" y="408"/>
                  </a:cxn>
                  <a:cxn ang="0">
                    <a:pos x="318" y="439"/>
                  </a:cxn>
                  <a:cxn ang="0">
                    <a:pos x="265" y="492"/>
                  </a:cxn>
                  <a:cxn ang="0">
                    <a:pos x="186" y="565"/>
                  </a:cxn>
                  <a:cxn ang="0">
                    <a:pos x="179" y="670"/>
                  </a:cxn>
                  <a:cxn ang="0">
                    <a:pos x="133" y="680"/>
                  </a:cxn>
                  <a:cxn ang="0">
                    <a:pos x="73" y="723"/>
                  </a:cxn>
                  <a:cxn ang="0">
                    <a:pos x="33" y="807"/>
                  </a:cxn>
                  <a:cxn ang="0">
                    <a:pos x="13" y="932"/>
                  </a:cxn>
                  <a:cxn ang="0">
                    <a:pos x="0" y="1027"/>
                  </a:cxn>
                  <a:cxn ang="0">
                    <a:pos x="13" y="1152"/>
                  </a:cxn>
                  <a:cxn ang="0">
                    <a:pos x="33" y="1300"/>
                  </a:cxn>
                  <a:cxn ang="0">
                    <a:pos x="73" y="1373"/>
                  </a:cxn>
                  <a:cxn ang="0">
                    <a:pos x="133" y="1373"/>
                  </a:cxn>
                  <a:cxn ang="0">
                    <a:pos x="146" y="1309"/>
                  </a:cxn>
                  <a:cxn ang="0">
                    <a:pos x="146" y="1174"/>
                  </a:cxn>
                  <a:cxn ang="0">
                    <a:pos x="143" y="1046"/>
                  </a:cxn>
                  <a:cxn ang="0">
                    <a:pos x="155" y="920"/>
                  </a:cxn>
                  <a:cxn ang="0">
                    <a:pos x="196" y="839"/>
                  </a:cxn>
                  <a:cxn ang="0">
                    <a:pos x="238" y="777"/>
                  </a:cxn>
                  <a:cxn ang="0">
                    <a:pos x="286" y="726"/>
                  </a:cxn>
                  <a:cxn ang="0">
                    <a:pos x="341" y="687"/>
                  </a:cxn>
                  <a:cxn ang="0">
                    <a:pos x="380" y="663"/>
                  </a:cxn>
                  <a:cxn ang="0">
                    <a:pos x="416" y="618"/>
                  </a:cxn>
                  <a:cxn ang="0">
                    <a:pos x="421" y="547"/>
                  </a:cxn>
                  <a:cxn ang="0">
                    <a:pos x="443" y="418"/>
                  </a:cxn>
                  <a:cxn ang="0">
                    <a:pos x="455" y="319"/>
                  </a:cxn>
                  <a:cxn ang="0">
                    <a:pos x="481" y="266"/>
                  </a:cxn>
                  <a:cxn ang="0">
                    <a:pos x="491" y="206"/>
                  </a:cxn>
                  <a:cxn ang="0">
                    <a:pos x="512" y="128"/>
                  </a:cxn>
                  <a:cxn ang="0">
                    <a:pos x="498" y="0"/>
                  </a:cxn>
                </a:cxnLst>
                <a:rect l="0" t="0" r="r" b="b"/>
                <a:pathLst>
                  <a:path w="513" h="1374">
                    <a:moveTo>
                      <a:pt x="498" y="0"/>
                    </a:moveTo>
                    <a:lnTo>
                      <a:pt x="477" y="61"/>
                    </a:lnTo>
                    <a:lnTo>
                      <a:pt x="471" y="93"/>
                    </a:lnTo>
                    <a:lnTo>
                      <a:pt x="451" y="114"/>
                    </a:lnTo>
                    <a:lnTo>
                      <a:pt x="444" y="145"/>
                    </a:lnTo>
                    <a:lnTo>
                      <a:pt x="444" y="167"/>
                    </a:lnTo>
                    <a:lnTo>
                      <a:pt x="451" y="198"/>
                    </a:lnTo>
                    <a:lnTo>
                      <a:pt x="444" y="230"/>
                    </a:lnTo>
                    <a:lnTo>
                      <a:pt x="444" y="261"/>
                    </a:lnTo>
                    <a:lnTo>
                      <a:pt x="424" y="281"/>
                    </a:lnTo>
                    <a:lnTo>
                      <a:pt x="404" y="292"/>
                    </a:lnTo>
                    <a:lnTo>
                      <a:pt x="385" y="302"/>
                    </a:lnTo>
                    <a:lnTo>
                      <a:pt x="358" y="323"/>
                    </a:lnTo>
                    <a:lnTo>
                      <a:pt x="358" y="345"/>
                    </a:lnTo>
                    <a:lnTo>
                      <a:pt x="358" y="376"/>
                    </a:lnTo>
                    <a:lnTo>
                      <a:pt x="358" y="408"/>
                    </a:lnTo>
                    <a:lnTo>
                      <a:pt x="344" y="418"/>
                    </a:lnTo>
                    <a:lnTo>
                      <a:pt x="318" y="439"/>
                    </a:lnTo>
                    <a:lnTo>
                      <a:pt x="285" y="492"/>
                    </a:lnTo>
                    <a:lnTo>
                      <a:pt x="265" y="492"/>
                    </a:lnTo>
                    <a:lnTo>
                      <a:pt x="225" y="513"/>
                    </a:lnTo>
                    <a:lnTo>
                      <a:pt x="186" y="565"/>
                    </a:lnTo>
                    <a:lnTo>
                      <a:pt x="186" y="596"/>
                    </a:lnTo>
                    <a:lnTo>
                      <a:pt x="179" y="670"/>
                    </a:lnTo>
                    <a:lnTo>
                      <a:pt x="152" y="680"/>
                    </a:lnTo>
                    <a:lnTo>
                      <a:pt x="133" y="680"/>
                    </a:lnTo>
                    <a:lnTo>
                      <a:pt x="112" y="701"/>
                    </a:lnTo>
                    <a:lnTo>
                      <a:pt x="73" y="723"/>
                    </a:lnTo>
                    <a:lnTo>
                      <a:pt x="33" y="775"/>
                    </a:lnTo>
                    <a:lnTo>
                      <a:pt x="33" y="807"/>
                    </a:lnTo>
                    <a:lnTo>
                      <a:pt x="39" y="869"/>
                    </a:lnTo>
                    <a:lnTo>
                      <a:pt x="13" y="932"/>
                    </a:lnTo>
                    <a:lnTo>
                      <a:pt x="0" y="964"/>
                    </a:lnTo>
                    <a:lnTo>
                      <a:pt x="0" y="1027"/>
                    </a:lnTo>
                    <a:lnTo>
                      <a:pt x="6" y="1090"/>
                    </a:lnTo>
                    <a:lnTo>
                      <a:pt x="13" y="1152"/>
                    </a:lnTo>
                    <a:lnTo>
                      <a:pt x="13" y="1236"/>
                    </a:lnTo>
                    <a:lnTo>
                      <a:pt x="33" y="1300"/>
                    </a:lnTo>
                    <a:lnTo>
                      <a:pt x="33" y="1363"/>
                    </a:lnTo>
                    <a:lnTo>
                      <a:pt x="73" y="1373"/>
                    </a:lnTo>
                    <a:lnTo>
                      <a:pt x="93" y="1373"/>
                    </a:lnTo>
                    <a:lnTo>
                      <a:pt x="133" y="1373"/>
                    </a:lnTo>
                    <a:lnTo>
                      <a:pt x="143" y="1354"/>
                    </a:lnTo>
                    <a:lnTo>
                      <a:pt x="146" y="1309"/>
                    </a:lnTo>
                    <a:lnTo>
                      <a:pt x="146" y="1243"/>
                    </a:lnTo>
                    <a:lnTo>
                      <a:pt x="146" y="1174"/>
                    </a:lnTo>
                    <a:lnTo>
                      <a:pt x="146" y="1111"/>
                    </a:lnTo>
                    <a:lnTo>
                      <a:pt x="143" y="1046"/>
                    </a:lnTo>
                    <a:lnTo>
                      <a:pt x="148" y="974"/>
                    </a:lnTo>
                    <a:lnTo>
                      <a:pt x="155" y="920"/>
                    </a:lnTo>
                    <a:lnTo>
                      <a:pt x="163" y="875"/>
                    </a:lnTo>
                    <a:lnTo>
                      <a:pt x="196" y="839"/>
                    </a:lnTo>
                    <a:lnTo>
                      <a:pt x="220" y="810"/>
                    </a:lnTo>
                    <a:lnTo>
                      <a:pt x="238" y="777"/>
                    </a:lnTo>
                    <a:lnTo>
                      <a:pt x="269" y="750"/>
                    </a:lnTo>
                    <a:lnTo>
                      <a:pt x="286" y="726"/>
                    </a:lnTo>
                    <a:lnTo>
                      <a:pt x="310" y="696"/>
                    </a:lnTo>
                    <a:lnTo>
                      <a:pt x="341" y="687"/>
                    </a:lnTo>
                    <a:lnTo>
                      <a:pt x="361" y="675"/>
                    </a:lnTo>
                    <a:lnTo>
                      <a:pt x="380" y="663"/>
                    </a:lnTo>
                    <a:lnTo>
                      <a:pt x="409" y="648"/>
                    </a:lnTo>
                    <a:lnTo>
                      <a:pt x="416" y="618"/>
                    </a:lnTo>
                    <a:lnTo>
                      <a:pt x="421" y="579"/>
                    </a:lnTo>
                    <a:lnTo>
                      <a:pt x="421" y="547"/>
                    </a:lnTo>
                    <a:lnTo>
                      <a:pt x="431" y="478"/>
                    </a:lnTo>
                    <a:lnTo>
                      <a:pt x="443" y="418"/>
                    </a:lnTo>
                    <a:lnTo>
                      <a:pt x="445" y="370"/>
                    </a:lnTo>
                    <a:lnTo>
                      <a:pt x="455" y="319"/>
                    </a:lnTo>
                    <a:lnTo>
                      <a:pt x="467" y="295"/>
                    </a:lnTo>
                    <a:lnTo>
                      <a:pt x="481" y="266"/>
                    </a:lnTo>
                    <a:lnTo>
                      <a:pt x="481" y="236"/>
                    </a:lnTo>
                    <a:lnTo>
                      <a:pt x="491" y="206"/>
                    </a:lnTo>
                    <a:lnTo>
                      <a:pt x="496" y="176"/>
                    </a:lnTo>
                    <a:lnTo>
                      <a:pt x="512" y="128"/>
                    </a:lnTo>
                    <a:lnTo>
                      <a:pt x="508" y="74"/>
                    </a:lnTo>
                    <a:lnTo>
                      <a:pt x="498" y="0"/>
                    </a:lnTo>
                  </a:path>
                </a:pathLst>
              </a:custGeom>
              <a:solidFill>
                <a:srgbClr val="393939">
                  <a:alpha val="50000"/>
                </a:srgbClr>
              </a:solidFill>
              <a:ln w="9525" cap="rnd">
                <a:noFill/>
                <a:round/>
                <a:headEnd type="none" w="sm" len="sm"/>
                <a:tailEnd type="none" w="sm" len="sm"/>
              </a:ln>
              <a:effectLst/>
            </p:spPr>
            <p:txBody>
              <a:bodyPr/>
              <a:lstStyle/>
              <a:p>
                <a:pPr>
                  <a:defRPr/>
                </a:pPr>
                <a:endParaRPr lang="en-US" dirty="0">
                  <a:cs typeface="+mn-cs"/>
                </a:endParaRPr>
              </a:p>
            </p:txBody>
          </p:sp>
          <p:sp>
            <p:nvSpPr>
              <p:cNvPr id="10" name="Freeform 6"/>
              <p:cNvSpPr>
                <a:spLocks/>
              </p:cNvSpPr>
              <p:nvPr/>
            </p:nvSpPr>
            <p:spPr bwMode="auto">
              <a:xfrm>
                <a:off x="1401" y="3247"/>
                <a:ext cx="178" cy="1076"/>
              </a:xfrm>
              <a:custGeom>
                <a:avLst/>
                <a:gdLst/>
                <a:ahLst/>
                <a:cxnLst>
                  <a:cxn ang="0">
                    <a:pos x="0" y="27"/>
                  </a:cxn>
                  <a:cxn ang="0">
                    <a:pos x="20" y="0"/>
                  </a:cxn>
                  <a:cxn ang="0">
                    <a:pos x="47" y="39"/>
                  </a:cxn>
                  <a:cxn ang="0">
                    <a:pos x="50" y="78"/>
                  </a:cxn>
                  <a:cxn ang="0">
                    <a:pos x="45" y="135"/>
                  </a:cxn>
                  <a:cxn ang="0">
                    <a:pos x="45" y="210"/>
                  </a:cxn>
                  <a:cxn ang="0">
                    <a:pos x="60" y="258"/>
                  </a:cxn>
                  <a:cxn ang="0">
                    <a:pos x="69" y="282"/>
                  </a:cxn>
                  <a:cxn ang="0">
                    <a:pos x="80" y="305"/>
                  </a:cxn>
                  <a:cxn ang="0">
                    <a:pos x="119" y="339"/>
                  </a:cxn>
                  <a:cxn ang="0">
                    <a:pos x="158" y="399"/>
                  </a:cxn>
                  <a:cxn ang="0">
                    <a:pos x="161" y="438"/>
                  </a:cxn>
                  <a:cxn ang="0">
                    <a:pos x="165" y="480"/>
                  </a:cxn>
                  <a:cxn ang="0">
                    <a:pos x="161" y="543"/>
                  </a:cxn>
                  <a:cxn ang="0">
                    <a:pos x="167" y="588"/>
                  </a:cxn>
                  <a:cxn ang="0">
                    <a:pos x="158" y="654"/>
                  </a:cxn>
                  <a:cxn ang="0">
                    <a:pos x="161" y="687"/>
                  </a:cxn>
                  <a:cxn ang="0">
                    <a:pos x="161" y="720"/>
                  </a:cxn>
                  <a:cxn ang="0">
                    <a:pos x="165" y="750"/>
                  </a:cxn>
                  <a:cxn ang="0">
                    <a:pos x="160" y="790"/>
                  </a:cxn>
                  <a:cxn ang="0">
                    <a:pos x="166" y="832"/>
                  </a:cxn>
                  <a:cxn ang="0">
                    <a:pos x="166" y="863"/>
                  </a:cxn>
                  <a:cxn ang="0">
                    <a:pos x="173" y="895"/>
                  </a:cxn>
                  <a:cxn ang="0">
                    <a:pos x="177" y="930"/>
                  </a:cxn>
                  <a:cxn ang="0">
                    <a:pos x="173" y="958"/>
                  </a:cxn>
                  <a:cxn ang="0">
                    <a:pos x="173" y="990"/>
                  </a:cxn>
                  <a:cxn ang="0">
                    <a:pos x="166" y="1021"/>
                  </a:cxn>
                  <a:cxn ang="0">
                    <a:pos x="146" y="1075"/>
                  </a:cxn>
                  <a:cxn ang="0">
                    <a:pos x="26" y="1073"/>
                  </a:cxn>
                  <a:cxn ang="0">
                    <a:pos x="48" y="1042"/>
                  </a:cxn>
                  <a:cxn ang="0">
                    <a:pos x="61" y="1011"/>
                  </a:cxn>
                  <a:cxn ang="0">
                    <a:pos x="80" y="990"/>
                  </a:cxn>
                  <a:cxn ang="0">
                    <a:pos x="94" y="968"/>
                  </a:cxn>
                  <a:cxn ang="0">
                    <a:pos x="101" y="937"/>
                  </a:cxn>
                  <a:cxn ang="0">
                    <a:pos x="94" y="895"/>
                  </a:cxn>
                  <a:cxn ang="0">
                    <a:pos x="94" y="853"/>
                  </a:cxn>
                  <a:cxn ang="0">
                    <a:pos x="80" y="811"/>
                  </a:cxn>
                  <a:cxn ang="0">
                    <a:pos x="74" y="779"/>
                  </a:cxn>
                  <a:cxn ang="0">
                    <a:pos x="61" y="747"/>
                  </a:cxn>
                  <a:cxn ang="0">
                    <a:pos x="74" y="716"/>
                  </a:cxn>
                  <a:cxn ang="0">
                    <a:pos x="80" y="642"/>
                  </a:cxn>
                  <a:cxn ang="0">
                    <a:pos x="87" y="611"/>
                  </a:cxn>
                  <a:cxn ang="0">
                    <a:pos x="87" y="589"/>
                  </a:cxn>
                  <a:cxn ang="0">
                    <a:pos x="87" y="547"/>
                  </a:cxn>
                  <a:cxn ang="0">
                    <a:pos x="80" y="516"/>
                  </a:cxn>
                  <a:cxn ang="0">
                    <a:pos x="80" y="442"/>
                  </a:cxn>
                  <a:cxn ang="0">
                    <a:pos x="67" y="411"/>
                  </a:cxn>
                  <a:cxn ang="0">
                    <a:pos x="61" y="389"/>
                  </a:cxn>
                  <a:cxn ang="0">
                    <a:pos x="54" y="305"/>
                  </a:cxn>
                  <a:cxn ang="0">
                    <a:pos x="45" y="303"/>
                  </a:cxn>
                  <a:cxn ang="0">
                    <a:pos x="24" y="252"/>
                  </a:cxn>
                  <a:cxn ang="0">
                    <a:pos x="18" y="210"/>
                  </a:cxn>
                  <a:cxn ang="0">
                    <a:pos x="15" y="120"/>
                  </a:cxn>
                </a:cxnLst>
                <a:rect l="0" t="0" r="r" b="b"/>
                <a:pathLst>
                  <a:path w="178" h="1076">
                    <a:moveTo>
                      <a:pt x="0" y="27"/>
                    </a:moveTo>
                    <a:lnTo>
                      <a:pt x="20" y="0"/>
                    </a:lnTo>
                    <a:lnTo>
                      <a:pt x="47" y="39"/>
                    </a:lnTo>
                    <a:lnTo>
                      <a:pt x="50" y="78"/>
                    </a:lnTo>
                    <a:lnTo>
                      <a:pt x="45" y="135"/>
                    </a:lnTo>
                    <a:lnTo>
                      <a:pt x="45" y="210"/>
                    </a:lnTo>
                    <a:lnTo>
                      <a:pt x="60" y="258"/>
                    </a:lnTo>
                    <a:lnTo>
                      <a:pt x="69" y="282"/>
                    </a:lnTo>
                    <a:lnTo>
                      <a:pt x="80" y="305"/>
                    </a:lnTo>
                    <a:lnTo>
                      <a:pt x="119" y="339"/>
                    </a:lnTo>
                    <a:lnTo>
                      <a:pt x="158" y="399"/>
                    </a:lnTo>
                    <a:lnTo>
                      <a:pt x="161" y="438"/>
                    </a:lnTo>
                    <a:lnTo>
                      <a:pt x="165" y="480"/>
                    </a:lnTo>
                    <a:lnTo>
                      <a:pt x="161" y="543"/>
                    </a:lnTo>
                    <a:lnTo>
                      <a:pt x="167" y="588"/>
                    </a:lnTo>
                    <a:lnTo>
                      <a:pt x="158" y="654"/>
                    </a:lnTo>
                    <a:lnTo>
                      <a:pt x="161" y="687"/>
                    </a:lnTo>
                    <a:lnTo>
                      <a:pt x="161" y="720"/>
                    </a:lnTo>
                    <a:lnTo>
                      <a:pt x="165" y="750"/>
                    </a:lnTo>
                    <a:lnTo>
                      <a:pt x="160" y="790"/>
                    </a:lnTo>
                    <a:lnTo>
                      <a:pt x="166" y="832"/>
                    </a:lnTo>
                    <a:lnTo>
                      <a:pt x="166" y="863"/>
                    </a:lnTo>
                    <a:lnTo>
                      <a:pt x="173" y="895"/>
                    </a:lnTo>
                    <a:lnTo>
                      <a:pt x="177" y="930"/>
                    </a:lnTo>
                    <a:lnTo>
                      <a:pt x="173" y="958"/>
                    </a:lnTo>
                    <a:lnTo>
                      <a:pt x="173" y="990"/>
                    </a:lnTo>
                    <a:lnTo>
                      <a:pt x="166" y="1021"/>
                    </a:lnTo>
                    <a:lnTo>
                      <a:pt x="146" y="1075"/>
                    </a:lnTo>
                    <a:lnTo>
                      <a:pt x="26" y="1073"/>
                    </a:lnTo>
                    <a:lnTo>
                      <a:pt x="48" y="1042"/>
                    </a:lnTo>
                    <a:lnTo>
                      <a:pt x="61" y="1011"/>
                    </a:lnTo>
                    <a:lnTo>
                      <a:pt x="80" y="990"/>
                    </a:lnTo>
                    <a:lnTo>
                      <a:pt x="94" y="968"/>
                    </a:lnTo>
                    <a:lnTo>
                      <a:pt x="101" y="937"/>
                    </a:lnTo>
                    <a:lnTo>
                      <a:pt x="94" y="895"/>
                    </a:lnTo>
                    <a:lnTo>
                      <a:pt x="94" y="853"/>
                    </a:lnTo>
                    <a:lnTo>
                      <a:pt x="80" y="811"/>
                    </a:lnTo>
                    <a:lnTo>
                      <a:pt x="74" y="779"/>
                    </a:lnTo>
                    <a:lnTo>
                      <a:pt x="61" y="747"/>
                    </a:lnTo>
                    <a:lnTo>
                      <a:pt x="74" y="716"/>
                    </a:lnTo>
                    <a:lnTo>
                      <a:pt x="80" y="642"/>
                    </a:lnTo>
                    <a:lnTo>
                      <a:pt x="87" y="611"/>
                    </a:lnTo>
                    <a:lnTo>
                      <a:pt x="87" y="589"/>
                    </a:lnTo>
                    <a:lnTo>
                      <a:pt x="87" y="547"/>
                    </a:lnTo>
                    <a:lnTo>
                      <a:pt x="80" y="516"/>
                    </a:lnTo>
                    <a:lnTo>
                      <a:pt x="80" y="442"/>
                    </a:lnTo>
                    <a:lnTo>
                      <a:pt x="67" y="411"/>
                    </a:lnTo>
                    <a:lnTo>
                      <a:pt x="61" y="389"/>
                    </a:lnTo>
                    <a:lnTo>
                      <a:pt x="54" y="305"/>
                    </a:lnTo>
                    <a:lnTo>
                      <a:pt x="45" y="303"/>
                    </a:lnTo>
                    <a:lnTo>
                      <a:pt x="24" y="252"/>
                    </a:lnTo>
                    <a:lnTo>
                      <a:pt x="18" y="210"/>
                    </a:lnTo>
                    <a:lnTo>
                      <a:pt x="15" y="120"/>
                    </a:lnTo>
                  </a:path>
                </a:pathLst>
              </a:custGeom>
              <a:solidFill>
                <a:srgbClr val="393939">
                  <a:alpha val="50000"/>
                </a:srgbClr>
              </a:solidFill>
              <a:ln w="9525" cap="rnd">
                <a:noFill/>
                <a:round/>
                <a:headEnd type="none" w="sm" len="sm"/>
                <a:tailEnd type="none" w="sm" len="sm"/>
              </a:ln>
              <a:effectLst/>
            </p:spPr>
            <p:txBody>
              <a:bodyPr/>
              <a:lstStyle/>
              <a:p>
                <a:pPr>
                  <a:defRPr/>
                </a:pPr>
                <a:endParaRPr lang="en-US" dirty="0">
                  <a:cs typeface="+mn-cs"/>
                </a:endParaRPr>
              </a:p>
            </p:txBody>
          </p:sp>
          <p:sp>
            <p:nvSpPr>
              <p:cNvPr id="11" name="Freeform 7"/>
              <p:cNvSpPr>
                <a:spLocks/>
              </p:cNvSpPr>
              <p:nvPr/>
            </p:nvSpPr>
            <p:spPr bwMode="auto">
              <a:xfrm>
                <a:off x="1440" y="0"/>
                <a:ext cx="274" cy="384"/>
              </a:xfrm>
              <a:custGeom>
                <a:avLst/>
                <a:gdLst/>
                <a:ahLst/>
                <a:cxnLst>
                  <a:cxn ang="0">
                    <a:pos x="0" y="0"/>
                  </a:cxn>
                  <a:cxn ang="0">
                    <a:pos x="111" y="0"/>
                  </a:cxn>
                  <a:cxn ang="0">
                    <a:pos x="147" y="17"/>
                  </a:cxn>
                  <a:cxn ang="0">
                    <a:pos x="171" y="38"/>
                  </a:cxn>
                  <a:cxn ang="0">
                    <a:pos x="201" y="71"/>
                  </a:cxn>
                  <a:cxn ang="0">
                    <a:pos x="219" y="131"/>
                  </a:cxn>
                  <a:cxn ang="0">
                    <a:pos x="234" y="164"/>
                  </a:cxn>
                  <a:cxn ang="0">
                    <a:pos x="239" y="221"/>
                  </a:cxn>
                  <a:cxn ang="0">
                    <a:pos x="255" y="287"/>
                  </a:cxn>
                  <a:cxn ang="0">
                    <a:pos x="273" y="383"/>
                  </a:cxn>
                  <a:cxn ang="0">
                    <a:pos x="217" y="369"/>
                  </a:cxn>
                  <a:cxn ang="0">
                    <a:pos x="203" y="338"/>
                  </a:cxn>
                  <a:cxn ang="0">
                    <a:pos x="183" y="306"/>
                  </a:cxn>
                  <a:cxn ang="0">
                    <a:pos x="170" y="274"/>
                  </a:cxn>
                  <a:cxn ang="0">
                    <a:pos x="156" y="201"/>
                  </a:cxn>
                  <a:cxn ang="0">
                    <a:pos x="143" y="169"/>
                  </a:cxn>
                  <a:cxn ang="0">
                    <a:pos x="130" y="138"/>
                  </a:cxn>
                  <a:cxn ang="0">
                    <a:pos x="76" y="96"/>
                  </a:cxn>
                  <a:cxn ang="0">
                    <a:pos x="63" y="74"/>
                  </a:cxn>
                  <a:cxn ang="0">
                    <a:pos x="43" y="64"/>
                  </a:cxn>
                  <a:cxn ang="0">
                    <a:pos x="27" y="20"/>
                  </a:cxn>
                </a:cxnLst>
                <a:rect l="0" t="0" r="r" b="b"/>
                <a:pathLst>
                  <a:path w="274" h="384">
                    <a:moveTo>
                      <a:pt x="0" y="0"/>
                    </a:moveTo>
                    <a:lnTo>
                      <a:pt x="111" y="0"/>
                    </a:lnTo>
                    <a:lnTo>
                      <a:pt x="147" y="17"/>
                    </a:lnTo>
                    <a:lnTo>
                      <a:pt x="171" y="38"/>
                    </a:lnTo>
                    <a:lnTo>
                      <a:pt x="201" y="71"/>
                    </a:lnTo>
                    <a:lnTo>
                      <a:pt x="219" y="131"/>
                    </a:lnTo>
                    <a:lnTo>
                      <a:pt x="234" y="164"/>
                    </a:lnTo>
                    <a:lnTo>
                      <a:pt x="239" y="221"/>
                    </a:lnTo>
                    <a:lnTo>
                      <a:pt x="255" y="287"/>
                    </a:lnTo>
                    <a:lnTo>
                      <a:pt x="273" y="383"/>
                    </a:lnTo>
                    <a:lnTo>
                      <a:pt x="217" y="369"/>
                    </a:lnTo>
                    <a:lnTo>
                      <a:pt x="203" y="338"/>
                    </a:lnTo>
                    <a:lnTo>
                      <a:pt x="183" y="306"/>
                    </a:lnTo>
                    <a:lnTo>
                      <a:pt x="170" y="274"/>
                    </a:lnTo>
                    <a:lnTo>
                      <a:pt x="156" y="201"/>
                    </a:lnTo>
                    <a:lnTo>
                      <a:pt x="143" y="169"/>
                    </a:lnTo>
                    <a:lnTo>
                      <a:pt x="130" y="138"/>
                    </a:lnTo>
                    <a:lnTo>
                      <a:pt x="76" y="96"/>
                    </a:lnTo>
                    <a:lnTo>
                      <a:pt x="63" y="74"/>
                    </a:lnTo>
                    <a:lnTo>
                      <a:pt x="43" y="64"/>
                    </a:lnTo>
                    <a:lnTo>
                      <a:pt x="27" y="20"/>
                    </a:lnTo>
                  </a:path>
                </a:pathLst>
              </a:custGeom>
              <a:solidFill>
                <a:srgbClr val="393939">
                  <a:alpha val="50000"/>
                </a:srgbClr>
              </a:solidFill>
              <a:ln w="9525" cap="rnd">
                <a:noFill/>
                <a:round/>
                <a:headEnd type="none" w="sm" len="sm"/>
                <a:tailEnd type="none" w="sm" len="sm"/>
              </a:ln>
              <a:effectLst/>
            </p:spPr>
            <p:txBody>
              <a:bodyPr/>
              <a:lstStyle/>
              <a:p>
                <a:pPr>
                  <a:defRPr/>
                </a:pPr>
                <a:endParaRPr lang="en-US" dirty="0">
                  <a:cs typeface="+mn-cs"/>
                </a:endParaRPr>
              </a:p>
            </p:txBody>
          </p:sp>
          <p:sp>
            <p:nvSpPr>
              <p:cNvPr id="12" name="Freeform 8"/>
              <p:cNvSpPr>
                <a:spLocks/>
              </p:cNvSpPr>
              <p:nvPr/>
            </p:nvSpPr>
            <p:spPr bwMode="auto">
              <a:xfrm>
                <a:off x="1252" y="2250"/>
                <a:ext cx="230" cy="336"/>
              </a:xfrm>
              <a:custGeom>
                <a:avLst/>
                <a:gdLst/>
                <a:ahLst/>
                <a:cxnLst>
                  <a:cxn ang="0">
                    <a:pos x="229" y="0"/>
                  </a:cxn>
                  <a:cxn ang="0">
                    <a:pos x="191" y="61"/>
                  </a:cxn>
                  <a:cxn ang="0">
                    <a:pos x="165" y="82"/>
                  </a:cxn>
                  <a:cxn ang="0">
                    <a:pos x="145" y="93"/>
                  </a:cxn>
                  <a:cxn ang="0">
                    <a:pos x="118" y="135"/>
                  </a:cxn>
                  <a:cxn ang="0">
                    <a:pos x="118" y="166"/>
                  </a:cxn>
                  <a:cxn ang="0">
                    <a:pos x="118" y="198"/>
                  </a:cxn>
                  <a:cxn ang="0">
                    <a:pos x="118" y="230"/>
                  </a:cxn>
                  <a:cxn ang="0">
                    <a:pos x="105" y="261"/>
                  </a:cxn>
                  <a:cxn ang="0">
                    <a:pos x="86" y="272"/>
                  </a:cxn>
                  <a:cxn ang="0">
                    <a:pos x="66" y="282"/>
                  </a:cxn>
                  <a:cxn ang="0">
                    <a:pos x="45" y="303"/>
                  </a:cxn>
                  <a:cxn ang="0">
                    <a:pos x="26" y="314"/>
                  </a:cxn>
                  <a:cxn ang="0">
                    <a:pos x="6" y="335"/>
                  </a:cxn>
                  <a:cxn ang="0">
                    <a:pos x="0" y="303"/>
                  </a:cxn>
                  <a:cxn ang="0">
                    <a:pos x="19" y="272"/>
                  </a:cxn>
                  <a:cxn ang="0">
                    <a:pos x="45" y="251"/>
                  </a:cxn>
                  <a:cxn ang="0">
                    <a:pos x="59" y="219"/>
                  </a:cxn>
                  <a:cxn ang="0">
                    <a:pos x="72" y="177"/>
                  </a:cxn>
                  <a:cxn ang="0">
                    <a:pos x="79" y="135"/>
                  </a:cxn>
                  <a:cxn ang="0">
                    <a:pos x="79" y="103"/>
                  </a:cxn>
                  <a:cxn ang="0">
                    <a:pos x="132" y="72"/>
                  </a:cxn>
                  <a:cxn ang="0">
                    <a:pos x="152" y="72"/>
                  </a:cxn>
                  <a:cxn ang="0">
                    <a:pos x="178" y="29"/>
                  </a:cxn>
                  <a:cxn ang="0">
                    <a:pos x="198" y="8"/>
                  </a:cxn>
                  <a:cxn ang="0">
                    <a:pos x="229" y="0"/>
                  </a:cxn>
                </a:cxnLst>
                <a:rect l="0" t="0" r="r" b="b"/>
                <a:pathLst>
                  <a:path w="230" h="336">
                    <a:moveTo>
                      <a:pt x="229" y="0"/>
                    </a:moveTo>
                    <a:lnTo>
                      <a:pt x="191" y="61"/>
                    </a:lnTo>
                    <a:lnTo>
                      <a:pt x="165" y="82"/>
                    </a:lnTo>
                    <a:lnTo>
                      <a:pt x="145" y="93"/>
                    </a:lnTo>
                    <a:lnTo>
                      <a:pt x="118" y="135"/>
                    </a:lnTo>
                    <a:lnTo>
                      <a:pt x="118" y="166"/>
                    </a:lnTo>
                    <a:lnTo>
                      <a:pt x="118" y="198"/>
                    </a:lnTo>
                    <a:lnTo>
                      <a:pt x="118" y="230"/>
                    </a:lnTo>
                    <a:lnTo>
                      <a:pt x="105" y="261"/>
                    </a:lnTo>
                    <a:lnTo>
                      <a:pt x="86" y="272"/>
                    </a:lnTo>
                    <a:lnTo>
                      <a:pt x="66" y="282"/>
                    </a:lnTo>
                    <a:lnTo>
                      <a:pt x="45" y="303"/>
                    </a:lnTo>
                    <a:lnTo>
                      <a:pt x="26" y="314"/>
                    </a:lnTo>
                    <a:lnTo>
                      <a:pt x="6" y="335"/>
                    </a:lnTo>
                    <a:lnTo>
                      <a:pt x="0" y="303"/>
                    </a:lnTo>
                    <a:lnTo>
                      <a:pt x="19" y="272"/>
                    </a:lnTo>
                    <a:lnTo>
                      <a:pt x="45" y="251"/>
                    </a:lnTo>
                    <a:lnTo>
                      <a:pt x="59" y="219"/>
                    </a:lnTo>
                    <a:lnTo>
                      <a:pt x="72" y="177"/>
                    </a:lnTo>
                    <a:lnTo>
                      <a:pt x="79" y="135"/>
                    </a:lnTo>
                    <a:lnTo>
                      <a:pt x="79" y="103"/>
                    </a:lnTo>
                    <a:lnTo>
                      <a:pt x="132" y="72"/>
                    </a:lnTo>
                    <a:lnTo>
                      <a:pt x="152" y="72"/>
                    </a:lnTo>
                    <a:lnTo>
                      <a:pt x="178" y="29"/>
                    </a:lnTo>
                    <a:lnTo>
                      <a:pt x="198" y="8"/>
                    </a:lnTo>
                    <a:lnTo>
                      <a:pt x="229" y="0"/>
                    </a:lnTo>
                  </a:path>
                </a:pathLst>
              </a:custGeom>
              <a:solidFill>
                <a:srgbClr val="DDDDDD">
                  <a:alpha val="50000"/>
                </a:srgbClr>
              </a:solidFill>
              <a:ln w="9525" cap="rnd">
                <a:noFill/>
                <a:round/>
                <a:headEnd type="none" w="sm" len="sm"/>
                <a:tailEnd type="none" w="sm" len="sm"/>
              </a:ln>
              <a:effectLst/>
            </p:spPr>
            <p:txBody>
              <a:bodyPr/>
              <a:lstStyle/>
              <a:p>
                <a:pPr>
                  <a:defRPr/>
                </a:pPr>
                <a:endParaRPr lang="en-US" dirty="0">
                  <a:cs typeface="+mn-cs"/>
                </a:endParaRPr>
              </a:p>
            </p:txBody>
          </p:sp>
          <p:sp>
            <p:nvSpPr>
              <p:cNvPr id="13" name="Freeform 9"/>
              <p:cNvSpPr>
                <a:spLocks/>
              </p:cNvSpPr>
              <p:nvPr/>
            </p:nvSpPr>
            <p:spPr bwMode="auto">
              <a:xfrm>
                <a:off x="1643" y="338"/>
                <a:ext cx="155" cy="232"/>
              </a:xfrm>
              <a:custGeom>
                <a:avLst/>
                <a:gdLst/>
                <a:ahLst/>
                <a:cxnLst>
                  <a:cxn ang="0">
                    <a:pos x="20" y="10"/>
                  </a:cxn>
                  <a:cxn ang="0">
                    <a:pos x="20" y="52"/>
                  </a:cxn>
                  <a:cxn ang="0">
                    <a:pos x="20" y="84"/>
                  </a:cxn>
                  <a:cxn ang="0">
                    <a:pos x="6" y="94"/>
                  </a:cxn>
                  <a:cxn ang="0">
                    <a:pos x="0" y="126"/>
                  </a:cxn>
                  <a:cxn ang="0">
                    <a:pos x="6" y="158"/>
                  </a:cxn>
                  <a:cxn ang="0">
                    <a:pos x="20" y="158"/>
                  </a:cxn>
                  <a:cxn ang="0">
                    <a:pos x="39" y="168"/>
                  </a:cxn>
                  <a:cxn ang="0">
                    <a:pos x="59" y="189"/>
                  </a:cxn>
                  <a:cxn ang="0">
                    <a:pos x="79" y="221"/>
                  </a:cxn>
                  <a:cxn ang="0">
                    <a:pos x="99" y="231"/>
                  </a:cxn>
                  <a:cxn ang="0">
                    <a:pos x="118" y="231"/>
                  </a:cxn>
                  <a:cxn ang="0">
                    <a:pos x="154" y="228"/>
                  </a:cxn>
                  <a:cxn ang="0">
                    <a:pos x="154" y="189"/>
                  </a:cxn>
                  <a:cxn ang="0">
                    <a:pos x="150" y="138"/>
                  </a:cxn>
                  <a:cxn ang="0">
                    <a:pos x="132" y="126"/>
                  </a:cxn>
                  <a:cxn ang="0">
                    <a:pos x="118" y="117"/>
                  </a:cxn>
                  <a:cxn ang="0">
                    <a:pos x="96" y="105"/>
                  </a:cxn>
                  <a:cxn ang="0">
                    <a:pos x="72" y="75"/>
                  </a:cxn>
                  <a:cxn ang="0">
                    <a:pos x="64" y="33"/>
                  </a:cxn>
                  <a:cxn ang="0">
                    <a:pos x="52" y="0"/>
                  </a:cxn>
                  <a:cxn ang="0">
                    <a:pos x="20" y="10"/>
                  </a:cxn>
                </a:cxnLst>
                <a:rect l="0" t="0" r="r" b="b"/>
                <a:pathLst>
                  <a:path w="155" h="232">
                    <a:moveTo>
                      <a:pt x="20" y="10"/>
                    </a:moveTo>
                    <a:lnTo>
                      <a:pt x="20" y="52"/>
                    </a:lnTo>
                    <a:lnTo>
                      <a:pt x="20" y="84"/>
                    </a:lnTo>
                    <a:lnTo>
                      <a:pt x="6" y="94"/>
                    </a:lnTo>
                    <a:lnTo>
                      <a:pt x="0" y="126"/>
                    </a:lnTo>
                    <a:lnTo>
                      <a:pt x="6" y="158"/>
                    </a:lnTo>
                    <a:lnTo>
                      <a:pt x="20" y="158"/>
                    </a:lnTo>
                    <a:lnTo>
                      <a:pt x="39" y="168"/>
                    </a:lnTo>
                    <a:lnTo>
                      <a:pt x="59" y="189"/>
                    </a:lnTo>
                    <a:lnTo>
                      <a:pt x="79" y="221"/>
                    </a:lnTo>
                    <a:lnTo>
                      <a:pt x="99" y="231"/>
                    </a:lnTo>
                    <a:lnTo>
                      <a:pt x="118" y="231"/>
                    </a:lnTo>
                    <a:lnTo>
                      <a:pt x="154" y="228"/>
                    </a:lnTo>
                    <a:lnTo>
                      <a:pt x="154" y="189"/>
                    </a:lnTo>
                    <a:lnTo>
                      <a:pt x="150" y="138"/>
                    </a:lnTo>
                    <a:lnTo>
                      <a:pt x="132" y="126"/>
                    </a:lnTo>
                    <a:lnTo>
                      <a:pt x="118" y="117"/>
                    </a:lnTo>
                    <a:lnTo>
                      <a:pt x="96" y="105"/>
                    </a:lnTo>
                    <a:lnTo>
                      <a:pt x="72" y="75"/>
                    </a:lnTo>
                    <a:lnTo>
                      <a:pt x="64" y="33"/>
                    </a:lnTo>
                    <a:lnTo>
                      <a:pt x="52" y="0"/>
                    </a:lnTo>
                    <a:lnTo>
                      <a:pt x="20" y="10"/>
                    </a:lnTo>
                  </a:path>
                </a:pathLst>
              </a:custGeom>
              <a:solidFill>
                <a:srgbClr val="DDDDDD">
                  <a:alpha val="50000"/>
                </a:srgbClr>
              </a:solidFill>
              <a:ln w="9525" cap="rnd">
                <a:noFill/>
                <a:round/>
                <a:headEnd type="none" w="sm" len="sm"/>
                <a:tailEnd type="none" w="sm" len="sm"/>
              </a:ln>
              <a:effectLst/>
            </p:spPr>
            <p:txBody>
              <a:bodyPr/>
              <a:lstStyle/>
              <a:p>
                <a:pPr>
                  <a:defRPr/>
                </a:pPr>
                <a:endParaRPr lang="en-US" dirty="0">
                  <a:cs typeface="+mn-cs"/>
                </a:endParaRPr>
              </a:p>
            </p:txBody>
          </p:sp>
        </p:grpSp>
      </p:grpSp>
      <p:sp>
        <p:nvSpPr>
          <p:cNvPr id="3084" name="Rectangle 12"/>
          <p:cNvSpPr>
            <a:spLocks noGrp="1" noChangeArrowheads="1"/>
          </p:cNvSpPr>
          <p:nvPr>
            <p:ph type="ctrTitle" sz="quarter"/>
          </p:nvPr>
        </p:nvSpPr>
        <p:spPr>
          <a:xfrm>
            <a:off x="2667000" y="1219200"/>
            <a:ext cx="6399213" cy="2438400"/>
          </a:xfrm>
        </p:spPr>
        <p:txBody>
          <a:bodyPr/>
          <a:lstStyle>
            <a:lvl1pPr>
              <a:defRPr/>
            </a:lvl1pPr>
          </a:lstStyle>
          <a:p>
            <a:r>
              <a:rPr lang="en-US"/>
              <a:t>Click to edit Master title style</a:t>
            </a:r>
          </a:p>
        </p:txBody>
      </p:sp>
      <p:sp>
        <p:nvSpPr>
          <p:cNvPr id="3085" name="Rectangle 13"/>
          <p:cNvSpPr>
            <a:spLocks noGrp="1" noChangeArrowheads="1"/>
          </p:cNvSpPr>
          <p:nvPr>
            <p:ph type="subTitle" sz="quarter" idx="1"/>
          </p:nvPr>
        </p:nvSpPr>
        <p:spPr>
          <a:xfrm>
            <a:off x="2665413" y="3886200"/>
            <a:ext cx="6400800" cy="1752600"/>
          </a:xfrm>
        </p:spPr>
        <p:txBody>
          <a:bodyPr/>
          <a:lstStyle>
            <a:lvl1pPr marL="0" indent="0" algn="ctr">
              <a:buFont typeface="Monotype Sorts" charset="2"/>
              <a:buNone/>
              <a:defRPr/>
            </a:lvl1pPr>
          </a:lstStyle>
          <a:p>
            <a:r>
              <a:rPr lang="en-US"/>
              <a:t>Click to edit Master subtitle style</a:t>
            </a:r>
          </a:p>
        </p:txBody>
      </p:sp>
      <p:sp>
        <p:nvSpPr>
          <p:cNvPr id="14" name="Rectangle 14"/>
          <p:cNvSpPr>
            <a:spLocks noGrp="1" noChangeArrowheads="1"/>
          </p:cNvSpPr>
          <p:nvPr>
            <p:ph type="dt" sz="quarter" idx="10"/>
          </p:nvPr>
        </p:nvSpPr>
        <p:spPr>
          <a:xfrm>
            <a:off x="150813" y="6248400"/>
            <a:ext cx="1905000" cy="457200"/>
          </a:xfrm>
        </p:spPr>
        <p:txBody>
          <a:bodyPr/>
          <a:lstStyle>
            <a:lvl1pPr>
              <a:defRPr dirty="0">
                <a:solidFill>
                  <a:schemeClr val="bg2"/>
                </a:solidFill>
              </a:defRPr>
            </a:lvl1pPr>
          </a:lstStyle>
          <a:p>
            <a:pPr>
              <a:defRPr/>
            </a:pPr>
            <a:endParaRPr lang="en-US"/>
          </a:p>
        </p:txBody>
      </p:sp>
      <p:sp>
        <p:nvSpPr>
          <p:cNvPr id="15" name="Rectangle 15"/>
          <p:cNvSpPr>
            <a:spLocks noGrp="1" noChangeArrowheads="1"/>
          </p:cNvSpPr>
          <p:nvPr>
            <p:ph type="ftr" sz="quarter" idx="11"/>
          </p:nvPr>
        </p:nvSpPr>
        <p:spPr>
          <a:xfrm>
            <a:off x="3124200" y="6248400"/>
            <a:ext cx="2895600" cy="457200"/>
          </a:xfrm>
        </p:spPr>
        <p:txBody>
          <a:bodyPr/>
          <a:lstStyle>
            <a:lvl1pPr>
              <a:defRPr dirty="0" smtClean="0"/>
            </a:lvl1pPr>
          </a:lstStyle>
          <a:p>
            <a:pPr>
              <a:defRPr/>
            </a:pPr>
            <a:r>
              <a:rPr lang="en-US"/>
              <a:t>Copyright ©2014 by Pearson Education, Inc. All rights reserved.</a:t>
            </a:r>
            <a:endParaRPr lang="en-US"/>
          </a:p>
        </p:txBody>
      </p:sp>
      <p:sp>
        <p:nvSpPr>
          <p:cNvPr id="16" name="Rectangle 16"/>
          <p:cNvSpPr>
            <a:spLocks noGrp="1" noChangeArrowheads="1"/>
          </p:cNvSpPr>
          <p:nvPr>
            <p:ph type="sldNum" sz="quarter" idx="12"/>
          </p:nvPr>
        </p:nvSpPr>
        <p:spPr>
          <a:xfrm>
            <a:off x="7162800" y="6248400"/>
            <a:ext cx="1903413" cy="457200"/>
          </a:xfrm>
        </p:spPr>
        <p:txBody>
          <a:bodyPr/>
          <a:lstStyle>
            <a:lvl1pPr>
              <a:defRPr/>
            </a:lvl1pPr>
          </a:lstStyle>
          <a:p>
            <a:pPr>
              <a:defRPr/>
            </a:pPr>
            <a:fld id="{B32EF310-47C5-4DB1-9C88-324A043C29F2}" type="slidenum">
              <a:rPr lang="en-US"/>
              <a:pPr>
                <a:defRPr/>
              </a:pPr>
              <a:t>‹#›</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dt" sz="half" idx="10"/>
          </p:nvPr>
        </p:nvSpPr>
        <p:spPr>
          <a:ln/>
        </p:spPr>
        <p:txBody>
          <a:bodyPr/>
          <a:lstStyle>
            <a:lvl1pPr>
              <a:defRPr/>
            </a:lvl1pPr>
          </a:lstStyle>
          <a:p>
            <a:pPr>
              <a:defRPr/>
            </a:pPr>
            <a:endParaRPr lang="en-US"/>
          </a:p>
        </p:txBody>
      </p:sp>
      <p:sp>
        <p:nvSpPr>
          <p:cNvPr id="5" name="Rectangle 15"/>
          <p:cNvSpPr>
            <a:spLocks noGrp="1" noChangeArrowheads="1"/>
          </p:cNvSpPr>
          <p:nvPr>
            <p:ph type="ftr" sz="quarter" idx="11"/>
          </p:nvPr>
        </p:nvSpPr>
        <p:spPr>
          <a:ln/>
        </p:spPr>
        <p:txBody>
          <a:bodyPr/>
          <a:lstStyle>
            <a:lvl1pPr>
              <a:defRPr/>
            </a:lvl1pPr>
          </a:lstStyle>
          <a:p>
            <a:pPr>
              <a:defRPr/>
            </a:pPr>
            <a:r>
              <a:rPr lang="en-US"/>
              <a:t>Copyright ©2014 by Pearson Education, Inc. All rights reserved.</a:t>
            </a:r>
          </a:p>
        </p:txBody>
      </p:sp>
      <p:sp>
        <p:nvSpPr>
          <p:cNvPr id="6" name="Rectangle 16"/>
          <p:cNvSpPr>
            <a:spLocks noGrp="1" noChangeArrowheads="1"/>
          </p:cNvSpPr>
          <p:nvPr>
            <p:ph type="sldNum" sz="quarter" idx="12"/>
          </p:nvPr>
        </p:nvSpPr>
        <p:spPr>
          <a:ln/>
        </p:spPr>
        <p:txBody>
          <a:bodyPr/>
          <a:lstStyle>
            <a:lvl1pPr>
              <a:defRPr/>
            </a:lvl1pPr>
          </a:lstStyle>
          <a:p>
            <a:pPr>
              <a:defRPr/>
            </a:pPr>
            <a:r>
              <a:rPr lang="en-US"/>
              <a:t>1-</a:t>
            </a:r>
            <a:fld id="{4B3FEF44-A20D-4918-8AAC-2A4C3288C408}"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9313"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0013"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dt" sz="half" idx="10"/>
          </p:nvPr>
        </p:nvSpPr>
        <p:spPr>
          <a:ln/>
        </p:spPr>
        <p:txBody>
          <a:bodyPr/>
          <a:lstStyle>
            <a:lvl1pPr>
              <a:defRPr/>
            </a:lvl1pPr>
          </a:lstStyle>
          <a:p>
            <a:pPr>
              <a:defRPr/>
            </a:pPr>
            <a:endParaRPr lang="en-US"/>
          </a:p>
        </p:txBody>
      </p:sp>
      <p:sp>
        <p:nvSpPr>
          <p:cNvPr id="5" name="Rectangle 15"/>
          <p:cNvSpPr>
            <a:spLocks noGrp="1" noChangeArrowheads="1"/>
          </p:cNvSpPr>
          <p:nvPr>
            <p:ph type="ftr" sz="quarter" idx="11"/>
          </p:nvPr>
        </p:nvSpPr>
        <p:spPr>
          <a:ln/>
        </p:spPr>
        <p:txBody>
          <a:bodyPr/>
          <a:lstStyle>
            <a:lvl1pPr>
              <a:defRPr/>
            </a:lvl1pPr>
          </a:lstStyle>
          <a:p>
            <a:pPr>
              <a:defRPr/>
            </a:pPr>
            <a:r>
              <a:rPr lang="en-US"/>
              <a:t>Copyright ©2014 by Pearson Education, Inc. All rights reserved.</a:t>
            </a:r>
          </a:p>
        </p:txBody>
      </p:sp>
      <p:sp>
        <p:nvSpPr>
          <p:cNvPr id="6" name="Rectangle 16"/>
          <p:cNvSpPr>
            <a:spLocks noGrp="1" noChangeArrowheads="1"/>
          </p:cNvSpPr>
          <p:nvPr>
            <p:ph type="sldNum" sz="quarter" idx="12"/>
          </p:nvPr>
        </p:nvSpPr>
        <p:spPr>
          <a:ln/>
        </p:spPr>
        <p:txBody>
          <a:bodyPr/>
          <a:lstStyle>
            <a:lvl1pPr>
              <a:defRPr/>
            </a:lvl1pPr>
          </a:lstStyle>
          <a:p>
            <a:pPr>
              <a:defRPr/>
            </a:pPr>
            <a:r>
              <a:rPr lang="en-US"/>
              <a:t>1-</a:t>
            </a:r>
            <a:fld id="{5AC64D63-A15F-40D2-9323-5025F621B225}"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©2014 by Pearson Education, Inc. All rights reserved.</a:t>
            </a:r>
          </a:p>
        </p:txBody>
      </p:sp>
      <p:sp>
        <p:nvSpPr>
          <p:cNvPr id="6" name="Rectangle 6"/>
          <p:cNvSpPr>
            <a:spLocks noGrp="1" noChangeArrowheads="1"/>
          </p:cNvSpPr>
          <p:nvPr>
            <p:ph type="sldNum" sz="quarter" idx="12"/>
          </p:nvPr>
        </p:nvSpPr>
        <p:spPr>
          <a:ln/>
        </p:spPr>
        <p:txBody>
          <a:bodyPr/>
          <a:lstStyle>
            <a:lvl1pPr>
              <a:defRPr/>
            </a:lvl1pPr>
          </a:lstStyle>
          <a:p>
            <a:pPr>
              <a:defRPr/>
            </a:pPr>
            <a:fld id="{B61C5D11-D200-43D6-9215-0A57B1DD7271}"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©2014 by Pearson Education, Inc. All rights reserved.</a:t>
            </a:r>
          </a:p>
        </p:txBody>
      </p:sp>
      <p:sp>
        <p:nvSpPr>
          <p:cNvPr id="6" name="Rectangle 6"/>
          <p:cNvSpPr>
            <a:spLocks noGrp="1" noChangeArrowheads="1"/>
          </p:cNvSpPr>
          <p:nvPr>
            <p:ph type="sldNum" sz="quarter" idx="12"/>
          </p:nvPr>
        </p:nvSpPr>
        <p:spPr>
          <a:ln/>
        </p:spPr>
        <p:txBody>
          <a:bodyPr/>
          <a:lstStyle>
            <a:lvl1pPr>
              <a:defRPr/>
            </a:lvl1pPr>
          </a:lstStyle>
          <a:p>
            <a:pPr>
              <a:defRPr/>
            </a:pPr>
            <a:fld id="{14E959E2-AB0A-49D2-88BF-6874CB2D6574}"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©2014 by Pearson Education, Inc. All rights reserved.</a:t>
            </a:r>
          </a:p>
        </p:txBody>
      </p:sp>
      <p:sp>
        <p:nvSpPr>
          <p:cNvPr id="6" name="Rectangle 6"/>
          <p:cNvSpPr>
            <a:spLocks noGrp="1" noChangeArrowheads="1"/>
          </p:cNvSpPr>
          <p:nvPr>
            <p:ph type="sldNum" sz="quarter" idx="12"/>
          </p:nvPr>
        </p:nvSpPr>
        <p:spPr>
          <a:ln/>
        </p:spPr>
        <p:txBody>
          <a:bodyPr/>
          <a:lstStyle>
            <a:lvl1pPr>
              <a:defRPr/>
            </a:lvl1pPr>
          </a:lstStyle>
          <a:p>
            <a:pPr>
              <a:defRPr/>
            </a:pPr>
            <a:fld id="{BCE354B5-93EF-4076-A766-412D6A11FE79}"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Copyright ©2014 by Pearson Education, Inc. All rights reserved.</a:t>
            </a:r>
          </a:p>
        </p:txBody>
      </p:sp>
      <p:sp>
        <p:nvSpPr>
          <p:cNvPr id="7" name="Rectangle 6"/>
          <p:cNvSpPr>
            <a:spLocks noGrp="1" noChangeArrowheads="1"/>
          </p:cNvSpPr>
          <p:nvPr>
            <p:ph type="sldNum" sz="quarter" idx="12"/>
          </p:nvPr>
        </p:nvSpPr>
        <p:spPr>
          <a:ln/>
        </p:spPr>
        <p:txBody>
          <a:bodyPr/>
          <a:lstStyle>
            <a:lvl1pPr>
              <a:defRPr/>
            </a:lvl1pPr>
          </a:lstStyle>
          <a:p>
            <a:pPr>
              <a:defRPr/>
            </a:pPr>
            <a:fld id="{42E0CE65-46B5-4AAE-80BE-A5CAB748615F}"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Copyright ©2014 by Pearson Education, Inc. All rights reserved.</a:t>
            </a:r>
          </a:p>
        </p:txBody>
      </p:sp>
      <p:sp>
        <p:nvSpPr>
          <p:cNvPr id="9" name="Rectangle 6"/>
          <p:cNvSpPr>
            <a:spLocks noGrp="1" noChangeArrowheads="1"/>
          </p:cNvSpPr>
          <p:nvPr>
            <p:ph type="sldNum" sz="quarter" idx="12"/>
          </p:nvPr>
        </p:nvSpPr>
        <p:spPr>
          <a:ln/>
        </p:spPr>
        <p:txBody>
          <a:bodyPr/>
          <a:lstStyle>
            <a:lvl1pPr>
              <a:defRPr/>
            </a:lvl1pPr>
          </a:lstStyle>
          <a:p>
            <a:pPr>
              <a:defRPr/>
            </a:pPr>
            <a:fld id="{1B58C5EA-E950-4274-A8EA-72B25DF7E957}"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Copyright ©2014 by Pearson Education, Inc. All rights reserved.</a:t>
            </a:r>
          </a:p>
        </p:txBody>
      </p:sp>
      <p:sp>
        <p:nvSpPr>
          <p:cNvPr id="5" name="Rectangle 6"/>
          <p:cNvSpPr>
            <a:spLocks noGrp="1" noChangeArrowheads="1"/>
          </p:cNvSpPr>
          <p:nvPr>
            <p:ph type="sldNum" sz="quarter" idx="12"/>
          </p:nvPr>
        </p:nvSpPr>
        <p:spPr>
          <a:ln/>
        </p:spPr>
        <p:txBody>
          <a:bodyPr/>
          <a:lstStyle>
            <a:lvl1pPr>
              <a:defRPr/>
            </a:lvl1pPr>
          </a:lstStyle>
          <a:p>
            <a:pPr>
              <a:defRPr/>
            </a:pPr>
            <a:fld id="{DFAC9279-0D2E-484D-886D-A664B288656E}"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Copyright ©2014 by Pearson Education, Inc. All rights reserved.</a:t>
            </a:r>
          </a:p>
        </p:txBody>
      </p:sp>
      <p:sp>
        <p:nvSpPr>
          <p:cNvPr id="4" name="Rectangle 6"/>
          <p:cNvSpPr>
            <a:spLocks noGrp="1" noChangeArrowheads="1"/>
          </p:cNvSpPr>
          <p:nvPr>
            <p:ph type="sldNum" sz="quarter" idx="12"/>
          </p:nvPr>
        </p:nvSpPr>
        <p:spPr>
          <a:ln/>
        </p:spPr>
        <p:txBody>
          <a:bodyPr/>
          <a:lstStyle>
            <a:lvl1pPr>
              <a:defRPr/>
            </a:lvl1pPr>
          </a:lstStyle>
          <a:p>
            <a:pPr>
              <a:defRPr/>
            </a:pPr>
            <a:fld id="{1997C6CC-89C4-41B9-9C34-0DDD461456B6}"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Copyright ©2014 by Pearson Education, Inc. All rights reserved.</a:t>
            </a:r>
          </a:p>
        </p:txBody>
      </p:sp>
      <p:sp>
        <p:nvSpPr>
          <p:cNvPr id="7" name="Rectangle 6"/>
          <p:cNvSpPr>
            <a:spLocks noGrp="1" noChangeArrowheads="1"/>
          </p:cNvSpPr>
          <p:nvPr>
            <p:ph type="sldNum" sz="quarter" idx="12"/>
          </p:nvPr>
        </p:nvSpPr>
        <p:spPr>
          <a:ln/>
        </p:spPr>
        <p:txBody>
          <a:bodyPr/>
          <a:lstStyle>
            <a:lvl1pPr>
              <a:defRPr/>
            </a:lvl1pPr>
          </a:lstStyle>
          <a:p>
            <a:pPr>
              <a:defRPr/>
            </a:pPr>
            <a:fld id="{09FF304F-8BEA-4388-9C03-04A64F09A9FD}"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dt" sz="half" idx="10"/>
          </p:nvPr>
        </p:nvSpPr>
        <p:spPr>
          <a:ln/>
        </p:spPr>
        <p:txBody>
          <a:bodyPr/>
          <a:lstStyle>
            <a:lvl1pPr>
              <a:defRPr/>
            </a:lvl1pPr>
          </a:lstStyle>
          <a:p>
            <a:pPr>
              <a:defRPr/>
            </a:pPr>
            <a:endParaRPr lang="en-US"/>
          </a:p>
        </p:txBody>
      </p:sp>
      <p:sp>
        <p:nvSpPr>
          <p:cNvPr id="5" name="Rectangle 15"/>
          <p:cNvSpPr>
            <a:spLocks noGrp="1" noChangeArrowheads="1"/>
          </p:cNvSpPr>
          <p:nvPr>
            <p:ph type="ftr" sz="quarter" idx="11"/>
          </p:nvPr>
        </p:nvSpPr>
        <p:spPr>
          <a:ln/>
        </p:spPr>
        <p:txBody>
          <a:bodyPr/>
          <a:lstStyle>
            <a:lvl1pPr>
              <a:defRPr/>
            </a:lvl1pPr>
          </a:lstStyle>
          <a:p>
            <a:pPr>
              <a:defRPr/>
            </a:pPr>
            <a:r>
              <a:rPr lang="en-US"/>
              <a:t>Copyright ©2014 by Pearson Education, Inc. All rights reserved.</a:t>
            </a:r>
          </a:p>
        </p:txBody>
      </p:sp>
      <p:sp>
        <p:nvSpPr>
          <p:cNvPr id="6" name="Rectangle 16"/>
          <p:cNvSpPr>
            <a:spLocks noGrp="1" noChangeArrowheads="1"/>
          </p:cNvSpPr>
          <p:nvPr>
            <p:ph type="sldNum" sz="quarter" idx="12"/>
          </p:nvPr>
        </p:nvSpPr>
        <p:spPr>
          <a:ln/>
        </p:spPr>
        <p:txBody>
          <a:bodyPr/>
          <a:lstStyle>
            <a:lvl1pPr>
              <a:defRPr/>
            </a:lvl1pPr>
          </a:lstStyle>
          <a:p>
            <a:pPr>
              <a:defRPr/>
            </a:pPr>
            <a:r>
              <a:rPr lang="en-US"/>
              <a:t>1-</a:t>
            </a:r>
            <a:fld id="{E9CC0271-BFCC-4F5A-91DD-4F19A4535786}" type="slidenum">
              <a:rPr lang="en-US"/>
              <a:pPr>
                <a:defRPr/>
              </a:pPr>
              <a:t>‹#›</a:t>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Copyright ©2014 by Pearson Education, Inc. All rights reserved.</a:t>
            </a:r>
          </a:p>
        </p:txBody>
      </p:sp>
      <p:sp>
        <p:nvSpPr>
          <p:cNvPr id="7" name="Rectangle 6"/>
          <p:cNvSpPr>
            <a:spLocks noGrp="1" noChangeArrowheads="1"/>
          </p:cNvSpPr>
          <p:nvPr>
            <p:ph type="sldNum" sz="quarter" idx="12"/>
          </p:nvPr>
        </p:nvSpPr>
        <p:spPr>
          <a:ln/>
        </p:spPr>
        <p:txBody>
          <a:bodyPr/>
          <a:lstStyle>
            <a:lvl1pPr>
              <a:defRPr/>
            </a:lvl1pPr>
          </a:lstStyle>
          <a:p>
            <a:pPr>
              <a:defRPr/>
            </a:pPr>
            <a:fld id="{973D93E5-EE6B-4D8F-B4EA-74963729D0AD}"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©2014 by Pearson Education, Inc. All rights reserved.</a:t>
            </a:r>
          </a:p>
        </p:txBody>
      </p:sp>
      <p:sp>
        <p:nvSpPr>
          <p:cNvPr id="6" name="Rectangle 6"/>
          <p:cNvSpPr>
            <a:spLocks noGrp="1" noChangeArrowheads="1"/>
          </p:cNvSpPr>
          <p:nvPr>
            <p:ph type="sldNum" sz="quarter" idx="12"/>
          </p:nvPr>
        </p:nvSpPr>
        <p:spPr>
          <a:ln/>
        </p:spPr>
        <p:txBody>
          <a:bodyPr/>
          <a:lstStyle>
            <a:lvl1pPr>
              <a:defRPr/>
            </a:lvl1pPr>
          </a:lstStyle>
          <a:p>
            <a:pPr>
              <a:defRPr/>
            </a:pPr>
            <a:fld id="{40C3ED04-1278-4D34-9301-30A84EA0377E}"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©2014 by Pearson Education, Inc. All rights reserved.</a:t>
            </a:r>
          </a:p>
        </p:txBody>
      </p:sp>
      <p:sp>
        <p:nvSpPr>
          <p:cNvPr id="6" name="Rectangle 6"/>
          <p:cNvSpPr>
            <a:spLocks noGrp="1" noChangeArrowheads="1"/>
          </p:cNvSpPr>
          <p:nvPr>
            <p:ph type="sldNum" sz="quarter" idx="12"/>
          </p:nvPr>
        </p:nvSpPr>
        <p:spPr>
          <a:ln/>
        </p:spPr>
        <p:txBody>
          <a:bodyPr/>
          <a:lstStyle>
            <a:lvl1pPr>
              <a:defRPr/>
            </a:lvl1pPr>
          </a:lstStyle>
          <a:p>
            <a:pPr>
              <a:defRPr/>
            </a:pPr>
            <a:fld id="{382B303B-962A-4CD7-9272-B1C9068441A4}"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4"/>
          <p:cNvSpPr>
            <a:spLocks noGrp="1" noChangeArrowheads="1"/>
          </p:cNvSpPr>
          <p:nvPr>
            <p:ph type="dt" sz="half" idx="10"/>
          </p:nvPr>
        </p:nvSpPr>
        <p:spPr>
          <a:ln/>
        </p:spPr>
        <p:txBody>
          <a:bodyPr/>
          <a:lstStyle>
            <a:lvl1pPr>
              <a:defRPr/>
            </a:lvl1pPr>
          </a:lstStyle>
          <a:p>
            <a:pPr>
              <a:defRPr/>
            </a:pPr>
            <a:endParaRPr lang="en-US"/>
          </a:p>
        </p:txBody>
      </p:sp>
      <p:sp>
        <p:nvSpPr>
          <p:cNvPr id="5" name="Rectangle 15"/>
          <p:cNvSpPr>
            <a:spLocks noGrp="1" noChangeArrowheads="1"/>
          </p:cNvSpPr>
          <p:nvPr>
            <p:ph type="ftr" sz="quarter" idx="11"/>
          </p:nvPr>
        </p:nvSpPr>
        <p:spPr>
          <a:ln/>
        </p:spPr>
        <p:txBody>
          <a:bodyPr/>
          <a:lstStyle>
            <a:lvl1pPr>
              <a:defRPr/>
            </a:lvl1pPr>
          </a:lstStyle>
          <a:p>
            <a:pPr>
              <a:defRPr/>
            </a:pPr>
            <a:r>
              <a:rPr lang="en-US"/>
              <a:t>Copyright ©2014 by Pearson Education, Inc. All rights reserved.</a:t>
            </a:r>
          </a:p>
        </p:txBody>
      </p:sp>
      <p:sp>
        <p:nvSpPr>
          <p:cNvPr id="6" name="Rectangle 16"/>
          <p:cNvSpPr>
            <a:spLocks noGrp="1" noChangeArrowheads="1"/>
          </p:cNvSpPr>
          <p:nvPr>
            <p:ph type="sldNum" sz="quarter" idx="12"/>
          </p:nvPr>
        </p:nvSpPr>
        <p:spPr>
          <a:ln/>
        </p:spPr>
        <p:txBody>
          <a:bodyPr/>
          <a:lstStyle>
            <a:lvl1pPr>
              <a:defRPr/>
            </a:lvl1pPr>
          </a:lstStyle>
          <a:p>
            <a:pPr>
              <a:defRPr/>
            </a:pPr>
            <a:r>
              <a:rPr lang="en-US"/>
              <a:t>1-</a:t>
            </a:r>
            <a:fld id="{AAF899C4-4560-4326-81A3-BDD4E32E471D}"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001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241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4"/>
          <p:cNvSpPr>
            <a:spLocks noGrp="1" noChangeArrowheads="1"/>
          </p:cNvSpPr>
          <p:nvPr>
            <p:ph type="dt" sz="half" idx="10"/>
          </p:nvPr>
        </p:nvSpPr>
        <p:spPr>
          <a:ln/>
        </p:spPr>
        <p:txBody>
          <a:bodyPr/>
          <a:lstStyle>
            <a:lvl1pPr>
              <a:defRPr/>
            </a:lvl1pPr>
          </a:lstStyle>
          <a:p>
            <a:pPr>
              <a:defRPr/>
            </a:pPr>
            <a:endParaRPr lang="en-US"/>
          </a:p>
        </p:txBody>
      </p:sp>
      <p:sp>
        <p:nvSpPr>
          <p:cNvPr id="6" name="Rectangle 15"/>
          <p:cNvSpPr>
            <a:spLocks noGrp="1" noChangeArrowheads="1"/>
          </p:cNvSpPr>
          <p:nvPr>
            <p:ph type="ftr" sz="quarter" idx="11"/>
          </p:nvPr>
        </p:nvSpPr>
        <p:spPr>
          <a:ln/>
        </p:spPr>
        <p:txBody>
          <a:bodyPr/>
          <a:lstStyle>
            <a:lvl1pPr>
              <a:defRPr/>
            </a:lvl1pPr>
          </a:lstStyle>
          <a:p>
            <a:pPr>
              <a:defRPr/>
            </a:pPr>
            <a:r>
              <a:rPr lang="en-US"/>
              <a:t>Copyright ©2014 by Pearson Education, Inc. All rights reserved.</a:t>
            </a:r>
          </a:p>
        </p:txBody>
      </p:sp>
      <p:sp>
        <p:nvSpPr>
          <p:cNvPr id="7" name="Rectangle 16"/>
          <p:cNvSpPr>
            <a:spLocks noGrp="1" noChangeArrowheads="1"/>
          </p:cNvSpPr>
          <p:nvPr>
            <p:ph type="sldNum" sz="quarter" idx="12"/>
          </p:nvPr>
        </p:nvSpPr>
        <p:spPr>
          <a:ln/>
        </p:spPr>
        <p:txBody>
          <a:bodyPr/>
          <a:lstStyle>
            <a:lvl1pPr>
              <a:defRPr/>
            </a:lvl1pPr>
          </a:lstStyle>
          <a:p>
            <a:pPr>
              <a:defRPr/>
            </a:pPr>
            <a:r>
              <a:rPr lang="en-US"/>
              <a:t>1-</a:t>
            </a:r>
            <a:fld id="{FD8B5BD1-0112-4724-B8E7-EDE245FF04AE}"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4"/>
          <p:cNvSpPr>
            <a:spLocks noGrp="1" noChangeArrowheads="1"/>
          </p:cNvSpPr>
          <p:nvPr>
            <p:ph type="dt" sz="half" idx="10"/>
          </p:nvPr>
        </p:nvSpPr>
        <p:spPr>
          <a:ln/>
        </p:spPr>
        <p:txBody>
          <a:bodyPr/>
          <a:lstStyle>
            <a:lvl1pPr>
              <a:defRPr/>
            </a:lvl1pPr>
          </a:lstStyle>
          <a:p>
            <a:pPr>
              <a:defRPr/>
            </a:pPr>
            <a:endParaRPr lang="en-US"/>
          </a:p>
        </p:txBody>
      </p:sp>
      <p:sp>
        <p:nvSpPr>
          <p:cNvPr id="8" name="Rectangle 15"/>
          <p:cNvSpPr>
            <a:spLocks noGrp="1" noChangeArrowheads="1"/>
          </p:cNvSpPr>
          <p:nvPr>
            <p:ph type="ftr" sz="quarter" idx="11"/>
          </p:nvPr>
        </p:nvSpPr>
        <p:spPr>
          <a:ln/>
        </p:spPr>
        <p:txBody>
          <a:bodyPr/>
          <a:lstStyle>
            <a:lvl1pPr>
              <a:defRPr/>
            </a:lvl1pPr>
          </a:lstStyle>
          <a:p>
            <a:pPr>
              <a:defRPr/>
            </a:pPr>
            <a:r>
              <a:rPr lang="en-US"/>
              <a:t>Copyright ©2014 by Pearson Education, Inc. All rights reserved.</a:t>
            </a:r>
          </a:p>
        </p:txBody>
      </p:sp>
      <p:sp>
        <p:nvSpPr>
          <p:cNvPr id="9" name="Rectangle 16"/>
          <p:cNvSpPr>
            <a:spLocks noGrp="1" noChangeArrowheads="1"/>
          </p:cNvSpPr>
          <p:nvPr>
            <p:ph type="sldNum" sz="quarter" idx="12"/>
          </p:nvPr>
        </p:nvSpPr>
        <p:spPr>
          <a:ln/>
        </p:spPr>
        <p:txBody>
          <a:bodyPr/>
          <a:lstStyle>
            <a:lvl1pPr>
              <a:defRPr/>
            </a:lvl1pPr>
          </a:lstStyle>
          <a:p>
            <a:pPr>
              <a:defRPr/>
            </a:pPr>
            <a:r>
              <a:rPr lang="en-US"/>
              <a:t>1-</a:t>
            </a:r>
            <a:fld id="{7FBCAABB-37ED-4020-9E75-D4E6D121B327}"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4"/>
          <p:cNvSpPr>
            <a:spLocks noGrp="1" noChangeArrowheads="1"/>
          </p:cNvSpPr>
          <p:nvPr>
            <p:ph type="dt" sz="half" idx="10"/>
          </p:nvPr>
        </p:nvSpPr>
        <p:spPr>
          <a:ln/>
        </p:spPr>
        <p:txBody>
          <a:bodyPr/>
          <a:lstStyle>
            <a:lvl1pPr>
              <a:defRPr/>
            </a:lvl1pPr>
          </a:lstStyle>
          <a:p>
            <a:pPr>
              <a:defRPr/>
            </a:pPr>
            <a:endParaRPr lang="en-US"/>
          </a:p>
        </p:txBody>
      </p:sp>
      <p:sp>
        <p:nvSpPr>
          <p:cNvPr id="4" name="Rectangle 15"/>
          <p:cNvSpPr>
            <a:spLocks noGrp="1" noChangeArrowheads="1"/>
          </p:cNvSpPr>
          <p:nvPr>
            <p:ph type="ftr" sz="quarter" idx="11"/>
          </p:nvPr>
        </p:nvSpPr>
        <p:spPr>
          <a:ln/>
        </p:spPr>
        <p:txBody>
          <a:bodyPr/>
          <a:lstStyle>
            <a:lvl1pPr>
              <a:defRPr/>
            </a:lvl1pPr>
          </a:lstStyle>
          <a:p>
            <a:pPr>
              <a:defRPr/>
            </a:pPr>
            <a:r>
              <a:rPr lang="en-US"/>
              <a:t>Copyright ©2014 by Pearson Education, Inc. All rights reserved.</a:t>
            </a:r>
          </a:p>
        </p:txBody>
      </p:sp>
      <p:sp>
        <p:nvSpPr>
          <p:cNvPr id="5" name="Rectangle 16"/>
          <p:cNvSpPr>
            <a:spLocks noGrp="1" noChangeArrowheads="1"/>
          </p:cNvSpPr>
          <p:nvPr>
            <p:ph type="sldNum" sz="quarter" idx="12"/>
          </p:nvPr>
        </p:nvSpPr>
        <p:spPr>
          <a:ln/>
        </p:spPr>
        <p:txBody>
          <a:bodyPr/>
          <a:lstStyle>
            <a:lvl1pPr>
              <a:defRPr/>
            </a:lvl1pPr>
          </a:lstStyle>
          <a:p>
            <a:pPr>
              <a:defRPr/>
            </a:pPr>
            <a:r>
              <a:rPr lang="en-US"/>
              <a:t>1-</a:t>
            </a:r>
            <a:fld id="{56B3562F-00C6-44FB-9438-37C0397AAAA4}"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
          <p:cNvSpPr>
            <a:spLocks noGrp="1" noChangeArrowheads="1"/>
          </p:cNvSpPr>
          <p:nvPr>
            <p:ph type="dt" sz="half" idx="10"/>
          </p:nvPr>
        </p:nvSpPr>
        <p:spPr>
          <a:ln/>
        </p:spPr>
        <p:txBody>
          <a:bodyPr/>
          <a:lstStyle>
            <a:lvl1pPr>
              <a:defRPr/>
            </a:lvl1pPr>
          </a:lstStyle>
          <a:p>
            <a:pPr>
              <a:defRPr/>
            </a:pPr>
            <a:endParaRPr lang="en-US"/>
          </a:p>
        </p:txBody>
      </p:sp>
      <p:sp>
        <p:nvSpPr>
          <p:cNvPr id="3" name="Rectangle 15"/>
          <p:cNvSpPr>
            <a:spLocks noGrp="1" noChangeArrowheads="1"/>
          </p:cNvSpPr>
          <p:nvPr>
            <p:ph type="ftr" sz="quarter" idx="11"/>
          </p:nvPr>
        </p:nvSpPr>
        <p:spPr>
          <a:ln/>
        </p:spPr>
        <p:txBody>
          <a:bodyPr/>
          <a:lstStyle>
            <a:lvl1pPr>
              <a:defRPr/>
            </a:lvl1pPr>
          </a:lstStyle>
          <a:p>
            <a:pPr>
              <a:defRPr/>
            </a:pPr>
            <a:r>
              <a:rPr lang="en-US"/>
              <a:t>Copyright ©2014 by Pearson Education, Inc. All rights reserved.</a:t>
            </a:r>
          </a:p>
        </p:txBody>
      </p:sp>
      <p:sp>
        <p:nvSpPr>
          <p:cNvPr id="4" name="Rectangle 16"/>
          <p:cNvSpPr>
            <a:spLocks noGrp="1" noChangeArrowheads="1"/>
          </p:cNvSpPr>
          <p:nvPr>
            <p:ph type="sldNum" sz="quarter" idx="12"/>
          </p:nvPr>
        </p:nvSpPr>
        <p:spPr>
          <a:ln/>
        </p:spPr>
        <p:txBody>
          <a:bodyPr/>
          <a:lstStyle>
            <a:lvl1pPr>
              <a:defRPr/>
            </a:lvl1pPr>
          </a:lstStyle>
          <a:p>
            <a:pPr>
              <a:defRPr/>
            </a:pPr>
            <a:r>
              <a:rPr lang="en-US"/>
              <a:t>1-</a:t>
            </a:r>
            <a:fld id="{702D7545-FCD0-4C9C-9A29-16CD6F6572C4}"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dt" sz="half" idx="10"/>
          </p:nvPr>
        </p:nvSpPr>
        <p:spPr>
          <a:ln/>
        </p:spPr>
        <p:txBody>
          <a:bodyPr/>
          <a:lstStyle>
            <a:lvl1pPr>
              <a:defRPr/>
            </a:lvl1pPr>
          </a:lstStyle>
          <a:p>
            <a:pPr>
              <a:defRPr/>
            </a:pPr>
            <a:endParaRPr lang="en-US"/>
          </a:p>
        </p:txBody>
      </p:sp>
      <p:sp>
        <p:nvSpPr>
          <p:cNvPr id="6" name="Rectangle 15"/>
          <p:cNvSpPr>
            <a:spLocks noGrp="1" noChangeArrowheads="1"/>
          </p:cNvSpPr>
          <p:nvPr>
            <p:ph type="ftr" sz="quarter" idx="11"/>
          </p:nvPr>
        </p:nvSpPr>
        <p:spPr>
          <a:ln/>
        </p:spPr>
        <p:txBody>
          <a:bodyPr/>
          <a:lstStyle>
            <a:lvl1pPr>
              <a:defRPr/>
            </a:lvl1pPr>
          </a:lstStyle>
          <a:p>
            <a:pPr>
              <a:defRPr/>
            </a:pPr>
            <a:r>
              <a:rPr lang="en-US"/>
              <a:t>Copyright ©2014 by Pearson Education, Inc. All rights reserved.</a:t>
            </a:r>
          </a:p>
        </p:txBody>
      </p:sp>
      <p:sp>
        <p:nvSpPr>
          <p:cNvPr id="7" name="Rectangle 16"/>
          <p:cNvSpPr>
            <a:spLocks noGrp="1" noChangeArrowheads="1"/>
          </p:cNvSpPr>
          <p:nvPr>
            <p:ph type="sldNum" sz="quarter" idx="12"/>
          </p:nvPr>
        </p:nvSpPr>
        <p:spPr>
          <a:ln/>
        </p:spPr>
        <p:txBody>
          <a:bodyPr/>
          <a:lstStyle>
            <a:lvl1pPr>
              <a:defRPr/>
            </a:lvl1pPr>
          </a:lstStyle>
          <a:p>
            <a:pPr>
              <a:defRPr/>
            </a:pPr>
            <a:r>
              <a:rPr lang="en-US"/>
              <a:t>1-</a:t>
            </a:r>
            <a:fld id="{AFEC5F7C-956C-425B-893E-A1C34C37A918}"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dt" sz="half" idx="10"/>
          </p:nvPr>
        </p:nvSpPr>
        <p:spPr>
          <a:ln/>
        </p:spPr>
        <p:txBody>
          <a:bodyPr/>
          <a:lstStyle>
            <a:lvl1pPr>
              <a:defRPr/>
            </a:lvl1pPr>
          </a:lstStyle>
          <a:p>
            <a:pPr>
              <a:defRPr/>
            </a:pPr>
            <a:endParaRPr lang="en-US"/>
          </a:p>
        </p:txBody>
      </p:sp>
      <p:sp>
        <p:nvSpPr>
          <p:cNvPr id="6" name="Rectangle 15"/>
          <p:cNvSpPr>
            <a:spLocks noGrp="1" noChangeArrowheads="1"/>
          </p:cNvSpPr>
          <p:nvPr>
            <p:ph type="ftr" sz="quarter" idx="11"/>
          </p:nvPr>
        </p:nvSpPr>
        <p:spPr>
          <a:ln/>
        </p:spPr>
        <p:txBody>
          <a:bodyPr/>
          <a:lstStyle>
            <a:lvl1pPr>
              <a:defRPr/>
            </a:lvl1pPr>
          </a:lstStyle>
          <a:p>
            <a:pPr>
              <a:defRPr/>
            </a:pPr>
            <a:r>
              <a:rPr lang="en-US"/>
              <a:t>Copyright ©2014 by Pearson Education, Inc. All rights reserved.</a:t>
            </a:r>
          </a:p>
        </p:txBody>
      </p:sp>
      <p:sp>
        <p:nvSpPr>
          <p:cNvPr id="7" name="Rectangle 16"/>
          <p:cNvSpPr>
            <a:spLocks noGrp="1" noChangeArrowheads="1"/>
          </p:cNvSpPr>
          <p:nvPr>
            <p:ph type="sldNum" sz="quarter" idx="12"/>
          </p:nvPr>
        </p:nvSpPr>
        <p:spPr>
          <a:ln/>
        </p:spPr>
        <p:txBody>
          <a:bodyPr/>
          <a:lstStyle>
            <a:lvl1pPr>
              <a:defRPr/>
            </a:lvl1pPr>
          </a:lstStyle>
          <a:p>
            <a:pPr>
              <a:defRPr/>
            </a:pPr>
            <a:r>
              <a:rPr lang="en-US"/>
              <a:t>1-</a:t>
            </a:r>
            <a:fld id="{2C0F8B0A-4682-4B00-A487-99761FA3DC22}"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9FDD7"/>
        </a:solidFill>
        <a:effectLst/>
      </p:bgPr>
    </p:bg>
    <p:spTree>
      <p:nvGrpSpPr>
        <p:cNvPr id="1" name=""/>
        <p:cNvGrpSpPr/>
        <p:nvPr/>
      </p:nvGrpSpPr>
      <p:grpSpPr>
        <a:xfrm>
          <a:off x="0" y="0"/>
          <a:ext cx="0" cy="0"/>
          <a:chOff x="0" y="0"/>
          <a:chExt cx="0" cy="0"/>
        </a:xfrm>
      </p:grpSpPr>
      <p:sp>
        <p:nvSpPr>
          <p:cNvPr id="1026" name="Rectangle 12"/>
          <p:cNvSpPr>
            <a:spLocks noGrp="1" noChangeArrowheads="1"/>
          </p:cNvSpPr>
          <p:nvPr>
            <p:ph type="title"/>
          </p:nvPr>
        </p:nvSpPr>
        <p:spPr bwMode="auto">
          <a:xfrm>
            <a:off x="1370013"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7" name="Rectangle 13"/>
          <p:cNvSpPr>
            <a:spLocks noGrp="1" noChangeArrowheads="1"/>
          </p:cNvSpPr>
          <p:nvPr>
            <p:ph type="body" idx="1"/>
          </p:nvPr>
        </p:nvSpPr>
        <p:spPr bwMode="auto">
          <a:xfrm>
            <a:off x="1370013"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8" name="Rectangle 14"/>
          <p:cNvSpPr>
            <a:spLocks noGrp="1" noChangeArrowheads="1"/>
          </p:cNvSpPr>
          <p:nvPr>
            <p:ph type="dt" sz="half" idx="2"/>
          </p:nvPr>
        </p:nvSpPr>
        <p:spPr bwMode="auto">
          <a:xfrm>
            <a:off x="1370013"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b="0" dirty="0">
                <a:solidFill>
                  <a:schemeClr val="tx1"/>
                </a:solidFill>
                <a:latin typeface="+mj-lt"/>
                <a:cs typeface="+mn-cs"/>
              </a:defRPr>
            </a:lvl1pPr>
          </a:lstStyle>
          <a:p>
            <a:pPr>
              <a:defRPr/>
            </a:pPr>
            <a:endParaRPr lang="en-US"/>
          </a:p>
        </p:txBody>
      </p:sp>
      <p:sp>
        <p:nvSpPr>
          <p:cNvPr id="1039" name="Rectangle 15"/>
          <p:cNvSpPr>
            <a:spLocks noGrp="1" noChangeArrowheads="1"/>
          </p:cNvSpPr>
          <p:nvPr>
            <p:ph type="ftr" sz="quarter" idx="3"/>
          </p:nvPr>
        </p:nvSpPr>
        <p:spPr bwMode="auto">
          <a:xfrm>
            <a:off x="3657600" y="64008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defRPr sz="1400" b="0" dirty="0" smtClean="0">
                <a:solidFill>
                  <a:schemeClr val="tx1"/>
                </a:solidFill>
                <a:latin typeface="+mj-lt"/>
                <a:cs typeface="+mn-cs"/>
              </a:defRPr>
            </a:lvl1pPr>
          </a:lstStyle>
          <a:p>
            <a:pPr>
              <a:defRPr/>
            </a:pPr>
            <a:r>
              <a:rPr lang="en-US"/>
              <a:t>Copyright ©2014 by Pearson Education, Inc. All rights reserved.</a:t>
            </a:r>
            <a:endParaRPr lang="en-US"/>
          </a:p>
        </p:txBody>
      </p:sp>
      <p:sp>
        <p:nvSpPr>
          <p:cNvPr id="1040" name="Rectangle 16"/>
          <p:cNvSpPr>
            <a:spLocks noGrp="1" noChangeArrowheads="1"/>
          </p:cNvSpPr>
          <p:nvPr>
            <p:ph type="sldNum" sz="quarter" idx="4"/>
          </p:nvPr>
        </p:nvSpPr>
        <p:spPr bwMode="auto">
          <a:xfrm>
            <a:off x="7237413" y="6553200"/>
            <a:ext cx="1601787"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defRPr sz="1400" b="0" dirty="0">
                <a:solidFill>
                  <a:schemeClr val="tx1"/>
                </a:solidFill>
                <a:latin typeface="+mj-lt"/>
                <a:cs typeface="+mn-cs"/>
              </a:defRPr>
            </a:lvl1pPr>
          </a:lstStyle>
          <a:p>
            <a:pPr>
              <a:defRPr/>
            </a:pPr>
            <a:r>
              <a:rPr lang="en-US"/>
              <a:t>1-</a:t>
            </a:r>
            <a:fld id="{58AD14E6-940C-46EA-9426-707AF3C4788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p:hf hdr="0" dt="0"/>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pitchFamily="34" charset="0"/>
        </a:defRPr>
      </a:lvl2pPr>
      <a:lvl3pPr algn="ctr" rtl="0" eaLnBrk="0" fontAlgn="base" hangingPunct="0">
        <a:spcBef>
          <a:spcPct val="0"/>
        </a:spcBef>
        <a:spcAft>
          <a:spcPct val="0"/>
        </a:spcAft>
        <a:defRPr sz="4400" b="1">
          <a:solidFill>
            <a:schemeClr val="tx2"/>
          </a:solidFill>
          <a:latin typeface="Arial" pitchFamily="34" charset="0"/>
        </a:defRPr>
      </a:lvl3pPr>
      <a:lvl4pPr algn="ctr" rtl="0" eaLnBrk="0" fontAlgn="base" hangingPunct="0">
        <a:spcBef>
          <a:spcPct val="0"/>
        </a:spcBef>
        <a:spcAft>
          <a:spcPct val="0"/>
        </a:spcAft>
        <a:defRPr sz="4400" b="1">
          <a:solidFill>
            <a:schemeClr val="tx2"/>
          </a:solidFill>
          <a:latin typeface="Arial" pitchFamily="34" charset="0"/>
        </a:defRPr>
      </a:lvl4pPr>
      <a:lvl5pPr algn="ctr" rtl="0" eaLnBrk="0" fontAlgn="base" hangingPunct="0">
        <a:spcBef>
          <a:spcPct val="0"/>
        </a:spcBef>
        <a:spcAft>
          <a:spcPct val="0"/>
        </a:spcAft>
        <a:defRPr sz="4400" b="1">
          <a:solidFill>
            <a:schemeClr val="tx2"/>
          </a:solidFill>
          <a:latin typeface="Arial" pitchFamily="34" charset="0"/>
        </a:defRPr>
      </a:lvl5pPr>
      <a:lvl6pPr marL="457200" algn="ctr" rtl="0" eaLnBrk="0" fontAlgn="base" hangingPunct="0">
        <a:spcBef>
          <a:spcPct val="0"/>
        </a:spcBef>
        <a:spcAft>
          <a:spcPct val="0"/>
        </a:spcAft>
        <a:defRPr sz="4400" b="1">
          <a:solidFill>
            <a:schemeClr val="tx2"/>
          </a:solidFill>
          <a:latin typeface="Arial" pitchFamily="34" charset="0"/>
        </a:defRPr>
      </a:lvl6pPr>
      <a:lvl7pPr marL="914400" algn="ctr" rtl="0" eaLnBrk="0" fontAlgn="base" hangingPunct="0">
        <a:spcBef>
          <a:spcPct val="0"/>
        </a:spcBef>
        <a:spcAft>
          <a:spcPct val="0"/>
        </a:spcAft>
        <a:defRPr sz="4400" b="1">
          <a:solidFill>
            <a:schemeClr val="tx2"/>
          </a:solidFill>
          <a:latin typeface="Arial" pitchFamily="34" charset="0"/>
        </a:defRPr>
      </a:lvl7pPr>
      <a:lvl8pPr marL="1371600" algn="ctr" rtl="0" eaLnBrk="0" fontAlgn="base" hangingPunct="0">
        <a:spcBef>
          <a:spcPct val="0"/>
        </a:spcBef>
        <a:spcAft>
          <a:spcPct val="0"/>
        </a:spcAft>
        <a:defRPr sz="4400" b="1">
          <a:solidFill>
            <a:schemeClr val="tx2"/>
          </a:solidFill>
          <a:latin typeface="Arial" pitchFamily="34" charset="0"/>
        </a:defRPr>
      </a:lvl8pPr>
      <a:lvl9pPr marL="1828800" algn="ctr" rtl="0" eaLnBrk="0" fontAlgn="base" hangingPunct="0">
        <a:spcBef>
          <a:spcPct val="0"/>
        </a:spcBef>
        <a:spcAft>
          <a:spcPct val="0"/>
        </a:spcAft>
        <a:defRPr sz="4400" b="1">
          <a:solidFill>
            <a:schemeClr val="tx2"/>
          </a:solidFill>
          <a:latin typeface="Arial" pitchFamily="34" charset="0"/>
        </a:defRPr>
      </a:lvl9pPr>
    </p:titleStyle>
    <p:bodyStyle>
      <a:lvl1pPr marL="342900" indent="-342900" algn="l" rtl="0" eaLnBrk="0" fontAlgn="base" hangingPunct="0">
        <a:spcBef>
          <a:spcPct val="20000"/>
        </a:spcBef>
        <a:spcAft>
          <a:spcPct val="0"/>
        </a:spcAft>
        <a:buClr>
          <a:schemeClr val="accent2"/>
        </a:buClr>
        <a:buSzPct val="55000"/>
        <a:buFont typeface="Monotype Sorts"/>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accent2"/>
        </a:buClr>
        <a:buChar char="•"/>
        <a:defRPr sz="2000">
          <a:solidFill>
            <a:schemeClr val="tx1"/>
          </a:solidFill>
          <a:latin typeface="+mn-lt"/>
        </a:defRPr>
      </a:lvl5pPr>
      <a:lvl6pPr marL="2514600" indent="-228600" algn="l" rtl="0" eaLnBrk="0" fontAlgn="base" hangingPunct="0">
        <a:spcBef>
          <a:spcPct val="20000"/>
        </a:spcBef>
        <a:spcAft>
          <a:spcPct val="0"/>
        </a:spcAft>
        <a:buClr>
          <a:schemeClr val="accent2"/>
        </a:buClr>
        <a:buChar char="•"/>
        <a:defRPr sz="2000">
          <a:solidFill>
            <a:schemeClr val="tx1"/>
          </a:solidFill>
          <a:latin typeface="+mn-lt"/>
        </a:defRPr>
      </a:lvl6pPr>
      <a:lvl7pPr marL="2971800" indent="-228600" algn="l" rtl="0" eaLnBrk="0" fontAlgn="base" hangingPunct="0">
        <a:spcBef>
          <a:spcPct val="20000"/>
        </a:spcBef>
        <a:spcAft>
          <a:spcPct val="0"/>
        </a:spcAft>
        <a:buClr>
          <a:schemeClr val="accent2"/>
        </a:buClr>
        <a:buChar char="•"/>
        <a:defRPr sz="2000">
          <a:solidFill>
            <a:schemeClr val="tx1"/>
          </a:solidFill>
          <a:latin typeface="+mn-lt"/>
        </a:defRPr>
      </a:lvl7pPr>
      <a:lvl8pPr marL="3429000" indent="-228600" algn="l" rtl="0" eaLnBrk="0" fontAlgn="base" hangingPunct="0">
        <a:spcBef>
          <a:spcPct val="20000"/>
        </a:spcBef>
        <a:spcAft>
          <a:spcPct val="0"/>
        </a:spcAft>
        <a:buClr>
          <a:schemeClr val="accent2"/>
        </a:buClr>
        <a:buChar char="•"/>
        <a:defRPr sz="2000">
          <a:solidFill>
            <a:schemeClr val="tx1"/>
          </a:solidFill>
          <a:latin typeface="+mn-lt"/>
        </a:defRPr>
      </a:lvl8pPr>
      <a:lvl9pPr marL="3886200" indent="-228600" algn="l" rtl="0" eaLnBrk="0" fontAlgn="base" hangingPunct="0">
        <a:spcBef>
          <a:spcPct val="20000"/>
        </a:spcBef>
        <a:spcAft>
          <a:spcPct val="0"/>
        </a:spcAft>
        <a:buClr>
          <a:schemeClr val="accent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53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dirty="0">
                <a:solidFill>
                  <a:schemeClr val="tx1"/>
                </a:solidFill>
                <a:cs typeface="+mn-cs"/>
              </a:defRPr>
            </a:lvl1pPr>
          </a:lstStyle>
          <a:p>
            <a:pPr>
              <a:defRPr/>
            </a:pPr>
            <a:endParaRPr lang="en-US"/>
          </a:p>
        </p:txBody>
      </p:sp>
      <p:sp>
        <p:nvSpPr>
          <p:cNvPr id="553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dirty="0" smtClean="0">
                <a:solidFill>
                  <a:schemeClr val="tx1"/>
                </a:solidFill>
                <a:cs typeface="+mn-cs"/>
              </a:defRPr>
            </a:lvl1pPr>
          </a:lstStyle>
          <a:p>
            <a:pPr>
              <a:defRPr/>
            </a:pPr>
            <a:r>
              <a:rPr lang="en-US"/>
              <a:t>Copyright ©2014 by Pearson Education, Inc. All rights reserved.</a:t>
            </a:r>
            <a:endParaRPr lang="en-US"/>
          </a:p>
        </p:txBody>
      </p:sp>
      <p:sp>
        <p:nvSpPr>
          <p:cNvPr id="553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cs typeface="+mn-cs"/>
              </a:defRPr>
            </a:lvl1pPr>
          </a:lstStyle>
          <a:p>
            <a:pPr>
              <a:defRPr/>
            </a:pPr>
            <a:fld id="{675B8DAA-D956-4EDE-8C19-404C88BB091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youtube.com/watch?v=uDJyrVNtglw&amp;feature=plcp"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1"/>
          </p:nvPr>
        </p:nvSpPr>
        <p:spPr/>
        <p:txBody>
          <a:bodyPr/>
          <a:lstStyle/>
          <a:p>
            <a:pPr>
              <a:defRPr/>
            </a:pPr>
            <a:r>
              <a:rPr lang="en-US"/>
              <a:t>Copyright ©2014 by Pearson Education, Inc. All rights reserved.</a:t>
            </a:r>
            <a:endParaRPr lang="en-US"/>
          </a:p>
        </p:txBody>
      </p:sp>
      <p:sp>
        <p:nvSpPr>
          <p:cNvPr id="7" name="Slide Number Placeholder 4"/>
          <p:cNvSpPr>
            <a:spLocks noGrp="1"/>
          </p:cNvSpPr>
          <p:nvPr>
            <p:ph type="sldNum" sz="quarter" idx="12"/>
          </p:nvPr>
        </p:nvSpPr>
        <p:spPr/>
        <p:txBody>
          <a:bodyPr/>
          <a:lstStyle/>
          <a:p>
            <a:pPr>
              <a:defRPr/>
            </a:pPr>
            <a:r>
              <a:rPr lang="en-US"/>
              <a:t>1-</a:t>
            </a:r>
            <a:fld id="{5C8F97FA-1DFF-4330-87A4-1A72872D9DFC}" type="slidenum">
              <a:rPr lang="en-US"/>
              <a:pPr>
                <a:defRPr/>
              </a:pPr>
              <a:t>1</a:t>
            </a:fld>
            <a:endParaRPr lang="en-US"/>
          </a:p>
        </p:txBody>
      </p:sp>
      <p:sp>
        <p:nvSpPr>
          <p:cNvPr id="27651" name="Rectangle 10"/>
          <p:cNvSpPr>
            <a:spLocks noChangeArrowheads="1"/>
          </p:cNvSpPr>
          <p:nvPr/>
        </p:nvSpPr>
        <p:spPr bwMode="auto">
          <a:xfrm>
            <a:off x="0" y="0"/>
            <a:ext cx="2971800" cy="30480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27652" name="Rectangle 12"/>
          <p:cNvSpPr>
            <a:spLocks noChangeArrowheads="1"/>
          </p:cNvSpPr>
          <p:nvPr/>
        </p:nvSpPr>
        <p:spPr bwMode="auto">
          <a:xfrm>
            <a:off x="8839200" y="0"/>
            <a:ext cx="304800" cy="6858000"/>
          </a:xfrm>
          <a:prstGeom prst="rect">
            <a:avLst/>
          </a:prstGeom>
          <a:solidFill>
            <a:srgbClr val="3366FF"/>
          </a:solidFill>
          <a:ln w="12700">
            <a:solidFill>
              <a:srgbClr val="0000FF"/>
            </a:solidFill>
            <a:miter lim="800000"/>
            <a:headEnd type="none" w="sm" len="sm"/>
            <a:tailEnd type="none" w="sm" len="sm"/>
          </a:ln>
        </p:spPr>
        <p:txBody>
          <a:bodyPr wrap="none" anchor="ctr"/>
          <a:lstStyle/>
          <a:p>
            <a:endParaRPr lang="en-US"/>
          </a:p>
        </p:txBody>
      </p:sp>
      <p:sp>
        <p:nvSpPr>
          <p:cNvPr id="27653" name="Text Box 14"/>
          <p:cNvSpPr txBox="1">
            <a:spLocks noChangeArrowheads="1"/>
          </p:cNvSpPr>
          <p:nvPr/>
        </p:nvSpPr>
        <p:spPr bwMode="auto">
          <a:xfrm>
            <a:off x="609600" y="533400"/>
            <a:ext cx="2133600" cy="2043113"/>
          </a:xfrm>
          <a:prstGeom prst="rect">
            <a:avLst/>
          </a:prstGeom>
          <a:noFill/>
          <a:ln w="12700">
            <a:noFill/>
            <a:miter lim="800000"/>
            <a:headEnd type="none" w="sm" len="sm"/>
            <a:tailEnd type="none" w="sm" len="sm"/>
          </a:ln>
        </p:spPr>
        <p:txBody>
          <a:bodyPr>
            <a:spAutoFit/>
          </a:bodyPr>
          <a:lstStyle/>
          <a:p>
            <a:pPr algn="ctr">
              <a:spcBef>
                <a:spcPct val="50000"/>
              </a:spcBef>
            </a:pPr>
            <a:r>
              <a:rPr lang="en-US" sz="12800" b="0">
                <a:solidFill>
                  <a:srgbClr val="CC3300"/>
                </a:solidFill>
                <a:latin typeface="Arial" charset="0"/>
              </a:rPr>
              <a:t>1</a:t>
            </a:r>
          </a:p>
        </p:txBody>
      </p:sp>
      <p:sp>
        <p:nvSpPr>
          <p:cNvPr id="27654" name="Text Box 24"/>
          <p:cNvSpPr txBox="1">
            <a:spLocks noChangeArrowheads="1"/>
          </p:cNvSpPr>
          <p:nvPr/>
        </p:nvSpPr>
        <p:spPr bwMode="auto">
          <a:xfrm>
            <a:off x="247650" y="1066800"/>
            <a:ext cx="8515350" cy="3384550"/>
          </a:xfrm>
          <a:prstGeom prst="rect">
            <a:avLst/>
          </a:prstGeom>
          <a:noFill/>
          <a:ln w="12700">
            <a:noFill/>
            <a:miter lim="800000"/>
            <a:headEnd type="none" w="sm" len="sm"/>
            <a:tailEnd type="none" w="sm" len="sm"/>
          </a:ln>
        </p:spPr>
        <p:txBody>
          <a:bodyPr>
            <a:spAutoFit/>
          </a:bodyPr>
          <a:lstStyle/>
          <a:p>
            <a:pPr algn="ctr"/>
            <a:r>
              <a:rPr lang="en-US" sz="3600">
                <a:solidFill>
                  <a:srgbClr val="FF3300"/>
                </a:solidFill>
                <a:latin typeface="Arial" charset="0"/>
              </a:rPr>
              <a:t>		</a:t>
            </a:r>
            <a:r>
              <a:rPr lang="en-US" sz="5400">
                <a:solidFill>
                  <a:srgbClr val="CC3300"/>
                </a:solidFill>
                <a:latin typeface="Arial" charset="0"/>
              </a:rPr>
              <a:t>Chapter One</a:t>
            </a:r>
          </a:p>
          <a:p>
            <a:pPr algn="ctr"/>
            <a:endParaRPr lang="en-US" sz="5400">
              <a:solidFill>
                <a:srgbClr val="FF3300"/>
              </a:solidFill>
              <a:latin typeface="Arial" charset="0"/>
            </a:endParaRPr>
          </a:p>
          <a:p>
            <a:pPr algn="ctr"/>
            <a:endParaRPr lang="en-US" sz="3600">
              <a:solidFill>
                <a:srgbClr val="FF3300"/>
              </a:solidFill>
              <a:latin typeface="Arial" charset="0"/>
            </a:endParaRPr>
          </a:p>
          <a:p>
            <a:pPr algn="ctr"/>
            <a:endParaRPr lang="en-US" sz="3600">
              <a:solidFill>
                <a:srgbClr val="FF3300"/>
              </a:solidFill>
              <a:latin typeface="Arial" charset="0"/>
            </a:endParaRPr>
          </a:p>
          <a:p>
            <a:pPr algn="ctr"/>
            <a:r>
              <a:rPr lang="en-US" sz="3600">
                <a:solidFill>
                  <a:srgbClr val="CC3300"/>
                </a:solidFill>
                <a:latin typeface="Arial" charset="0"/>
              </a:rPr>
              <a:t>Integrated Marketing Communications</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pPr>
              <a:defRPr/>
            </a:pPr>
            <a:r>
              <a:rPr lang="en-US"/>
              <a:t>Copyright ©2014 by Pearson Education, Inc. All rights reserved.</a:t>
            </a:r>
            <a:endParaRPr lang="en-US"/>
          </a:p>
        </p:txBody>
      </p:sp>
      <p:sp>
        <p:nvSpPr>
          <p:cNvPr id="11" name="Slide Number Placeholder 5"/>
          <p:cNvSpPr>
            <a:spLocks noGrp="1"/>
          </p:cNvSpPr>
          <p:nvPr>
            <p:ph type="sldNum" sz="quarter" idx="12"/>
          </p:nvPr>
        </p:nvSpPr>
        <p:spPr/>
        <p:txBody>
          <a:bodyPr/>
          <a:lstStyle/>
          <a:p>
            <a:pPr>
              <a:defRPr/>
            </a:pPr>
            <a:r>
              <a:rPr lang="en-US"/>
              <a:t>1-</a:t>
            </a:r>
            <a:fld id="{8903F7C0-61AF-4818-9ED0-6B91EF1DCF74}" type="slidenum">
              <a:rPr lang="en-US"/>
              <a:pPr>
                <a:defRPr/>
              </a:pPr>
              <a:t>10</a:t>
            </a:fld>
            <a:endParaRPr lang="en-US"/>
          </a:p>
        </p:txBody>
      </p:sp>
      <p:sp>
        <p:nvSpPr>
          <p:cNvPr id="46083"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sp>
        <p:nvSpPr>
          <p:cNvPr id="46084"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46085"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US"/>
          </a:p>
        </p:txBody>
      </p:sp>
      <p:sp>
        <p:nvSpPr>
          <p:cNvPr id="46086" name="Rectangle 7"/>
          <p:cNvSpPr>
            <a:spLocks noChangeArrowheads="1"/>
          </p:cNvSpPr>
          <p:nvPr/>
        </p:nvSpPr>
        <p:spPr bwMode="auto">
          <a:xfrm>
            <a:off x="533400" y="228600"/>
            <a:ext cx="5334000" cy="609600"/>
          </a:xfrm>
          <a:prstGeom prst="rect">
            <a:avLst/>
          </a:prstGeom>
          <a:solidFill>
            <a:srgbClr val="333399"/>
          </a:solidFill>
          <a:ln w="12700">
            <a:noFill/>
            <a:miter lim="800000"/>
            <a:headEnd type="none" w="sm" len="sm"/>
            <a:tailEnd type="none" w="sm" len="sm"/>
          </a:ln>
        </p:spPr>
        <p:txBody>
          <a:bodyPr wrap="none" anchor="ctr"/>
          <a:lstStyle/>
          <a:p>
            <a:endParaRPr lang="en-US"/>
          </a:p>
        </p:txBody>
      </p:sp>
      <p:sp>
        <p:nvSpPr>
          <p:cNvPr id="46087" name="Rectangle 8"/>
          <p:cNvSpPr>
            <a:spLocks noChangeArrowheads="1"/>
          </p:cNvSpPr>
          <p:nvPr/>
        </p:nvSpPr>
        <p:spPr bwMode="auto">
          <a:xfrm>
            <a:off x="533400" y="838200"/>
            <a:ext cx="5334000" cy="609600"/>
          </a:xfrm>
          <a:prstGeom prst="rect">
            <a:avLst/>
          </a:prstGeom>
          <a:solidFill>
            <a:srgbClr val="99FF66"/>
          </a:solidFill>
          <a:ln w="12700">
            <a:noFill/>
            <a:miter lim="800000"/>
            <a:headEnd type="none" w="sm" len="sm"/>
            <a:tailEnd type="none" w="sm" len="sm"/>
          </a:ln>
        </p:spPr>
        <p:txBody>
          <a:bodyPr wrap="none" anchor="ctr"/>
          <a:lstStyle/>
          <a:p>
            <a:endParaRPr lang="en-US"/>
          </a:p>
        </p:txBody>
      </p:sp>
      <p:sp>
        <p:nvSpPr>
          <p:cNvPr id="46088" name="Text Box 9"/>
          <p:cNvSpPr txBox="1">
            <a:spLocks noChangeArrowheads="1"/>
          </p:cNvSpPr>
          <p:nvPr/>
        </p:nvSpPr>
        <p:spPr bwMode="auto">
          <a:xfrm>
            <a:off x="685800" y="258763"/>
            <a:ext cx="3810000" cy="579437"/>
          </a:xfrm>
          <a:prstGeom prst="rect">
            <a:avLst/>
          </a:prstGeom>
          <a:noFill/>
          <a:ln w="12700">
            <a:noFill/>
            <a:miter lim="800000"/>
            <a:headEnd type="none" w="sm" len="sm"/>
            <a:tailEnd type="none" w="sm" len="sm"/>
          </a:ln>
        </p:spPr>
        <p:txBody>
          <a:bodyPr>
            <a:spAutoFit/>
          </a:bodyPr>
          <a:lstStyle/>
          <a:p>
            <a:pPr algn="ctr"/>
            <a:r>
              <a:rPr lang="en-US" sz="3200" b="0">
                <a:solidFill>
                  <a:srgbClr val="FFFFFF"/>
                </a:solidFill>
                <a:latin typeface="Arial" charset="0"/>
              </a:rPr>
              <a:t>F I G U R E    1 . 4</a:t>
            </a:r>
          </a:p>
        </p:txBody>
      </p:sp>
      <p:sp>
        <p:nvSpPr>
          <p:cNvPr id="46089" name="Rectangle 2"/>
          <p:cNvSpPr>
            <a:spLocks noGrp="1" noChangeArrowheads="1"/>
          </p:cNvSpPr>
          <p:nvPr>
            <p:ph type="title"/>
          </p:nvPr>
        </p:nvSpPr>
        <p:spPr>
          <a:xfrm>
            <a:off x="838200" y="838200"/>
            <a:ext cx="4267200" cy="533400"/>
          </a:xfrm>
        </p:spPr>
        <p:txBody>
          <a:bodyPr/>
          <a:lstStyle/>
          <a:p>
            <a:pPr algn="l"/>
            <a:r>
              <a:rPr lang="en-US" sz="2400" smtClean="0"/>
              <a:t>Steps of a Marketing Plan</a:t>
            </a:r>
          </a:p>
        </p:txBody>
      </p:sp>
      <p:sp>
        <p:nvSpPr>
          <p:cNvPr id="12" name="Content Placeholder 4"/>
          <p:cNvSpPr>
            <a:spLocks noGrp="1"/>
          </p:cNvSpPr>
          <p:nvPr>
            <p:ph idx="1"/>
          </p:nvPr>
        </p:nvSpPr>
        <p:spPr>
          <a:xfrm>
            <a:off x="1676400" y="1676400"/>
            <a:ext cx="6629400" cy="4495800"/>
          </a:xfrm>
        </p:spPr>
        <p:txBody>
          <a:bodyPr>
            <a:noAutofit/>
          </a:bodyPr>
          <a:lstStyle/>
          <a:p>
            <a:pPr>
              <a:buFont typeface="Monotype Sorts" charset="2"/>
              <a:buChar char="l"/>
              <a:defRPr/>
            </a:pPr>
            <a:r>
              <a:rPr lang="en-US" sz="2800" dirty="0" smtClean="0">
                <a:latin typeface="+mj-lt"/>
              </a:rPr>
              <a:t>Current situational analysis</a:t>
            </a:r>
          </a:p>
          <a:p>
            <a:pPr>
              <a:buFont typeface="Monotype Sorts" charset="2"/>
              <a:buChar char="l"/>
              <a:defRPr/>
            </a:pPr>
            <a:r>
              <a:rPr lang="en-US" sz="2800" dirty="0" smtClean="0">
                <a:latin typeface="+mj-lt"/>
              </a:rPr>
              <a:t>SWOT analysis</a:t>
            </a:r>
          </a:p>
          <a:p>
            <a:pPr>
              <a:buFont typeface="Monotype Sorts" charset="2"/>
              <a:buChar char="l"/>
              <a:defRPr/>
            </a:pPr>
            <a:r>
              <a:rPr lang="en-US" sz="2800" dirty="0" smtClean="0">
                <a:latin typeface="+mj-lt"/>
              </a:rPr>
              <a:t>Marketing objectives</a:t>
            </a:r>
          </a:p>
          <a:p>
            <a:pPr>
              <a:buFont typeface="Monotype Sorts" charset="2"/>
              <a:buChar char="l"/>
              <a:defRPr/>
            </a:pPr>
            <a:r>
              <a:rPr lang="en-US" sz="2800" dirty="0" smtClean="0">
                <a:latin typeface="+mj-lt"/>
              </a:rPr>
              <a:t>Target market</a:t>
            </a:r>
          </a:p>
          <a:p>
            <a:pPr>
              <a:buFont typeface="Monotype Sorts" charset="2"/>
              <a:buChar char="l"/>
              <a:defRPr/>
            </a:pPr>
            <a:r>
              <a:rPr lang="en-US" sz="2800" dirty="0" smtClean="0">
                <a:latin typeface="+mj-lt"/>
              </a:rPr>
              <a:t>Marketing strategies</a:t>
            </a:r>
          </a:p>
          <a:p>
            <a:pPr>
              <a:buFont typeface="Monotype Sorts" charset="2"/>
              <a:buChar char="l"/>
              <a:defRPr/>
            </a:pPr>
            <a:r>
              <a:rPr lang="en-US" sz="2800" dirty="0" smtClean="0">
                <a:latin typeface="+mj-lt"/>
              </a:rPr>
              <a:t>Marketing tactics</a:t>
            </a:r>
          </a:p>
          <a:p>
            <a:pPr>
              <a:buFont typeface="Monotype Sorts" charset="2"/>
              <a:buChar char="l"/>
              <a:defRPr/>
            </a:pPr>
            <a:r>
              <a:rPr lang="en-US" sz="2800" dirty="0" smtClean="0">
                <a:latin typeface="+mj-lt"/>
              </a:rPr>
              <a:t>Implementation</a:t>
            </a:r>
          </a:p>
          <a:p>
            <a:pPr>
              <a:buFont typeface="Monotype Sorts" charset="2"/>
              <a:buChar char="l"/>
              <a:defRPr/>
            </a:pPr>
            <a:r>
              <a:rPr lang="en-US" sz="2800" dirty="0" smtClean="0">
                <a:latin typeface="+mj-lt"/>
              </a:rPr>
              <a:t>Evaluation of performance</a:t>
            </a:r>
            <a:endParaRPr lang="en-US" sz="2800" dirty="0">
              <a:latin typeface="+mj-lt"/>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a:xfrm>
            <a:off x="609600" y="381000"/>
            <a:ext cx="8380413" cy="1143000"/>
          </a:xfrm>
        </p:spPr>
        <p:txBody>
          <a:bodyPr/>
          <a:lstStyle/>
          <a:p>
            <a:r>
              <a:rPr lang="en-US" smtClean="0">
                <a:solidFill>
                  <a:srgbClr val="FF0000"/>
                </a:solidFill>
              </a:rPr>
              <a:t>Emerging Trends</a:t>
            </a:r>
            <a:br>
              <a:rPr lang="en-US" smtClean="0">
                <a:solidFill>
                  <a:srgbClr val="FF0000"/>
                </a:solidFill>
              </a:rPr>
            </a:br>
            <a:r>
              <a:rPr lang="en-US" sz="3600" smtClean="0">
                <a:solidFill>
                  <a:srgbClr val="FF0000"/>
                </a:solidFill>
              </a:rPr>
              <a:t>Marketing Communications</a:t>
            </a:r>
            <a:endParaRPr lang="en-US" smtClean="0">
              <a:solidFill>
                <a:srgbClr val="FF0000"/>
              </a:solidFill>
            </a:endParaRPr>
          </a:p>
        </p:txBody>
      </p:sp>
      <p:sp>
        <p:nvSpPr>
          <p:cNvPr id="15363" name="Content Placeholder 2"/>
          <p:cNvSpPr>
            <a:spLocks noGrp="1"/>
          </p:cNvSpPr>
          <p:nvPr>
            <p:ph idx="1"/>
          </p:nvPr>
        </p:nvSpPr>
        <p:spPr>
          <a:xfrm>
            <a:off x="838200" y="2286000"/>
            <a:ext cx="8075613" cy="2133600"/>
          </a:xfrm>
        </p:spPr>
        <p:txBody>
          <a:bodyPr/>
          <a:lstStyle/>
          <a:p>
            <a:pPr>
              <a:lnSpc>
                <a:spcPct val="150000"/>
              </a:lnSpc>
              <a:buFont typeface="Monotype Sorts" charset="2"/>
              <a:buChar char="l"/>
              <a:defRPr/>
            </a:pPr>
            <a:r>
              <a:rPr lang="en-US" sz="2400" dirty="0" smtClean="0">
                <a:latin typeface="+mj-lt"/>
              </a:rPr>
              <a:t>Emphasis on accountability and measurable results</a:t>
            </a:r>
          </a:p>
          <a:p>
            <a:pPr>
              <a:lnSpc>
                <a:spcPct val="150000"/>
              </a:lnSpc>
              <a:buFont typeface="Monotype Sorts" charset="2"/>
              <a:buChar char="l"/>
              <a:defRPr/>
            </a:pPr>
            <a:r>
              <a:rPr lang="en-US" sz="2400" dirty="0" smtClean="0">
                <a:latin typeface="+mj-lt"/>
              </a:rPr>
              <a:t>Changes in tasks performed by key individuals</a:t>
            </a:r>
          </a:p>
          <a:p>
            <a:pPr>
              <a:lnSpc>
                <a:spcPct val="150000"/>
              </a:lnSpc>
              <a:buFont typeface="Monotype Sorts" charset="2"/>
              <a:buChar char="l"/>
              <a:defRPr/>
            </a:pPr>
            <a:r>
              <a:rPr lang="en-US" sz="2400" dirty="0" smtClean="0">
                <a:latin typeface="+mj-lt"/>
              </a:rPr>
              <a:t>Emergence of alternative media</a:t>
            </a:r>
          </a:p>
        </p:txBody>
      </p:sp>
      <p:sp>
        <p:nvSpPr>
          <p:cNvPr id="4" name="Footer Placeholder 3"/>
          <p:cNvSpPr>
            <a:spLocks noGrp="1"/>
          </p:cNvSpPr>
          <p:nvPr>
            <p:ph type="ftr" sz="quarter" idx="11"/>
          </p:nvPr>
        </p:nvSpPr>
        <p:spPr>
          <a:xfrm>
            <a:off x="3048000" y="6400800"/>
            <a:ext cx="3505200" cy="457200"/>
          </a:xfrm>
        </p:spPr>
        <p:txBody>
          <a:bodyPr/>
          <a:lstStyle/>
          <a:p>
            <a:pPr>
              <a:defRPr/>
            </a:pPr>
            <a:r>
              <a:rPr lang="en-US"/>
              <a:t>Copyright ©2014 by Pearson Education, Inc. All rights reserved.</a:t>
            </a:r>
            <a:endParaRPr lang="en-US"/>
          </a:p>
        </p:txBody>
      </p:sp>
      <p:sp>
        <p:nvSpPr>
          <p:cNvPr id="5" name="Slide Number Placeholder 4"/>
          <p:cNvSpPr>
            <a:spLocks noGrp="1"/>
          </p:cNvSpPr>
          <p:nvPr>
            <p:ph type="sldNum" sz="quarter" idx="12"/>
          </p:nvPr>
        </p:nvSpPr>
        <p:spPr/>
        <p:txBody>
          <a:bodyPr/>
          <a:lstStyle/>
          <a:p>
            <a:pPr>
              <a:defRPr/>
            </a:pPr>
            <a:r>
              <a:rPr lang="en-US" smtClean="0"/>
              <a:t>1-</a:t>
            </a:r>
            <a:fld id="{B22D08E0-5D8D-4D6F-9D3C-29911149D341}" type="slidenum">
              <a:rPr lang="en-US" smtClean="0"/>
              <a:pPr>
                <a:defRPr/>
              </a:pPr>
              <a:t>11</a:t>
            </a:fld>
            <a:endParaRPr lang="en-US"/>
          </a:p>
        </p:txBody>
      </p:sp>
      <p:sp>
        <p:nvSpPr>
          <p:cNvPr id="48133"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sp>
        <p:nvSpPr>
          <p:cNvPr id="48134"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48135"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609600" y="228600"/>
            <a:ext cx="8380413" cy="1600200"/>
          </a:xfrm>
        </p:spPr>
        <p:txBody>
          <a:bodyPr/>
          <a:lstStyle/>
          <a:p>
            <a:r>
              <a:rPr lang="en-US" sz="4000" smtClean="0">
                <a:solidFill>
                  <a:srgbClr val="0000FF"/>
                </a:solidFill>
              </a:rPr>
              <a:t>Accountability</a:t>
            </a:r>
            <a:br>
              <a:rPr lang="en-US" sz="4000" smtClean="0">
                <a:solidFill>
                  <a:srgbClr val="0000FF"/>
                </a:solidFill>
              </a:rPr>
            </a:br>
            <a:r>
              <a:rPr lang="en-US" sz="2800" smtClean="0">
                <a:solidFill>
                  <a:srgbClr val="0000FF"/>
                </a:solidFill>
              </a:rPr>
              <a:t>and</a:t>
            </a:r>
            <a:r>
              <a:rPr lang="en-US" sz="4000" smtClean="0">
                <a:solidFill>
                  <a:srgbClr val="0000FF"/>
                </a:solidFill>
              </a:rPr>
              <a:t/>
            </a:r>
            <a:br>
              <a:rPr lang="en-US" sz="4000" smtClean="0">
                <a:solidFill>
                  <a:srgbClr val="0000FF"/>
                </a:solidFill>
              </a:rPr>
            </a:br>
            <a:r>
              <a:rPr lang="en-US" sz="4000" smtClean="0">
                <a:solidFill>
                  <a:srgbClr val="0000FF"/>
                </a:solidFill>
              </a:rPr>
              <a:t>Measurable Results</a:t>
            </a:r>
          </a:p>
        </p:txBody>
      </p:sp>
      <p:sp>
        <p:nvSpPr>
          <p:cNvPr id="50178" name="Content Placeholder 2"/>
          <p:cNvSpPr>
            <a:spLocks noGrp="1"/>
          </p:cNvSpPr>
          <p:nvPr>
            <p:ph idx="1"/>
          </p:nvPr>
        </p:nvSpPr>
        <p:spPr>
          <a:xfrm>
            <a:off x="838200" y="2286000"/>
            <a:ext cx="8151813" cy="3886200"/>
          </a:xfrm>
        </p:spPr>
        <p:txBody>
          <a:bodyPr/>
          <a:lstStyle/>
          <a:p>
            <a:r>
              <a:rPr lang="en-US" sz="2800" smtClean="0">
                <a:latin typeface="Arial" charset="0"/>
                <a:cs typeface="Arial" charset="0"/>
              </a:rPr>
              <a:t>Economic pressures</a:t>
            </a:r>
          </a:p>
          <a:p>
            <a:r>
              <a:rPr lang="en-US" sz="2800" smtClean="0">
                <a:latin typeface="Arial" charset="0"/>
                <a:cs typeface="Arial" charset="0"/>
              </a:rPr>
              <a:t>Want results from marketing budgets</a:t>
            </a:r>
          </a:p>
          <a:p>
            <a:r>
              <a:rPr lang="en-US" sz="2800" smtClean="0">
                <a:latin typeface="Arial" charset="0"/>
                <a:cs typeface="Arial" charset="0"/>
              </a:rPr>
              <a:t>Effort led by CEOs, CFOs, and CMOs</a:t>
            </a:r>
          </a:p>
          <a:p>
            <a:r>
              <a:rPr lang="en-US" sz="2800" smtClean="0">
                <a:latin typeface="Arial" charset="0"/>
                <a:cs typeface="Arial" charset="0"/>
              </a:rPr>
              <a:t>Advertising agencies expected to deliver results</a:t>
            </a:r>
          </a:p>
          <a:p>
            <a:r>
              <a:rPr lang="en-US" sz="2800" smtClean="0">
                <a:latin typeface="Arial" charset="0"/>
                <a:cs typeface="Arial" charset="0"/>
              </a:rPr>
              <a:t>Emerging social media changes communication</a:t>
            </a:r>
          </a:p>
          <a:p>
            <a:r>
              <a:rPr lang="en-US" sz="2800" smtClean="0">
                <a:latin typeface="Arial" charset="0"/>
                <a:cs typeface="Arial" charset="0"/>
              </a:rPr>
              <a:t>Emerging alternative methods and media</a:t>
            </a:r>
          </a:p>
          <a:p>
            <a:r>
              <a:rPr lang="en-US" sz="2800" smtClean="0">
                <a:latin typeface="Arial" charset="0"/>
                <a:cs typeface="Arial" charset="0"/>
              </a:rPr>
              <a:t>Less reliance on mass TV ads</a:t>
            </a:r>
          </a:p>
          <a:p>
            <a:endParaRPr lang="en-US" sz="2800" smtClean="0">
              <a:latin typeface="Arial" charset="0"/>
              <a:cs typeface="Arial" charset="0"/>
            </a:endParaRPr>
          </a:p>
        </p:txBody>
      </p:sp>
      <p:sp>
        <p:nvSpPr>
          <p:cNvPr id="4" name="Footer Placeholder 3"/>
          <p:cNvSpPr>
            <a:spLocks noGrp="1"/>
          </p:cNvSpPr>
          <p:nvPr>
            <p:ph type="ftr" sz="quarter" idx="11"/>
          </p:nvPr>
        </p:nvSpPr>
        <p:spPr>
          <a:xfrm>
            <a:off x="3048000" y="6400800"/>
            <a:ext cx="3505200" cy="457200"/>
          </a:xfrm>
        </p:spPr>
        <p:txBody>
          <a:bodyPr/>
          <a:lstStyle/>
          <a:p>
            <a:pPr>
              <a:defRPr/>
            </a:pPr>
            <a:r>
              <a:rPr lang="en-US"/>
              <a:t>Copyright ©2014 by Pearson Education, Inc. All rights reserved.</a:t>
            </a:r>
            <a:endParaRPr lang="en-US"/>
          </a:p>
        </p:txBody>
      </p:sp>
      <p:sp>
        <p:nvSpPr>
          <p:cNvPr id="5" name="Slide Number Placeholder 4"/>
          <p:cNvSpPr>
            <a:spLocks noGrp="1"/>
          </p:cNvSpPr>
          <p:nvPr>
            <p:ph type="sldNum" sz="quarter" idx="12"/>
          </p:nvPr>
        </p:nvSpPr>
        <p:spPr/>
        <p:txBody>
          <a:bodyPr/>
          <a:lstStyle/>
          <a:p>
            <a:pPr>
              <a:defRPr/>
            </a:pPr>
            <a:r>
              <a:rPr lang="en-US" smtClean="0"/>
              <a:t>1-</a:t>
            </a:r>
            <a:fld id="{E33F56D9-7D75-4D2C-8F7C-0D43EC156AC7}" type="slidenum">
              <a:rPr lang="en-US" smtClean="0"/>
              <a:pPr>
                <a:defRPr/>
              </a:pPr>
              <a:t>12</a:t>
            </a:fld>
            <a:endParaRPr lang="en-US"/>
          </a:p>
        </p:txBody>
      </p:sp>
      <p:sp>
        <p:nvSpPr>
          <p:cNvPr id="50181"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sp>
        <p:nvSpPr>
          <p:cNvPr id="50182"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50183"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Content Placeholder 2"/>
          <p:cNvSpPr>
            <a:spLocks noGrp="1"/>
          </p:cNvSpPr>
          <p:nvPr>
            <p:ph idx="1"/>
          </p:nvPr>
        </p:nvSpPr>
        <p:spPr>
          <a:xfrm>
            <a:off x="838200" y="1295400"/>
            <a:ext cx="8151813" cy="3886200"/>
          </a:xfrm>
        </p:spPr>
        <p:txBody>
          <a:bodyPr/>
          <a:lstStyle/>
          <a:p>
            <a:r>
              <a:rPr lang="en-US" sz="2400" b="1" u="sng" smtClean="0">
                <a:solidFill>
                  <a:srgbClr val="A50021"/>
                </a:solidFill>
                <a:latin typeface="Arial" charset="0"/>
                <a:cs typeface="Arial" charset="0"/>
              </a:rPr>
              <a:t>Account executive </a:t>
            </a:r>
            <a:r>
              <a:rPr lang="en-US" sz="2400" smtClean="0">
                <a:latin typeface="Arial" charset="0"/>
                <a:cs typeface="Arial" charset="0"/>
              </a:rPr>
              <a:t>– represents advertising agency and interface with clients</a:t>
            </a:r>
          </a:p>
          <a:p>
            <a:r>
              <a:rPr lang="en-US" sz="2400" b="1" u="sng" smtClean="0">
                <a:solidFill>
                  <a:srgbClr val="A50021"/>
                </a:solidFill>
                <a:latin typeface="Arial" charset="0"/>
                <a:cs typeface="Arial" charset="0"/>
              </a:rPr>
              <a:t>Brand or product manager </a:t>
            </a:r>
            <a:r>
              <a:rPr lang="en-US" sz="2400" smtClean="0">
                <a:latin typeface="Arial" charset="0"/>
                <a:cs typeface="Arial" charset="0"/>
              </a:rPr>
              <a:t>– oversees specific brands or line of products</a:t>
            </a:r>
          </a:p>
          <a:p>
            <a:r>
              <a:rPr lang="en-US" sz="2400" b="1" u="sng" smtClean="0">
                <a:solidFill>
                  <a:srgbClr val="A50021"/>
                </a:solidFill>
                <a:latin typeface="Arial" charset="0"/>
                <a:cs typeface="Arial" charset="0"/>
              </a:rPr>
              <a:t>Creatives</a:t>
            </a:r>
            <a:r>
              <a:rPr lang="en-US" sz="2400" smtClean="0">
                <a:latin typeface="Arial" charset="0"/>
                <a:cs typeface="Arial" charset="0"/>
              </a:rPr>
              <a:t> – design ads and promotional materials</a:t>
            </a:r>
          </a:p>
          <a:p>
            <a:r>
              <a:rPr lang="en-US" sz="2400" b="1" u="sng" smtClean="0">
                <a:solidFill>
                  <a:srgbClr val="A50021"/>
                </a:solidFill>
                <a:latin typeface="Arial" charset="0"/>
                <a:cs typeface="Arial" charset="0"/>
              </a:rPr>
              <a:t>Account planners </a:t>
            </a:r>
            <a:r>
              <a:rPr lang="en-US" sz="2400" smtClean="0">
                <a:latin typeface="Arial" charset="0"/>
                <a:cs typeface="Arial" charset="0"/>
              </a:rPr>
              <a:t>– voice of the consumer within the agency</a:t>
            </a:r>
          </a:p>
        </p:txBody>
      </p:sp>
      <p:sp>
        <p:nvSpPr>
          <p:cNvPr id="4" name="Footer Placeholder 3"/>
          <p:cNvSpPr>
            <a:spLocks noGrp="1"/>
          </p:cNvSpPr>
          <p:nvPr>
            <p:ph type="ftr" sz="quarter" idx="11"/>
          </p:nvPr>
        </p:nvSpPr>
        <p:spPr>
          <a:xfrm>
            <a:off x="3048000" y="6400800"/>
            <a:ext cx="3505200" cy="457200"/>
          </a:xfrm>
        </p:spPr>
        <p:txBody>
          <a:bodyPr/>
          <a:lstStyle/>
          <a:p>
            <a:pPr>
              <a:defRPr/>
            </a:pPr>
            <a:r>
              <a:rPr lang="en-US"/>
              <a:t>Copyright ©2014 by Pearson Education, Inc. All rights reserved.</a:t>
            </a:r>
            <a:endParaRPr lang="en-US"/>
          </a:p>
        </p:txBody>
      </p:sp>
      <p:sp>
        <p:nvSpPr>
          <p:cNvPr id="5" name="Slide Number Placeholder 4"/>
          <p:cNvSpPr>
            <a:spLocks noGrp="1"/>
          </p:cNvSpPr>
          <p:nvPr>
            <p:ph type="sldNum" sz="quarter" idx="12"/>
          </p:nvPr>
        </p:nvSpPr>
        <p:spPr/>
        <p:txBody>
          <a:bodyPr/>
          <a:lstStyle/>
          <a:p>
            <a:pPr>
              <a:defRPr/>
            </a:pPr>
            <a:r>
              <a:rPr lang="en-US" smtClean="0"/>
              <a:t>1-</a:t>
            </a:r>
            <a:fld id="{FE82324B-1258-4C66-ADF5-A9148E637872}" type="slidenum">
              <a:rPr lang="en-US" smtClean="0"/>
              <a:pPr>
                <a:defRPr/>
              </a:pPr>
              <a:t>13</a:t>
            </a:fld>
            <a:endParaRPr lang="en-US"/>
          </a:p>
        </p:txBody>
      </p:sp>
      <p:sp>
        <p:nvSpPr>
          <p:cNvPr id="52228"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sp>
        <p:nvSpPr>
          <p:cNvPr id="52229"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52230"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US"/>
          </a:p>
        </p:txBody>
      </p:sp>
      <p:sp>
        <p:nvSpPr>
          <p:cNvPr id="52231" name="Title 1"/>
          <p:cNvSpPr>
            <a:spLocks noGrp="1"/>
          </p:cNvSpPr>
          <p:nvPr>
            <p:ph type="title"/>
          </p:nvPr>
        </p:nvSpPr>
        <p:spPr>
          <a:xfrm>
            <a:off x="457200" y="152400"/>
            <a:ext cx="8532813" cy="990600"/>
          </a:xfrm>
        </p:spPr>
        <p:txBody>
          <a:bodyPr/>
          <a:lstStyle/>
          <a:p>
            <a:r>
              <a:rPr lang="en-US" sz="4000" smtClean="0">
                <a:solidFill>
                  <a:srgbClr val="0000FF"/>
                </a:solidFill>
              </a:rPr>
              <a:t>Changes in Tasks Performed</a:t>
            </a:r>
          </a:p>
        </p:txBody>
      </p:sp>
      <p:sp>
        <p:nvSpPr>
          <p:cNvPr id="52232" name="TextBox 10"/>
          <p:cNvSpPr txBox="1">
            <a:spLocks noChangeArrowheads="1"/>
          </p:cNvSpPr>
          <p:nvPr/>
        </p:nvSpPr>
        <p:spPr bwMode="auto">
          <a:xfrm>
            <a:off x="838200" y="5181600"/>
            <a:ext cx="7967663" cy="461963"/>
          </a:xfrm>
          <a:prstGeom prst="rect">
            <a:avLst/>
          </a:prstGeom>
          <a:noFill/>
          <a:ln w="9525">
            <a:noFill/>
            <a:miter lim="800000"/>
            <a:headEnd/>
            <a:tailEnd/>
          </a:ln>
        </p:spPr>
        <p:txBody>
          <a:bodyPr>
            <a:spAutoFit/>
          </a:bodyPr>
          <a:lstStyle/>
          <a:p>
            <a:pPr algn="ctr"/>
            <a:r>
              <a:rPr lang="en-US" sz="2400">
                <a:solidFill>
                  <a:srgbClr val="008000"/>
                </a:solidFill>
                <a:latin typeface="Arial" charset="0"/>
              </a:rPr>
              <a:t>Partnership among individuals to achieve results.</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609600" y="228600"/>
            <a:ext cx="8380413" cy="1143000"/>
          </a:xfrm>
        </p:spPr>
        <p:txBody>
          <a:bodyPr/>
          <a:lstStyle/>
          <a:p>
            <a:r>
              <a:rPr lang="en-US" sz="4000" smtClean="0">
                <a:solidFill>
                  <a:srgbClr val="0000FF"/>
                </a:solidFill>
              </a:rPr>
              <a:t>Emergence of Alternative Media</a:t>
            </a:r>
          </a:p>
        </p:txBody>
      </p:sp>
      <p:sp>
        <p:nvSpPr>
          <p:cNvPr id="54274" name="Content Placeholder 2"/>
          <p:cNvSpPr>
            <a:spLocks noGrp="1"/>
          </p:cNvSpPr>
          <p:nvPr>
            <p:ph idx="1"/>
          </p:nvPr>
        </p:nvSpPr>
        <p:spPr>
          <a:xfrm>
            <a:off x="914400" y="1295400"/>
            <a:ext cx="8075613" cy="4495800"/>
          </a:xfrm>
        </p:spPr>
        <p:txBody>
          <a:bodyPr/>
          <a:lstStyle/>
          <a:p>
            <a:r>
              <a:rPr lang="en-US" sz="2800" smtClean="0">
                <a:latin typeface="Arial" charset="0"/>
                <a:cs typeface="Arial" charset="0"/>
              </a:rPr>
              <a:t>Emergence of</a:t>
            </a:r>
          </a:p>
          <a:p>
            <a:pPr lvl="1"/>
            <a:r>
              <a:rPr lang="en-US" sz="2400" smtClean="0">
                <a:latin typeface="Arial" charset="0"/>
                <a:cs typeface="Arial" charset="0"/>
              </a:rPr>
              <a:t>Interactive Web sites, blogs, and social networks</a:t>
            </a:r>
          </a:p>
          <a:p>
            <a:pPr lvl="1"/>
            <a:r>
              <a:rPr lang="en-US" sz="2400" smtClean="0">
                <a:latin typeface="Arial" charset="0"/>
                <a:cs typeface="Arial" charset="0"/>
              </a:rPr>
              <a:t>Smartphones</a:t>
            </a:r>
          </a:p>
          <a:p>
            <a:r>
              <a:rPr lang="en-US" sz="2800" smtClean="0">
                <a:latin typeface="Arial" charset="0"/>
                <a:cs typeface="Arial" charset="0"/>
              </a:rPr>
              <a:t>Companies shifting expenditures from traditional to new, alternative media</a:t>
            </a:r>
          </a:p>
          <a:p>
            <a:r>
              <a:rPr lang="en-US" sz="2800" smtClean="0">
                <a:latin typeface="Arial" charset="0"/>
                <a:cs typeface="Arial" charset="0"/>
              </a:rPr>
              <a:t>Younger consumers</a:t>
            </a:r>
          </a:p>
          <a:p>
            <a:pPr lvl="1"/>
            <a:r>
              <a:rPr lang="en-US" sz="2400" smtClean="0">
                <a:latin typeface="Arial" charset="0"/>
                <a:cs typeface="Arial" charset="0"/>
              </a:rPr>
              <a:t>Less likely to watch TV</a:t>
            </a:r>
          </a:p>
          <a:p>
            <a:pPr lvl="1"/>
            <a:r>
              <a:rPr lang="en-US" sz="2400" smtClean="0">
                <a:latin typeface="Arial" charset="0"/>
                <a:cs typeface="Arial" charset="0"/>
              </a:rPr>
              <a:t>Engaged in technology-based interactions</a:t>
            </a:r>
          </a:p>
          <a:p>
            <a:r>
              <a:rPr lang="en-US" sz="2800" smtClean="0">
                <a:latin typeface="Arial" charset="0"/>
                <a:cs typeface="Arial" charset="0"/>
              </a:rPr>
              <a:t>Challenge</a:t>
            </a:r>
          </a:p>
          <a:p>
            <a:pPr lvl="1"/>
            <a:r>
              <a:rPr lang="en-US" sz="2400" smtClean="0">
                <a:latin typeface="Arial" charset="0"/>
                <a:cs typeface="Arial" charset="0"/>
              </a:rPr>
              <a:t>Finding ways to reach consumers</a:t>
            </a:r>
          </a:p>
        </p:txBody>
      </p:sp>
      <p:sp>
        <p:nvSpPr>
          <p:cNvPr id="4" name="Footer Placeholder 3"/>
          <p:cNvSpPr>
            <a:spLocks noGrp="1"/>
          </p:cNvSpPr>
          <p:nvPr>
            <p:ph type="ftr" sz="quarter" idx="11"/>
          </p:nvPr>
        </p:nvSpPr>
        <p:spPr>
          <a:xfrm>
            <a:off x="3048000" y="6400800"/>
            <a:ext cx="3505200" cy="457200"/>
          </a:xfrm>
        </p:spPr>
        <p:txBody>
          <a:bodyPr/>
          <a:lstStyle/>
          <a:p>
            <a:pPr>
              <a:defRPr/>
            </a:pPr>
            <a:r>
              <a:rPr lang="en-US"/>
              <a:t>Copyright ©2014 by Pearson Education, Inc. All rights reserved.</a:t>
            </a:r>
            <a:endParaRPr lang="en-US"/>
          </a:p>
        </p:txBody>
      </p:sp>
      <p:sp>
        <p:nvSpPr>
          <p:cNvPr id="5" name="Slide Number Placeholder 4"/>
          <p:cNvSpPr>
            <a:spLocks noGrp="1"/>
          </p:cNvSpPr>
          <p:nvPr>
            <p:ph type="sldNum" sz="quarter" idx="12"/>
          </p:nvPr>
        </p:nvSpPr>
        <p:spPr/>
        <p:txBody>
          <a:bodyPr/>
          <a:lstStyle/>
          <a:p>
            <a:pPr>
              <a:defRPr/>
            </a:pPr>
            <a:r>
              <a:rPr lang="en-US" smtClean="0"/>
              <a:t>1-</a:t>
            </a:r>
            <a:fld id="{3CB9F08F-DE15-481F-9C80-21E1DDBE2ACA}" type="slidenum">
              <a:rPr lang="en-US" smtClean="0"/>
              <a:pPr>
                <a:defRPr/>
              </a:pPr>
              <a:t>14</a:t>
            </a:fld>
            <a:endParaRPr lang="en-US"/>
          </a:p>
        </p:txBody>
      </p:sp>
      <p:sp>
        <p:nvSpPr>
          <p:cNvPr id="54277"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sp>
        <p:nvSpPr>
          <p:cNvPr id="54278"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54279"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a:xfrm>
            <a:off x="3352800" y="6400800"/>
            <a:ext cx="2895600" cy="457200"/>
          </a:xfrm>
        </p:spPr>
        <p:txBody>
          <a:bodyPr/>
          <a:lstStyle/>
          <a:p>
            <a:pPr>
              <a:defRPr/>
            </a:pPr>
            <a:r>
              <a:rPr lang="en-US"/>
              <a:t>Copyright ©2014 by Pearson Education, Inc. All rights reserved.</a:t>
            </a:r>
            <a:endParaRPr lang="en-US"/>
          </a:p>
        </p:txBody>
      </p:sp>
      <p:sp>
        <p:nvSpPr>
          <p:cNvPr id="11" name="Slide Number Placeholder 5"/>
          <p:cNvSpPr>
            <a:spLocks noGrp="1"/>
          </p:cNvSpPr>
          <p:nvPr>
            <p:ph type="sldNum" sz="quarter" idx="12"/>
          </p:nvPr>
        </p:nvSpPr>
        <p:spPr/>
        <p:txBody>
          <a:bodyPr/>
          <a:lstStyle/>
          <a:p>
            <a:pPr>
              <a:defRPr/>
            </a:pPr>
            <a:r>
              <a:rPr lang="en-US"/>
              <a:t>1-</a:t>
            </a:r>
            <a:fld id="{980B1EEE-28F3-4472-9D8B-0296DFC77E57}" type="slidenum">
              <a:rPr lang="en-US"/>
              <a:pPr>
                <a:defRPr/>
              </a:pPr>
              <a:t>15</a:t>
            </a:fld>
            <a:endParaRPr lang="en-US"/>
          </a:p>
        </p:txBody>
      </p:sp>
      <p:sp>
        <p:nvSpPr>
          <p:cNvPr id="56323" name="Rectangle 3"/>
          <p:cNvSpPr>
            <a:spLocks noGrp="1" noChangeArrowheads="1"/>
          </p:cNvSpPr>
          <p:nvPr>
            <p:ph type="body" idx="1"/>
          </p:nvPr>
        </p:nvSpPr>
        <p:spPr>
          <a:xfrm>
            <a:off x="1371600" y="1981200"/>
            <a:ext cx="6629400" cy="3200400"/>
          </a:xfrm>
        </p:spPr>
        <p:txBody>
          <a:bodyPr/>
          <a:lstStyle/>
          <a:p>
            <a:pPr>
              <a:buClr>
                <a:schemeClr val="tx1"/>
              </a:buClr>
              <a:buFontTx/>
              <a:buChar char="•"/>
            </a:pPr>
            <a:r>
              <a:rPr lang="en-US" sz="2800" smtClean="0">
                <a:solidFill>
                  <a:srgbClr val="000000"/>
                </a:solidFill>
                <a:latin typeface="Arial" charset="0"/>
              </a:rPr>
              <a:t>Advances in information technology</a:t>
            </a:r>
          </a:p>
          <a:p>
            <a:pPr>
              <a:buClr>
                <a:schemeClr val="tx1"/>
              </a:buClr>
              <a:buFontTx/>
              <a:buChar char="•"/>
            </a:pPr>
            <a:r>
              <a:rPr lang="en-US" sz="2800" smtClean="0">
                <a:solidFill>
                  <a:srgbClr val="000000"/>
                </a:solidFill>
                <a:latin typeface="Arial" charset="0"/>
              </a:rPr>
              <a:t>Changes in channel power</a:t>
            </a:r>
          </a:p>
          <a:p>
            <a:pPr>
              <a:buClr>
                <a:schemeClr val="tx1"/>
              </a:buClr>
              <a:buFontTx/>
              <a:buChar char="•"/>
            </a:pPr>
            <a:r>
              <a:rPr lang="en-US" sz="2800" smtClean="0">
                <a:solidFill>
                  <a:srgbClr val="000000"/>
                </a:solidFill>
                <a:latin typeface="Arial" charset="0"/>
              </a:rPr>
              <a:t>Increase in global competition</a:t>
            </a:r>
          </a:p>
          <a:p>
            <a:pPr>
              <a:buClr>
                <a:schemeClr val="tx1"/>
              </a:buClr>
              <a:buFontTx/>
              <a:buChar char="•"/>
            </a:pPr>
            <a:r>
              <a:rPr lang="en-US" sz="2800" smtClean="0">
                <a:solidFill>
                  <a:srgbClr val="000000"/>
                </a:solidFill>
                <a:latin typeface="Arial" charset="0"/>
              </a:rPr>
              <a:t>Increase in brand parity</a:t>
            </a:r>
          </a:p>
          <a:p>
            <a:pPr>
              <a:buClr>
                <a:schemeClr val="tx1"/>
              </a:buClr>
              <a:buFontTx/>
              <a:buChar char="•"/>
            </a:pPr>
            <a:r>
              <a:rPr lang="en-US" sz="2800" smtClean="0">
                <a:solidFill>
                  <a:srgbClr val="000000"/>
                </a:solidFill>
                <a:latin typeface="Arial" charset="0"/>
              </a:rPr>
              <a:t>Emphasis on customer engagement</a:t>
            </a:r>
          </a:p>
          <a:p>
            <a:pPr>
              <a:buClr>
                <a:schemeClr val="tx1"/>
              </a:buClr>
              <a:buFontTx/>
              <a:buChar char="•"/>
            </a:pPr>
            <a:r>
              <a:rPr lang="en-US" sz="2800" smtClean="0">
                <a:solidFill>
                  <a:srgbClr val="000000"/>
                </a:solidFill>
                <a:latin typeface="Arial" charset="0"/>
              </a:rPr>
              <a:t>Increase in micro-marketing</a:t>
            </a:r>
          </a:p>
        </p:txBody>
      </p:sp>
      <p:sp>
        <p:nvSpPr>
          <p:cNvPr id="56324"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sp>
        <p:nvSpPr>
          <p:cNvPr id="56325"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56326"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US"/>
          </a:p>
        </p:txBody>
      </p:sp>
      <p:sp>
        <p:nvSpPr>
          <p:cNvPr id="56327" name="Rectangle 8"/>
          <p:cNvSpPr>
            <a:spLocks noChangeArrowheads="1"/>
          </p:cNvSpPr>
          <p:nvPr/>
        </p:nvSpPr>
        <p:spPr bwMode="auto">
          <a:xfrm>
            <a:off x="533400" y="228600"/>
            <a:ext cx="6781800" cy="609600"/>
          </a:xfrm>
          <a:prstGeom prst="rect">
            <a:avLst/>
          </a:prstGeom>
          <a:solidFill>
            <a:srgbClr val="333399"/>
          </a:solidFill>
          <a:ln w="12700">
            <a:noFill/>
            <a:miter lim="800000"/>
            <a:headEnd type="none" w="sm" len="sm"/>
            <a:tailEnd type="none" w="sm" len="sm"/>
          </a:ln>
        </p:spPr>
        <p:txBody>
          <a:bodyPr wrap="none" anchor="ctr"/>
          <a:lstStyle/>
          <a:p>
            <a:endParaRPr lang="en-US"/>
          </a:p>
        </p:txBody>
      </p:sp>
      <p:sp>
        <p:nvSpPr>
          <p:cNvPr id="56328" name="Rectangle 9"/>
          <p:cNvSpPr>
            <a:spLocks noChangeArrowheads="1"/>
          </p:cNvSpPr>
          <p:nvPr/>
        </p:nvSpPr>
        <p:spPr bwMode="auto">
          <a:xfrm>
            <a:off x="533400" y="838200"/>
            <a:ext cx="6781800" cy="609600"/>
          </a:xfrm>
          <a:prstGeom prst="rect">
            <a:avLst/>
          </a:prstGeom>
          <a:solidFill>
            <a:srgbClr val="99FF66"/>
          </a:solidFill>
          <a:ln w="12700">
            <a:noFill/>
            <a:miter lim="800000"/>
            <a:headEnd type="none" w="sm" len="sm"/>
            <a:tailEnd type="none" w="sm" len="sm"/>
          </a:ln>
        </p:spPr>
        <p:txBody>
          <a:bodyPr wrap="none" anchor="ctr"/>
          <a:lstStyle/>
          <a:p>
            <a:endParaRPr lang="en-US"/>
          </a:p>
        </p:txBody>
      </p:sp>
      <p:sp>
        <p:nvSpPr>
          <p:cNvPr id="56329" name="Text Box 10"/>
          <p:cNvSpPr txBox="1">
            <a:spLocks noChangeArrowheads="1"/>
          </p:cNvSpPr>
          <p:nvPr/>
        </p:nvSpPr>
        <p:spPr bwMode="auto">
          <a:xfrm>
            <a:off x="685800" y="258763"/>
            <a:ext cx="3810000" cy="579437"/>
          </a:xfrm>
          <a:prstGeom prst="rect">
            <a:avLst/>
          </a:prstGeom>
          <a:noFill/>
          <a:ln w="12700">
            <a:noFill/>
            <a:miter lim="800000"/>
            <a:headEnd type="none" w="sm" len="sm"/>
            <a:tailEnd type="none" w="sm" len="sm"/>
          </a:ln>
        </p:spPr>
        <p:txBody>
          <a:bodyPr>
            <a:spAutoFit/>
          </a:bodyPr>
          <a:lstStyle/>
          <a:p>
            <a:pPr algn="ctr"/>
            <a:r>
              <a:rPr lang="en-US" sz="3200" b="0">
                <a:solidFill>
                  <a:srgbClr val="FFFFFF"/>
                </a:solidFill>
                <a:latin typeface="Arial" charset="0"/>
              </a:rPr>
              <a:t>F I G U R E    1 . 7</a:t>
            </a:r>
          </a:p>
        </p:txBody>
      </p:sp>
      <p:sp>
        <p:nvSpPr>
          <p:cNvPr id="56330" name="Rectangle 11"/>
          <p:cNvSpPr>
            <a:spLocks noChangeArrowheads="1"/>
          </p:cNvSpPr>
          <p:nvPr/>
        </p:nvSpPr>
        <p:spPr bwMode="auto">
          <a:xfrm>
            <a:off x="838200" y="838200"/>
            <a:ext cx="6373813" cy="533400"/>
          </a:xfrm>
          <a:prstGeom prst="rect">
            <a:avLst/>
          </a:prstGeom>
          <a:noFill/>
          <a:ln w="9525">
            <a:noFill/>
            <a:miter lim="800000"/>
            <a:headEnd/>
            <a:tailEnd/>
          </a:ln>
        </p:spPr>
        <p:txBody>
          <a:bodyPr lIns="92075" tIns="46038" rIns="92075" bIns="46038" anchor="ctr"/>
          <a:lstStyle/>
          <a:p>
            <a:pPr eaLnBrk="0" hangingPunct="0"/>
            <a:r>
              <a:rPr lang="en-US" sz="2400">
                <a:solidFill>
                  <a:schemeClr val="tx2"/>
                </a:solidFill>
                <a:latin typeface="Arial" charset="0"/>
              </a:rPr>
              <a:t>Reasons for Integrating Communications</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a:xfrm>
            <a:off x="609600" y="228600"/>
            <a:ext cx="8380413" cy="1143000"/>
          </a:xfrm>
        </p:spPr>
        <p:txBody>
          <a:bodyPr/>
          <a:lstStyle/>
          <a:p>
            <a:r>
              <a:rPr lang="en-US" sz="3200" smtClean="0">
                <a:solidFill>
                  <a:srgbClr val="0000FF"/>
                </a:solidFill>
              </a:rPr>
              <a:t>Advances in Information Technology</a:t>
            </a:r>
          </a:p>
        </p:txBody>
      </p:sp>
      <p:sp>
        <p:nvSpPr>
          <p:cNvPr id="58370" name="Content Placeholder 2"/>
          <p:cNvSpPr>
            <a:spLocks noGrp="1"/>
          </p:cNvSpPr>
          <p:nvPr>
            <p:ph idx="1"/>
          </p:nvPr>
        </p:nvSpPr>
        <p:spPr>
          <a:xfrm>
            <a:off x="915988" y="2590800"/>
            <a:ext cx="8075612" cy="1676400"/>
          </a:xfrm>
        </p:spPr>
        <p:txBody>
          <a:bodyPr/>
          <a:lstStyle/>
          <a:p>
            <a:pPr>
              <a:lnSpc>
                <a:spcPct val="150000"/>
              </a:lnSpc>
            </a:pPr>
            <a:r>
              <a:rPr lang="en-US" sz="2400" smtClean="0">
                <a:latin typeface="Arial" charset="0"/>
                <a:cs typeface="Arial" charset="0"/>
              </a:rPr>
              <a:t>Instant communications</a:t>
            </a:r>
          </a:p>
          <a:p>
            <a:pPr>
              <a:lnSpc>
                <a:spcPct val="150000"/>
              </a:lnSpc>
            </a:pPr>
            <a:r>
              <a:rPr lang="en-US" sz="2400" smtClean="0">
                <a:latin typeface="Arial" charset="0"/>
                <a:cs typeface="Arial" charset="0"/>
              </a:rPr>
              <a:t>Consumers have access to unlimited information</a:t>
            </a:r>
          </a:p>
          <a:p>
            <a:pPr>
              <a:lnSpc>
                <a:spcPct val="150000"/>
              </a:lnSpc>
            </a:pPr>
            <a:r>
              <a:rPr lang="en-US" sz="2400" smtClean="0">
                <a:latin typeface="Arial" charset="0"/>
                <a:cs typeface="Arial" charset="0"/>
              </a:rPr>
              <a:t>Consumer communication has increased</a:t>
            </a:r>
          </a:p>
        </p:txBody>
      </p:sp>
      <p:sp>
        <p:nvSpPr>
          <p:cNvPr id="4" name="Footer Placeholder 3"/>
          <p:cNvSpPr>
            <a:spLocks noGrp="1"/>
          </p:cNvSpPr>
          <p:nvPr>
            <p:ph type="ftr" sz="quarter" idx="11"/>
          </p:nvPr>
        </p:nvSpPr>
        <p:spPr>
          <a:xfrm>
            <a:off x="3048000" y="6400800"/>
            <a:ext cx="3505200" cy="457200"/>
          </a:xfrm>
        </p:spPr>
        <p:txBody>
          <a:bodyPr/>
          <a:lstStyle/>
          <a:p>
            <a:pPr>
              <a:defRPr/>
            </a:pPr>
            <a:r>
              <a:rPr lang="en-US"/>
              <a:t>Copyright ©2014 by Pearson Education, Inc. All rights reserved.</a:t>
            </a:r>
            <a:endParaRPr lang="en-US"/>
          </a:p>
        </p:txBody>
      </p:sp>
      <p:sp>
        <p:nvSpPr>
          <p:cNvPr id="5" name="Slide Number Placeholder 4"/>
          <p:cNvSpPr>
            <a:spLocks noGrp="1"/>
          </p:cNvSpPr>
          <p:nvPr>
            <p:ph type="sldNum" sz="quarter" idx="12"/>
          </p:nvPr>
        </p:nvSpPr>
        <p:spPr/>
        <p:txBody>
          <a:bodyPr/>
          <a:lstStyle/>
          <a:p>
            <a:pPr>
              <a:defRPr/>
            </a:pPr>
            <a:r>
              <a:rPr lang="en-US" smtClean="0"/>
              <a:t>1-</a:t>
            </a:r>
            <a:fld id="{D5A9815F-8E0F-46DE-A9F2-6221BF29DB14}" type="slidenum">
              <a:rPr lang="en-US" smtClean="0"/>
              <a:pPr>
                <a:defRPr/>
              </a:pPr>
              <a:t>16</a:t>
            </a:fld>
            <a:endParaRPr lang="en-US"/>
          </a:p>
        </p:txBody>
      </p:sp>
      <p:sp>
        <p:nvSpPr>
          <p:cNvPr id="58373"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sp>
        <p:nvSpPr>
          <p:cNvPr id="58374"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58375"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US"/>
          </a:p>
        </p:txBody>
      </p:sp>
      <p:pic>
        <p:nvPicPr>
          <p:cNvPr id="3" name="Picture 2"/>
          <p:cNvPicPr>
            <a:picLocks noChangeAspect="1"/>
          </p:cNvPicPr>
          <p:nvPr/>
        </p:nvPicPr>
        <p:blipFill>
          <a:blip r:embed="rId3" cstate="print">
            <a:extLst>
              <a:ext uri="{28A0092B-C50C-407E-A947-70E740481C1C}"/>
            </a:extLst>
          </a:blip>
          <a:stretch>
            <a:fillRect/>
          </a:stretch>
        </p:blipFill>
        <p:spPr>
          <a:xfrm>
            <a:off x="5029200" y="1295400"/>
            <a:ext cx="3048006" cy="2033020"/>
          </a:xfrm>
          <a:prstGeom prst="ellipse">
            <a:avLst/>
          </a:prstGeom>
          <a:ln>
            <a:noFill/>
          </a:ln>
          <a:effectLst>
            <a:softEdge rad="112500"/>
          </a:effec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a:xfrm>
            <a:off x="609600" y="228600"/>
            <a:ext cx="8380413" cy="1143000"/>
          </a:xfrm>
        </p:spPr>
        <p:txBody>
          <a:bodyPr/>
          <a:lstStyle/>
          <a:p>
            <a:r>
              <a:rPr lang="en-US" sz="4000" smtClean="0">
                <a:solidFill>
                  <a:srgbClr val="0000FF"/>
                </a:solidFill>
              </a:rPr>
              <a:t>Changes in Channel Power</a:t>
            </a:r>
          </a:p>
        </p:txBody>
      </p:sp>
      <p:sp>
        <p:nvSpPr>
          <p:cNvPr id="60418" name="Content Placeholder 2"/>
          <p:cNvSpPr>
            <a:spLocks noGrp="1"/>
          </p:cNvSpPr>
          <p:nvPr>
            <p:ph idx="1"/>
          </p:nvPr>
        </p:nvSpPr>
        <p:spPr>
          <a:xfrm>
            <a:off x="1066800" y="1371600"/>
            <a:ext cx="7848600" cy="4876800"/>
          </a:xfrm>
        </p:spPr>
        <p:txBody>
          <a:bodyPr/>
          <a:lstStyle/>
          <a:p>
            <a:r>
              <a:rPr lang="en-US" smtClean="0">
                <a:latin typeface="Arial" charset="0"/>
                <a:cs typeface="Arial" charset="0"/>
              </a:rPr>
              <a:t>Retailers</a:t>
            </a:r>
          </a:p>
          <a:p>
            <a:pPr lvl="1"/>
            <a:r>
              <a:rPr lang="en-US" smtClean="0">
                <a:latin typeface="Arial" charset="0"/>
                <a:cs typeface="Arial" charset="0"/>
              </a:rPr>
              <a:t>Control channel</a:t>
            </a:r>
          </a:p>
          <a:p>
            <a:pPr lvl="1"/>
            <a:r>
              <a:rPr lang="en-US" smtClean="0">
                <a:latin typeface="Arial" charset="0"/>
                <a:cs typeface="Arial" charset="0"/>
              </a:rPr>
              <a:t>Control shelf space</a:t>
            </a:r>
          </a:p>
          <a:p>
            <a:pPr lvl="1"/>
            <a:r>
              <a:rPr lang="en-US" smtClean="0">
                <a:latin typeface="Arial" charset="0"/>
                <a:cs typeface="Arial" charset="0"/>
              </a:rPr>
              <a:t>Have purchase data</a:t>
            </a:r>
          </a:p>
          <a:p>
            <a:pPr lvl="1"/>
            <a:r>
              <a:rPr lang="en-US" smtClean="0">
                <a:latin typeface="Arial" charset="0"/>
                <a:cs typeface="Arial" charset="0"/>
              </a:rPr>
              <a:t>Determine products and brands on shelves</a:t>
            </a:r>
          </a:p>
          <a:p>
            <a:r>
              <a:rPr lang="en-US" smtClean="0">
                <a:latin typeface="Arial" charset="0"/>
                <a:cs typeface="Arial" charset="0"/>
              </a:rPr>
              <a:t>Consumers</a:t>
            </a:r>
          </a:p>
          <a:p>
            <a:pPr lvl="1"/>
            <a:r>
              <a:rPr lang="en-US" smtClean="0">
                <a:latin typeface="Arial" charset="0"/>
                <a:cs typeface="Arial" charset="0"/>
              </a:rPr>
              <a:t>Internet shifts power to consumers</a:t>
            </a:r>
          </a:p>
          <a:p>
            <a:pPr lvl="1"/>
            <a:r>
              <a:rPr lang="en-US" smtClean="0">
                <a:latin typeface="Arial" charset="0"/>
                <a:cs typeface="Arial" charset="0"/>
              </a:rPr>
              <a:t>Multiple methods of making purchases</a:t>
            </a:r>
          </a:p>
        </p:txBody>
      </p:sp>
      <p:sp>
        <p:nvSpPr>
          <p:cNvPr id="4" name="Footer Placeholder 3"/>
          <p:cNvSpPr>
            <a:spLocks noGrp="1"/>
          </p:cNvSpPr>
          <p:nvPr>
            <p:ph type="ftr" sz="quarter" idx="11"/>
          </p:nvPr>
        </p:nvSpPr>
        <p:spPr>
          <a:xfrm>
            <a:off x="3048000" y="6400800"/>
            <a:ext cx="3505200" cy="457200"/>
          </a:xfrm>
        </p:spPr>
        <p:txBody>
          <a:bodyPr/>
          <a:lstStyle/>
          <a:p>
            <a:pPr>
              <a:defRPr/>
            </a:pPr>
            <a:r>
              <a:rPr lang="en-US"/>
              <a:t>Copyright ©2014 by Pearson Education, Inc. All rights reserved.</a:t>
            </a:r>
            <a:endParaRPr lang="en-US"/>
          </a:p>
        </p:txBody>
      </p:sp>
      <p:sp>
        <p:nvSpPr>
          <p:cNvPr id="5" name="Slide Number Placeholder 4"/>
          <p:cNvSpPr>
            <a:spLocks noGrp="1"/>
          </p:cNvSpPr>
          <p:nvPr>
            <p:ph type="sldNum" sz="quarter" idx="12"/>
          </p:nvPr>
        </p:nvSpPr>
        <p:spPr/>
        <p:txBody>
          <a:bodyPr/>
          <a:lstStyle/>
          <a:p>
            <a:pPr>
              <a:defRPr/>
            </a:pPr>
            <a:r>
              <a:rPr lang="en-US" smtClean="0"/>
              <a:t>1-</a:t>
            </a:r>
            <a:fld id="{0035B87B-402F-4240-B0E8-54741C0A4043}" type="slidenum">
              <a:rPr lang="en-US" smtClean="0"/>
              <a:pPr>
                <a:defRPr/>
              </a:pPr>
              <a:t>17</a:t>
            </a:fld>
            <a:endParaRPr lang="en-US"/>
          </a:p>
        </p:txBody>
      </p:sp>
      <p:sp>
        <p:nvSpPr>
          <p:cNvPr id="60421"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sp>
        <p:nvSpPr>
          <p:cNvPr id="60422"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60423"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a:xfrm>
            <a:off x="609600" y="0"/>
            <a:ext cx="8380413" cy="1143000"/>
          </a:xfrm>
        </p:spPr>
        <p:txBody>
          <a:bodyPr/>
          <a:lstStyle/>
          <a:p>
            <a:r>
              <a:rPr lang="en-US" sz="3600" smtClean="0">
                <a:solidFill>
                  <a:srgbClr val="C00000"/>
                </a:solidFill>
              </a:rPr>
              <a:t>Emergence of Online Purchasing</a:t>
            </a:r>
          </a:p>
        </p:txBody>
      </p:sp>
      <p:sp>
        <p:nvSpPr>
          <p:cNvPr id="4" name="Footer Placeholder 3"/>
          <p:cNvSpPr>
            <a:spLocks noGrp="1"/>
          </p:cNvSpPr>
          <p:nvPr>
            <p:ph type="ftr" sz="quarter" idx="11"/>
          </p:nvPr>
        </p:nvSpPr>
        <p:spPr>
          <a:xfrm>
            <a:off x="3048000" y="6477000"/>
            <a:ext cx="3505200" cy="457200"/>
          </a:xfrm>
        </p:spPr>
        <p:txBody>
          <a:bodyPr/>
          <a:lstStyle/>
          <a:p>
            <a:pPr>
              <a:defRPr/>
            </a:pPr>
            <a:r>
              <a:rPr lang="en-US" sz="1200"/>
              <a:t>Copyright ©2014 by Pearson Education, Inc. All rights reserved.</a:t>
            </a:r>
            <a:endParaRPr lang="en-US" sz="1200"/>
          </a:p>
        </p:txBody>
      </p:sp>
      <p:sp>
        <p:nvSpPr>
          <p:cNvPr id="5" name="Slide Number Placeholder 4"/>
          <p:cNvSpPr>
            <a:spLocks noGrp="1"/>
          </p:cNvSpPr>
          <p:nvPr>
            <p:ph type="sldNum" sz="quarter" idx="12"/>
          </p:nvPr>
        </p:nvSpPr>
        <p:spPr/>
        <p:txBody>
          <a:bodyPr/>
          <a:lstStyle/>
          <a:p>
            <a:pPr>
              <a:defRPr/>
            </a:pPr>
            <a:r>
              <a:rPr lang="en-US" smtClean="0"/>
              <a:t>1-</a:t>
            </a:r>
            <a:fld id="{8FFFC246-4874-46F9-AA1B-C0A0967622BC}" type="slidenum">
              <a:rPr lang="en-US" smtClean="0"/>
              <a:pPr>
                <a:defRPr/>
              </a:pPr>
              <a:t>18</a:t>
            </a:fld>
            <a:endParaRPr lang="en-US"/>
          </a:p>
        </p:txBody>
      </p:sp>
      <p:sp>
        <p:nvSpPr>
          <p:cNvPr id="62468"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sp>
        <p:nvSpPr>
          <p:cNvPr id="62469"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62470"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US"/>
          </a:p>
        </p:txBody>
      </p:sp>
      <p:pic>
        <p:nvPicPr>
          <p:cNvPr id="62471" name="Picture 2"/>
          <p:cNvPicPr>
            <a:picLocks noChangeAspect="1"/>
          </p:cNvPicPr>
          <p:nvPr/>
        </p:nvPicPr>
        <p:blipFill>
          <a:blip r:embed="rId3"/>
          <a:srcRect/>
          <a:stretch>
            <a:fillRect/>
          </a:stretch>
        </p:blipFill>
        <p:spPr bwMode="auto">
          <a:xfrm>
            <a:off x="2362200" y="914400"/>
            <a:ext cx="4156075" cy="5257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a:xfrm>
            <a:off x="609600" y="228600"/>
            <a:ext cx="8380413" cy="1143000"/>
          </a:xfrm>
        </p:spPr>
        <p:txBody>
          <a:bodyPr/>
          <a:lstStyle/>
          <a:p>
            <a:r>
              <a:rPr lang="en-US" sz="4000" smtClean="0">
                <a:solidFill>
                  <a:srgbClr val="0000FF"/>
                </a:solidFill>
              </a:rPr>
              <a:t>Increases in Global Competition</a:t>
            </a:r>
          </a:p>
        </p:txBody>
      </p:sp>
      <p:sp>
        <p:nvSpPr>
          <p:cNvPr id="4" name="Footer Placeholder 3"/>
          <p:cNvSpPr>
            <a:spLocks noGrp="1"/>
          </p:cNvSpPr>
          <p:nvPr>
            <p:ph type="ftr" sz="quarter" idx="11"/>
          </p:nvPr>
        </p:nvSpPr>
        <p:spPr>
          <a:xfrm>
            <a:off x="3048000" y="6400800"/>
            <a:ext cx="3505200" cy="457200"/>
          </a:xfrm>
        </p:spPr>
        <p:txBody>
          <a:bodyPr/>
          <a:lstStyle/>
          <a:p>
            <a:pPr>
              <a:defRPr/>
            </a:pPr>
            <a:r>
              <a:rPr lang="en-US"/>
              <a:t>Copyright ©2014 by Pearson Education, Inc. All rights reserved.</a:t>
            </a:r>
            <a:endParaRPr lang="en-US"/>
          </a:p>
        </p:txBody>
      </p:sp>
      <p:sp>
        <p:nvSpPr>
          <p:cNvPr id="5" name="Slide Number Placeholder 4"/>
          <p:cNvSpPr>
            <a:spLocks noGrp="1"/>
          </p:cNvSpPr>
          <p:nvPr>
            <p:ph type="sldNum" sz="quarter" idx="12"/>
          </p:nvPr>
        </p:nvSpPr>
        <p:spPr/>
        <p:txBody>
          <a:bodyPr/>
          <a:lstStyle/>
          <a:p>
            <a:pPr>
              <a:defRPr/>
            </a:pPr>
            <a:r>
              <a:rPr lang="en-US" smtClean="0"/>
              <a:t>1-</a:t>
            </a:r>
            <a:fld id="{952DCDA7-A19F-4CEA-A90F-0F7F0BECBECB}" type="slidenum">
              <a:rPr lang="en-US" smtClean="0"/>
              <a:pPr>
                <a:defRPr/>
              </a:pPr>
              <a:t>19</a:t>
            </a:fld>
            <a:endParaRPr lang="en-US"/>
          </a:p>
        </p:txBody>
      </p:sp>
      <p:sp>
        <p:nvSpPr>
          <p:cNvPr id="64516"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sp>
        <p:nvSpPr>
          <p:cNvPr id="64517"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64518"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US"/>
          </a:p>
        </p:txBody>
      </p:sp>
      <p:sp>
        <p:nvSpPr>
          <p:cNvPr id="64519" name="Content Placeholder 8"/>
          <p:cNvSpPr>
            <a:spLocks noGrp="1"/>
          </p:cNvSpPr>
          <p:nvPr>
            <p:ph idx="1"/>
          </p:nvPr>
        </p:nvSpPr>
        <p:spPr>
          <a:xfrm>
            <a:off x="990600" y="1905000"/>
            <a:ext cx="7772400" cy="2667000"/>
          </a:xfrm>
        </p:spPr>
        <p:txBody>
          <a:bodyPr/>
          <a:lstStyle/>
          <a:p>
            <a:r>
              <a:rPr lang="en-US" sz="2400" smtClean="0">
                <a:latin typeface="Arial" charset="0"/>
                <a:cs typeface="Arial" charset="0"/>
              </a:rPr>
              <a:t>Information technology and communication has changed marketplace</a:t>
            </a:r>
          </a:p>
          <a:p>
            <a:r>
              <a:rPr lang="en-US" sz="2400" smtClean="0">
                <a:latin typeface="Arial" charset="0"/>
                <a:cs typeface="Arial" charset="0"/>
              </a:rPr>
              <a:t>Products can be purchased from multiple locations</a:t>
            </a:r>
          </a:p>
          <a:p>
            <a:r>
              <a:rPr lang="en-US" sz="2400" smtClean="0">
                <a:latin typeface="Arial" charset="0"/>
                <a:cs typeface="Arial" charset="0"/>
              </a:rPr>
              <a:t>Customers want both low prices and high quality</a:t>
            </a:r>
          </a:p>
          <a:p>
            <a:r>
              <a:rPr lang="en-US" sz="2400" smtClean="0">
                <a:latin typeface="Arial" charset="0"/>
                <a:cs typeface="Arial" charset="0"/>
              </a:rPr>
              <a:t>Manufacturers and retailers must work together</a:t>
            </a:r>
          </a:p>
          <a:p>
            <a:pPr>
              <a:buFont typeface="Monotype Sorts"/>
              <a:buNone/>
            </a:pPr>
            <a:endParaRPr lang="en-US" sz="2400" smtClean="0">
              <a:latin typeface="Arial" charset="0"/>
              <a:cs typeface="Arial" charset="0"/>
            </a:endParaRPr>
          </a:p>
          <a:p>
            <a:endParaRPr lang="en-US" sz="24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title"/>
          </p:nvPr>
        </p:nvSpPr>
        <p:spPr>
          <a:xfrm>
            <a:off x="2965450" y="304800"/>
            <a:ext cx="5862638" cy="1143000"/>
          </a:xfrm>
        </p:spPr>
        <p:txBody>
          <a:bodyPr/>
          <a:lstStyle/>
          <a:p>
            <a:r>
              <a:rPr lang="en-US" sz="6000" smtClean="0">
                <a:solidFill>
                  <a:srgbClr val="FF3300"/>
                </a:solidFill>
              </a:rPr>
              <a:t>Miracle Whip</a:t>
            </a:r>
          </a:p>
        </p:txBody>
      </p:sp>
      <p:sp>
        <p:nvSpPr>
          <p:cNvPr id="29698" name="Content Placeholder 1"/>
          <p:cNvSpPr>
            <a:spLocks noGrp="1"/>
          </p:cNvSpPr>
          <p:nvPr>
            <p:ph idx="1"/>
          </p:nvPr>
        </p:nvSpPr>
        <p:spPr>
          <a:xfrm>
            <a:off x="2971800" y="1676400"/>
            <a:ext cx="6170613" cy="4419600"/>
          </a:xfrm>
        </p:spPr>
        <p:txBody>
          <a:bodyPr/>
          <a:lstStyle/>
          <a:p>
            <a:r>
              <a:rPr lang="en-US" smtClean="0"/>
              <a:t>Love or Hate campaign</a:t>
            </a:r>
          </a:p>
          <a:p>
            <a:pPr lvl="1"/>
            <a:r>
              <a:rPr lang="en-US" smtClean="0"/>
              <a:t>mcgarrybowen advertising agency</a:t>
            </a:r>
          </a:p>
          <a:p>
            <a:r>
              <a:rPr lang="en-US" smtClean="0"/>
              <a:t>“We’re not for everyone”</a:t>
            </a:r>
          </a:p>
          <a:p>
            <a:r>
              <a:rPr lang="en-US" smtClean="0"/>
              <a:t>Primetime advertising</a:t>
            </a:r>
          </a:p>
          <a:p>
            <a:r>
              <a:rPr lang="en-US" smtClean="0"/>
              <a:t>Social media campaign</a:t>
            </a:r>
          </a:p>
          <a:p>
            <a:r>
              <a:rPr lang="en-US" smtClean="0"/>
              <a:t>Consumer contest</a:t>
            </a:r>
          </a:p>
          <a:p>
            <a:r>
              <a:rPr lang="en-US" smtClean="0"/>
              <a:t>Risky, controversial campaign</a:t>
            </a:r>
          </a:p>
        </p:txBody>
      </p:sp>
      <p:sp>
        <p:nvSpPr>
          <p:cNvPr id="10" name="Footer Placeholder 4"/>
          <p:cNvSpPr>
            <a:spLocks noGrp="1"/>
          </p:cNvSpPr>
          <p:nvPr>
            <p:ph type="ftr" sz="quarter" idx="11"/>
          </p:nvPr>
        </p:nvSpPr>
        <p:spPr>
          <a:xfrm>
            <a:off x="4267200" y="6400800"/>
            <a:ext cx="2895600" cy="457200"/>
          </a:xfrm>
        </p:spPr>
        <p:txBody>
          <a:bodyPr/>
          <a:lstStyle/>
          <a:p>
            <a:pPr>
              <a:defRPr/>
            </a:pPr>
            <a:r>
              <a:rPr lang="en-US"/>
              <a:t>Copyright ©2014 by Pearson Education, Inc. All rights reserved.</a:t>
            </a:r>
            <a:endParaRPr lang="en-US"/>
          </a:p>
        </p:txBody>
      </p:sp>
      <p:sp>
        <p:nvSpPr>
          <p:cNvPr id="11" name="Slide Number Placeholder 5"/>
          <p:cNvSpPr>
            <a:spLocks noGrp="1"/>
          </p:cNvSpPr>
          <p:nvPr>
            <p:ph type="sldNum" sz="quarter" idx="12"/>
          </p:nvPr>
        </p:nvSpPr>
        <p:spPr/>
        <p:txBody>
          <a:bodyPr/>
          <a:lstStyle/>
          <a:p>
            <a:pPr>
              <a:defRPr/>
            </a:pPr>
            <a:r>
              <a:rPr lang="en-US"/>
              <a:t>1-</a:t>
            </a:r>
            <a:fld id="{4BA55423-0213-4FD1-9A39-D1D47F8F85C3}" type="slidenum">
              <a:rPr lang="en-US"/>
              <a:pPr>
                <a:defRPr/>
              </a:pPr>
              <a:t>2</a:t>
            </a:fld>
            <a:endParaRPr lang="en-US"/>
          </a:p>
        </p:txBody>
      </p:sp>
      <p:sp>
        <p:nvSpPr>
          <p:cNvPr id="29701" name="Rectangle 3"/>
          <p:cNvSpPr>
            <a:spLocks noChangeArrowheads="1"/>
          </p:cNvSpPr>
          <p:nvPr/>
        </p:nvSpPr>
        <p:spPr bwMode="auto">
          <a:xfrm>
            <a:off x="3124200" y="1905000"/>
            <a:ext cx="5791200" cy="3200400"/>
          </a:xfrm>
          <a:prstGeom prst="rect">
            <a:avLst/>
          </a:prstGeom>
          <a:noFill/>
          <a:ln w="9525">
            <a:noFill/>
            <a:miter lim="800000"/>
            <a:headEnd/>
            <a:tailEnd/>
          </a:ln>
        </p:spPr>
        <p:txBody>
          <a:bodyPr lIns="92075" tIns="46038" rIns="92075" bIns="46038"/>
          <a:lstStyle/>
          <a:p>
            <a:pPr marL="342900" indent="-342900" eaLnBrk="0" hangingPunct="0">
              <a:spcBef>
                <a:spcPct val="20000"/>
              </a:spcBef>
              <a:buClr>
                <a:srgbClr val="000000"/>
              </a:buClr>
              <a:buSzPct val="55000"/>
              <a:buFontTx/>
              <a:buChar char="•"/>
            </a:pPr>
            <a:endParaRPr lang="en-US" sz="2400" b="0">
              <a:solidFill>
                <a:srgbClr val="000000"/>
              </a:solidFill>
              <a:latin typeface="Arial" charset="0"/>
            </a:endParaRPr>
          </a:p>
        </p:txBody>
      </p:sp>
      <p:sp>
        <p:nvSpPr>
          <p:cNvPr id="29702" name="Rectangle 4"/>
          <p:cNvSpPr>
            <a:spLocks noChangeArrowheads="1"/>
          </p:cNvSpPr>
          <p:nvPr/>
        </p:nvSpPr>
        <p:spPr bwMode="auto">
          <a:xfrm>
            <a:off x="0" y="0"/>
            <a:ext cx="2971800" cy="36576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29703" name="Text Box 6"/>
          <p:cNvSpPr txBox="1">
            <a:spLocks noChangeArrowheads="1"/>
          </p:cNvSpPr>
          <p:nvPr/>
        </p:nvSpPr>
        <p:spPr bwMode="auto">
          <a:xfrm>
            <a:off x="609600" y="533400"/>
            <a:ext cx="2133600" cy="2043113"/>
          </a:xfrm>
          <a:prstGeom prst="rect">
            <a:avLst/>
          </a:prstGeom>
          <a:noFill/>
          <a:ln w="12700">
            <a:noFill/>
            <a:miter lim="800000"/>
            <a:headEnd type="none" w="sm" len="sm"/>
            <a:tailEnd type="none" w="sm" len="sm"/>
          </a:ln>
        </p:spPr>
        <p:txBody>
          <a:bodyPr>
            <a:spAutoFit/>
          </a:bodyPr>
          <a:lstStyle/>
          <a:p>
            <a:pPr algn="ctr">
              <a:spcBef>
                <a:spcPct val="50000"/>
              </a:spcBef>
            </a:pPr>
            <a:r>
              <a:rPr lang="en-US" sz="12800" b="0">
                <a:solidFill>
                  <a:srgbClr val="CC3300"/>
                </a:solidFill>
                <a:latin typeface="Arial" charset="0"/>
              </a:rPr>
              <a:t>1</a:t>
            </a:r>
          </a:p>
        </p:txBody>
      </p:sp>
      <p:sp>
        <p:nvSpPr>
          <p:cNvPr id="29704" name="Rectangle 8"/>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algn="ctr"/>
            <a:endParaRPr lang="en-US"/>
          </a:p>
        </p:txBody>
      </p:sp>
      <p:pic>
        <p:nvPicPr>
          <p:cNvPr id="29705" name="Picture 2"/>
          <p:cNvPicPr>
            <a:picLocks noChangeAspect="1"/>
          </p:cNvPicPr>
          <p:nvPr/>
        </p:nvPicPr>
        <p:blipFill>
          <a:blip r:embed="rId3"/>
          <a:srcRect/>
          <a:stretch>
            <a:fillRect/>
          </a:stretch>
        </p:blipFill>
        <p:spPr bwMode="auto">
          <a:xfrm>
            <a:off x="-11113" y="2898775"/>
            <a:ext cx="2982913" cy="39814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a:xfrm>
            <a:off x="3352800" y="6400800"/>
            <a:ext cx="2895600" cy="457200"/>
          </a:xfrm>
        </p:spPr>
        <p:txBody>
          <a:bodyPr/>
          <a:lstStyle/>
          <a:p>
            <a:pPr>
              <a:defRPr/>
            </a:pPr>
            <a:r>
              <a:rPr lang="en-US"/>
              <a:t>Copyright ©2014 by Pearson Education, Inc. All rights reserved.</a:t>
            </a:r>
            <a:endParaRPr lang="en-US"/>
          </a:p>
        </p:txBody>
      </p:sp>
      <p:sp>
        <p:nvSpPr>
          <p:cNvPr id="12" name="Slide Number Placeholder 5"/>
          <p:cNvSpPr>
            <a:spLocks noGrp="1"/>
          </p:cNvSpPr>
          <p:nvPr>
            <p:ph type="sldNum" sz="quarter" idx="12"/>
          </p:nvPr>
        </p:nvSpPr>
        <p:spPr/>
        <p:txBody>
          <a:bodyPr/>
          <a:lstStyle/>
          <a:p>
            <a:pPr>
              <a:defRPr/>
            </a:pPr>
            <a:r>
              <a:rPr lang="en-US"/>
              <a:t>1-</a:t>
            </a:r>
            <a:fld id="{2449B88B-0114-4803-B788-A0138CA0299C}" type="slidenum">
              <a:rPr lang="en-US"/>
              <a:pPr>
                <a:defRPr/>
              </a:pPr>
              <a:t>20</a:t>
            </a:fld>
            <a:endParaRPr lang="en-US"/>
          </a:p>
        </p:txBody>
      </p:sp>
      <p:sp>
        <p:nvSpPr>
          <p:cNvPr id="66563" name="Rectangle 3"/>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sp>
        <p:nvSpPr>
          <p:cNvPr id="66564" name="Rectangle 4"/>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66565" name="Rectangle 5"/>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US"/>
          </a:p>
        </p:txBody>
      </p:sp>
      <p:sp>
        <p:nvSpPr>
          <p:cNvPr id="66566" name="Rectangle 6"/>
          <p:cNvSpPr>
            <a:spLocks noChangeArrowheads="1"/>
          </p:cNvSpPr>
          <p:nvPr/>
        </p:nvSpPr>
        <p:spPr bwMode="auto">
          <a:xfrm>
            <a:off x="533400" y="228600"/>
            <a:ext cx="4648200" cy="609600"/>
          </a:xfrm>
          <a:prstGeom prst="rect">
            <a:avLst/>
          </a:prstGeom>
          <a:solidFill>
            <a:srgbClr val="333399"/>
          </a:solidFill>
          <a:ln w="12700">
            <a:noFill/>
            <a:miter lim="800000"/>
            <a:headEnd type="none" w="sm" len="sm"/>
            <a:tailEnd type="none" w="sm" len="sm"/>
          </a:ln>
        </p:spPr>
        <p:txBody>
          <a:bodyPr wrap="none" anchor="ctr"/>
          <a:lstStyle/>
          <a:p>
            <a:endParaRPr lang="en-US"/>
          </a:p>
        </p:txBody>
      </p:sp>
      <p:sp>
        <p:nvSpPr>
          <p:cNvPr id="66567" name="Rectangle 7"/>
          <p:cNvSpPr>
            <a:spLocks noChangeArrowheads="1"/>
          </p:cNvSpPr>
          <p:nvPr/>
        </p:nvSpPr>
        <p:spPr bwMode="auto">
          <a:xfrm>
            <a:off x="533400" y="838200"/>
            <a:ext cx="4648200" cy="838200"/>
          </a:xfrm>
          <a:prstGeom prst="rect">
            <a:avLst/>
          </a:prstGeom>
          <a:solidFill>
            <a:srgbClr val="99FF66"/>
          </a:solidFill>
          <a:ln w="12700">
            <a:noFill/>
            <a:miter lim="800000"/>
            <a:headEnd type="none" w="sm" len="sm"/>
            <a:tailEnd type="none" w="sm" len="sm"/>
          </a:ln>
        </p:spPr>
        <p:txBody>
          <a:bodyPr wrap="none" anchor="ctr"/>
          <a:lstStyle/>
          <a:p>
            <a:endParaRPr lang="en-US"/>
          </a:p>
        </p:txBody>
      </p:sp>
      <p:sp>
        <p:nvSpPr>
          <p:cNvPr id="66568" name="Text Box 8"/>
          <p:cNvSpPr txBox="1">
            <a:spLocks noChangeArrowheads="1"/>
          </p:cNvSpPr>
          <p:nvPr/>
        </p:nvSpPr>
        <p:spPr bwMode="auto">
          <a:xfrm>
            <a:off x="685800" y="258763"/>
            <a:ext cx="3810000" cy="579437"/>
          </a:xfrm>
          <a:prstGeom prst="rect">
            <a:avLst/>
          </a:prstGeom>
          <a:noFill/>
          <a:ln w="12700">
            <a:noFill/>
            <a:miter lim="800000"/>
            <a:headEnd type="none" w="sm" len="sm"/>
            <a:tailEnd type="none" w="sm" len="sm"/>
          </a:ln>
        </p:spPr>
        <p:txBody>
          <a:bodyPr>
            <a:spAutoFit/>
          </a:bodyPr>
          <a:lstStyle/>
          <a:p>
            <a:pPr algn="ctr"/>
            <a:r>
              <a:rPr lang="en-US" sz="3200" b="0">
                <a:solidFill>
                  <a:srgbClr val="FFFFFF"/>
                </a:solidFill>
                <a:latin typeface="Arial" charset="0"/>
              </a:rPr>
              <a:t>F I G U R E    1 . 8</a:t>
            </a:r>
          </a:p>
        </p:txBody>
      </p:sp>
      <p:sp>
        <p:nvSpPr>
          <p:cNvPr id="66569" name="Rectangle 9"/>
          <p:cNvSpPr>
            <a:spLocks noChangeArrowheads="1"/>
          </p:cNvSpPr>
          <p:nvPr/>
        </p:nvSpPr>
        <p:spPr bwMode="auto">
          <a:xfrm>
            <a:off x="762000" y="838200"/>
            <a:ext cx="4572000" cy="838200"/>
          </a:xfrm>
          <a:prstGeom prst="rect">
            <a:avLst/>
          </a:prstGeom>
          <a:noFill/>
          <a:ln w="9525">
            <a:noFill/>
            <a:miter lim="800000"/>
            <a:headEnd/>
            <a:tailEnd/>
          </a:ln>
        </p:spPr>
        <p:txBody>
          <a:bodyPr lIns="92075" tIns="46038" rIns="92075" bIns="46038" anchor="ctr"/>
          <a:lstStyle/>
          <a:p>
            <a:pPr eaLnBrk="0" hangingPunct="0"/>
            <a:r>
              <a:rPr lang="en-US" sz="2400">
                <a:solidFill>
                  <a:schemeClr val="tx1"/>
                </a:solidFill>
                <a:latin typeface="Arial" charset="0"/>
              </a:rPr>
              <a:t>Global Market Share of Top Mobile Phone Brands</a:t>
            </a:r>
          </a:p>
        </p:txBody>
      </p:sp>
      <p:graphicFrame>
        <p:nvGraphicFramePr>
          <p:cNvPr id="18" name="Table 17"/>
          <p:cNvGraphicFramePr>
            <a:graphicFrameLocks noGrp="1"/>
          </p:cNvGraphicFramePr>
          <p:nvPr/>
        </p:nvGraphicFramePr>
        <p:xfrm>
          <a:off x="1447800" y="6172200"/>
          <a:ext cx="6781800" cy="190500"/>
        </p:xfrm>
        <a:graphic>
          <a:graphicData uri="http://schemas.openxmlformats.org/drawingml/2006/table">
            <a:tbl>
              <a:tblPr/>
              <a:tblGrid>
                <a:gridCol w="6781800"/>
              </a:tblGrid>
              <a:tr h="190500">
                <a:tc>
                  <a:txBody>
                    <a:bodyPr/>
                    <a:lstStyle/>
                    <a:p>
                      <a:pPr algn="l" fontAlgn="b"/>
                      <a:r>
                        <a:rPr lang="en-US" sz="1100" b="0" i="0" u="none" strike="noStrike" dirty="0">
                          <a:solidFill>
                            <a:srgbClr val="000000"/>
                          </a:solidFill>
                          <a:latin typeface="Calibri"/>
                        </a:rPr>
                        <a:t>Source: "Wireless/Mobile Statistics," </a:t>
                      </a:r>
                      <a:r>
                        <a:rPr lang="en-US" sz="1100" b="0" i="1" u="none" strike="noStrike" dirty="0">
                          <a:solidFill>
                            <a:srgbClr val="000000"/>
                          </a:solidFill>
                          <a:latin typeface="Calibri"/>
                        </a:rPr>
                        <a:t>www.mobileisgood.com/statistics.php, accessed November 23, </a:t>
                      </a:r>
                      <a:r>
                        <a:rPr lang="en-US" sz="1100" b="0" i="1" u="none" strike="noStrike" dirty="0" smtClean="0">
                          <a:solidFill>
                            <a:srgbClr val="000000"/>
                          </a:solidFill>
                          <a:latin typeface="Calibri"/>
                        </a:rPr>
                        <a:t>2009.</a:t>
                      </a:r>
                      <a:endParaRPr lang="en-US" sz="1100" b="0" i="0" u="none" strike="noStrike" dirty="0">
                        <a:solidFill>
                          <a:srgbClr val="000000"/>
                        </a:solidFill>
                        <a:latin typeface="Calibri"/>
                      </a:endParaRPr>
                    </a:p>
                  </a:txBody>
                  <a:tcPr marL="0" marR="0" marT="0" marB="0" anchor="b">
                    <a:lnL>
                      <a:noFill/>
                    </a:lnL>
                    <a:lnR>
                      <a:noFill/>
                    </a:lnR>
                    <a:lnT>
                      <a:noFill/>
                    </a:lnT>
                    <a:lnB>
                      <a:noFill/>
                    </a:lnB>
                  </a:tcPr>
                </a:tc>
              </a:tr>
            </a:tbl>
          </a:graphicData>
        </a:graphic>
      </p:graphicFrame>
      <p:graphicFrame>
        <p:nvGraphicFramePr>
          <p:cNvPr id="14" name="Chart 13"/>
          <p:cNvGraphicFramePr/>
          <p:nvPr/>
        </p:nvGraphicFramePr>
        <p:xfrm>
          <a:off x="783771" y="1828800"/>
          <a:ext cx="8077200" cy="4495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a:xfrm>
            <a:off x="609600" y="228600"/>
            <a:ext cx="8380413" cy="1143000"/>
          </a:xfrm>
        </p:spPr>
        <p:txBody>
          <a:bodyPr/>
          <a:lstStyle/>
          <a:p>
            <a:r>
              <a:rPr lang="en-US" sz="4000" smtClean="0">
                <a:solidFill>
                  <a:srgbClr val="0000FF"/>
                </a:solidFill>
              </a:rPr>
              <a:t>Increase in Brand Parity</a:t>
            </a:r>
          </a:p>
        </p:txBody>
      </p:sp>
      <p:sp>
        <p:nvSpPr>
          <p:cNvPr id="4" name="Footer Placeholder 3"/>
          <p:cNvSpPr>
            <a:spLocks noGrp="1"/>
          </p:cNvSpPr>
          <p:nvPr>
            <p:ph type="ftr" sz="quarter" idx="11"/>
          </p:nvPr>
        </p:nvSpPr>
        <p:spPr>
          <a:xfrm>
            <a:off x="3048000" y="6400800"/>
            <a:ext cx="3505200" cy="457200"/>
          </a:xfrm>
        </p:spPr>
        <p:txBody>
          <a:bodyPr/>
          <a:lstStyle/>
          <a:p>
            <a:pPr>
              <a:defRPr/>
            </a:pPr>
            <a:r>
              <a:rPr lang="en-US"/>
              <a:t>Copyright ©2014 by Pearson Education, Inc. All rights reserved.</a:t>
            </a:r>
            <a:endParaRPr lang="en-US"/>
          </a:p>
        </p:txBody>
      </p:sp>
      <p:sp>
        <p:nvSpPr>
          <p:cNvPr id="5" name="Slide Number Placeholder 4"/>
          <p:cNvSpPr>
            <a:spLocks noGrp="1"/>
          </p:cNvSpPr>
          <p:nvPr>
            <p:ph type="sldNum" sz="quarter" idx="12"/>
          </p:nvPr>
        </p:nvSpPr>
        <p:spPr/>
        <p:txBody>
          <a:bodyPr/>
          <a:lstStyle/>
          <a:p>
            <a:pPr>
              <a:defRPr/>
            </a:pPr>
            <a:r>
              <a:rPr lang="en-US" smtClean="0"/>
              <a:t>1-</a:t>
            </a:r>
            <a:fld id="{268D95E1-6F45-4904-847F-B1AD005C6D3C}" type="slidenum">
              <a:rPr lang="en-US" smtClean="0"/>
              <a:pPr>
                <a:defRPr/>
              </a:pPr>
              <a:t>21</a:t>
            </a:fld>
            <a:endParaRPr lang="en-US"/>
          </a:p>
        </p:txBody>
      </p:sp>
      <p:sp>
        <p:nvSpPr>
          <p:cNvPr id="68612"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sp>
        <p:nvSpPr>
          <p:cNvPr id="68613"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68614"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US"/>
          </a:p>
        </p:txBody>
      </p:sp>
      <p:sp>
        <p:nvSpPr>
          <p:cNvPr id="68615" name="Content Placeholder 8"/>
          <p:cNvSpPr>
            <a:spLocks noGrp="1"/>
          </p:cNvSpPr>
          <p:nvPr>
            <p:ph idx="1"/>
          </p:nvPr>
        </p:nvSpPr>
        <p:spPr>
          <a:xfrm>
            <a:off x="1066800" y="1371600"/>
            <a:ext cx="7772400" cy="2667000"/>
          </a:xfrm>
        </p:spPr>
        <p:txBody>
          <a:bodyPr/>
          <a:lstStyle/>
          <a:p>
            <a:r>
              <a:rPr lang="en-US" sz="2800" smtClean="0">
                <a:latin typeface="Arial" charset="0"/>
                <a:cs typeface="Arial" charset="0"/>
              </a:rPr>
              <a:t>Brands viewed as being equivalent</a:t>
            </a:r>
          </a:p>
          <a:p>
            <a:r>
              <a:rPr lang="en-US" sz="2800" smtClean="0">
                <a:latin typeface="Arial" charset="0"/>
                <a:cs typeface="Arial" charset="0"/>
              </a:rPr>
              <a:t>Consumers select from group of brands</a:t>
            </a:r>
          </a:p>
          <a:p>
            <a:r>
              <a:rPr lang="en-US" sz="2800" smtClean="0">
                <a:latin typeface="Arial" charset="0"/>
                <a:cs typeface="Arial" charset="0"/>
              </a:rPr>
              <a:t>Quality and characteristics less important</a:t>
            </a:r>
          </a:p>
          <a:p>
            <a:r>
              <a:rPr lang="en-US" sz="2800" smtClean="0">
                <a:latin typeface="Arial" charset="0"/>
                <a:cs typeface="Arial" charset="0"/>
              </a:rPr>
              <a:t>Price more important</a:t>
            </a:r>
          </a:p>
          <a:p>
            <a:r>
              <a:rPr lang="en-US" sz="2800" smtClean="0">
                <a:latin typeface="Arial" charset="0"/>
                <a:cs typeface="Arial" charset="0"/>
              </a:rPr>
              <a:t>Decline in brand loyalty</a:t>
            </a:r>
          </a:p>
          <a:p>
            <a:pPr>
              <a:buFont typeface="Monotype Sorts"/>
              <a:buNone/>
            </a:pPr>
            <a:endParaRPr lang="en-US" sz="2800" smtClean="0">
              <a:latin typeface="Arial" charset="0"/>
              <a:cs typeface="Arial" charset="0"/>
            </a:endParaRPr>
          </a:p>
          <a:p>
            <a:endParaRPr lang="en-US" sz="2800" smtClean="0">
              <a:latin typeface="Arial" charset="0"/>
              <a:cs typeface="Arial" charset="0"/>
            </a:endParaRPr>
          </a:p>
        </p:txBody>
      </p:sp>
      <p:pic>
        <p:nvPicPr>
          <p:cNvPr id="25610" name="Picture 10"/>
          <p:cNvPicPr>
            <a:picLocks noChangeAspect="1" noChangeArrowheads="1"/>
          </p:cNvPicPr>
          <p:nvPr/>
        </p:nvPicPr>
        <p:blipFill>
          <a:blip r:embed="rId3" cstate="print"/>
          <a:srcRect/>
          <a:stretch>
            <a:fillRect/>
          </a:stretch>
        </p:blipFill>
        <p:spPr bwMode="auto">
          <a:xfrm>
            <a:off x="4977826" y="3962400"/>
            <a:ext cx="3881100" cy="2490961"/>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a:xfrm>
            <a:off x="609600" y="304800"/>
            <a:ext cx="8380413" cy="1143000"/>
          </a:xfrm>
        </p:spPr>
        <p:txBody>
          <a:bodyPr/>
          <a:lstStyle/>
          <a:p>
            <a:r>
              <a:rPr lang="en-US" sz="4000" smtClean="0">
                <a:solidFill>
                  <a:srgbClr val="0000FF"/>
                </a:solidFill>
              </a:rPr>
              <a:t>Emphasis</a:t>
            </a:r>
            <a:br>
              <a:rPr lang="en-US" sz="4000" smtClean="0">
                <a:solidFill>
                  <a:srgbClr val="0000FF"/>
                </a:solidFill>
              </a:rPr>
            </a:br>
            <a:r>
              <a:rPr lang="en-US" sz="4000" smtClean="0">
                <a:solidFill>
                  <a:srgbClr val="0000FF"/>
                </a:solidFill>
              </a:rPr>
              <a:t>Customer Engagement</a:t>
            </a:r>
          </a:p>
        </p:txBody>
      </p:sp>
      <p:sp>
        <p:nvSpPr>
          <p:cNvPr id="4" name="Footer Placeholder 3"/>
          <p:cNvSpPr>
            <a:spLocks noGrp="1"/>
          </p:cNvSpPr>
          <p:nvPr>
            <p:ph type="ftr" sz="quarter" idx="11"/>
          </p:nvPr>
        </p:nvSpPr>
        <p:spPr>
          <a:xfrm>
            <a:off x="3048000" y="6400800"/>
            <a:ext cx="3505200" cy="457200"/>
          </a:xfrm>
        </p:spPr>
        <p:txBody>
          <a:bodyPr/>
          <a:lstStyle/>
          <a:p>
            <a:pPr>
              <a:defRPr/>
            </a:pPr>
            <a:r>
              <a:rPr lang="en-US"/>
              <a:t>Copyright ©2014 by Pearson Education, Inc. All rights reserved.</a:t>
            </a:r>
            <a:endParaRPr lang="en-US"/>
          </a:p>
        </p:txBody>
      </p:sp>
      <p:sp>
        <p:nvSpPr>
          <p:cNvPr id="5" name="Slide Number Placeholder 4"/>
          <p:cNvSpPr>
            <a:spLocks noGrp="1"/>
          </p:cNvSpPr>
          <p:nvPr>
            <p:ph type="sldNum" sz="quarter" idx="12"/>
          </p:nvPr>
        </p:nvSpPr>
        <p:spPr/>
        <p:txBody>
          <a:bodyPr/>
          <a:lstStyle/>
          <a:p>
            <a:pPr>
              <a:defRPr/>
            </a:pPr>
            <a:r>
              <a:rPr lang="en-US" smtClean="0"/>
              <a:t>1-</a:t>
            </a:r>
            <a:fld id="{9F1AF218-D6A1-4BB6-96FB-A7772CE033B3}" type="slidenum">
              <a:rPr lang="en-US" smtClean="0"/>
              <a:pPr>
                <a:defRPr/>
              </a:pPr>
              <a:t>22</a:t>
            </a:fld>
            <a:endParaRPr lang="en-US"/>
          </a:p>
        </p:txBody>
      </p:sp>
      <p:sp>
        <p:nvSpPr>
          <p:cNvPr id="70660"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sp>
        <p:nvSpPr>
          <p:cNvPr id="70661"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70662"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US"/>
          </a:p>
        </p:txBody>
      </p:sp>
      <p:sp>
        <p:nvSpPr>
          <p:cNvPr id="70663" name="Content Placeholder 8"/>
          <p:cNvSpPr>
            <a:spLocks noGrp="1"/>
          </p:cNvSpPr>
          <p:nvPr>
            <p:ph idx="1"/>
          </p:nvPr>
        </p:nvSpPr>
        <p:spPr>
          <a:xfrm>
            <a:off x="1219200" y="2286000"/>
            <a:ext cx="7467600" cy="3352800"/>
          </a:xfrm>
        </p:spPr>
        <p:txBody>
          <a:bodyPr/>
          <a:lstStyle/>
          <a:p>
            <a:r>
              <a:rPr lang="en-US" sz="2800" smtClean="0">
                <a:latin typeface="Arial" charset="0"/>
                <a:cs typeface="Arial" charset="0"/>
              </a:rPr>
              <a:t>Marketers seek to engage customers</a:t>
            </a:r>
          </a:p>
          <a:p>
            <a:r>
              <a:rPr lang="en-US" sz="2800" smtClean="0">
                <a:latin typeface="Arial" charset="0"/>
                <a:cs typeface="Arial" charset="0"/>
              </a:rPr>
              <a:t>Contact points important</a:t>
            </a:r>
          </a:p>
          <a:p>
            <a:r>
              <a:rPr lang="en-US" sz="2800" smtClean="0">
                <a:latin typeface="Arial" charset="0"/>
                <a:cs typeface="Arial" charset="0"/>
              </a:rPr>
              <a:t>Digital media now part of IMC</a:t>
            </a:r>
          </a:p>
          <a:p>
            <a:r>
              <a:rPr lang="en-US" sz="2800" smtClean="0">
                <a:latin typeface="Arial" charset="0"/>
                <a:cs typeface="Arial" charset="0"/>
              </a:rPr>
              <a:t>Two-way communication</a:t>
            </a:r>
          </a:p>
          <a:p>
            <a:r>
              <a:rPr lang="en-US" sz="2800" smtClean="0">
                <a:latin typeface="Arial" charset="0"/>
                <a:cs typeface="Arial" charset="0"/>
              </a:rPr>
              <a:t>Strive to develop emotional commitment</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a:xfrm>
            <a:off x="815975" y="5562600"/>
            <a:ext cx="8023225" cy="609600"/>
          </a:xfrm>
        </p:spPr>
        <p:txBody>
          <a:bodyPr/>
          <a:lstStyle/>
          <a:p>
            <a:r>
              <a:rPr lang="en-US" sz="2000" smtClean="0">
                <a:solidFill>
                  <a:srgbClr val="0000FF"/>
                </a:solidFill>
              </a:rPr>
              <a:t>Understanding customer engagement also applies to nonprofits</a:t>
            </a:r>
          </a:p>
        </p:txBody>
      </p:sp>
      <p:sp>
        <p:nvSpPr>
          <p:cNvPr id="4" name="Footer Placeholder 3"/>
          <p:cNvSpPr>
            <a:spLocks noGrp="1"/>
          </p:cNvSpPr>
          <p:nvPr>
            <p:ph type="ftr" sz="quarter" idx="11"/>
          </p:nvPr>
        </p:nvSpPr>
        <p:spPr>
          <a:xfrm>
            <a:off x="3048000" y="6400800"/>
            <a:ext cx="3505200" cy="457200"/>
          </a:xfrm>
        </p:spPr>
        <p:txBody>
          <a:bodyPr/>
          <a:lstStyle/>
          <a:p>
            <a:pPr>
              <a:defRPr/>
            </a:pPr>
            <a:r>
              <a:rPr lang="en-US"/>
              <a:t>Copyright ©2014 by Pearson Education, Inc. All rights reserved.</a:t>
            </a:r>
            <a:endParaRPr lang="en-US"/>
          </a:p>
        </p:txBody>
      </p:sp>
      <p:sp>
        <p:nvSpPr>
          <p:cNvPr id="5" name="Slide Number Placeholder 4"/>
          <p:cNvSpPr>
            <a:spLocks noGrp="1"/>
          </p:cNvSpPr>
          <p:nvPr>
            <p:ph type="sldNum" sz="quarter" idx="12"/>
          </p:nvPr>
        </p:nvSpPr>
        <p:spPr/>
        <p:txBody>
          <a:bodyPr/>
          <a:lstStyle/>
          <a:p>
            <a:pPr>
              <a:defRPr/>
            </a:pPr>
            <a:r>
              <a:rPr lang="en-US" smtClean="0"/>
              <a:t>1-</a:t>
            </a:r>
            <a:fld id="{B1801CBB-E733-47E6-B71E-82B0FEA5F2FB}" type="slidenum">
              <a:rPr lang="en-US" smtClean="0"/>
              <a:pPr>
                <a:defRPr/>
              </a:pPr>
              <a:t>23</a:t>
            </a:fld>
            <a:endParaRPr lang="en-US"/>
          </a:p>
        </p:txBody>
      </p:sp>
      <p:sp>
        <p:nvSpPr>
          <p:cNvPr id="72708"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sp>
        <p:nvSpPr>
          <p:cNvPr id="72709"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72710"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US"/>
          </a:p>
        </p:txBody>
      </p:sp>
      <p:pic>
        <p:nvPicPr>
          <p:cNvPr id="72711" name="Picture 5"/>
          <p:cNvPicPr>
            <a:picLocks noChangeAspect="1"/>
          </p:cNvPicPr>
          <p:nvPr/>
        </p:nvPicPr>
        <p:blipFill>
          <a:blip r:embed="rId3"/>
          <a:srcRect/>
          <a:stretch>
            <a:fillRect/>
          </a:stretch>
        </p:blipFill>
        <p:spPr bwMode="auto">
          <a:xfrm>
            <a:off x="2895600" y="26988"/>
            <a:ext cx="4195763" cy="55102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a:xfrm>
            <a:off x="609600" y="228600"/>
            <a:ext cx="8380413" cy="1143000"/>
          </a:xfrm>
        </p:spPr>
        <p:txBody>
          <a:bodyPr/>
          <a:lstStyle/>
          <a:p>
            <a:r>
              <a:rPr lang="en-US" sz="4000" smtClean="0">
                <a:solidFill>
                  <a:srgbClr val="0000FF"/>
                </a:solidFill>
              </a:rPr>
              <a:t>Increase in Micro-Marketing</a:t>
            </a:r>
          </a:p>
        </p:txBody>
      </p:sp>
      <p:sp>
        <p:nvSpPr>
          <p:cNvPr id="4" name="Footer Placeholder 3"/>
          <p:cNvSpPr>
            <a:spLocks noGrp="1"/>
          </p:cNvSpPr>
          <p:nvPr>
            <p:ph type="ftr" sz="quarter" idx="11"/>
          </p:nvPr>
        </p:nvSpPr>
        <p:spPr>
          <a:xfrm>
            <a:off x="3048000" y="6400800"/>
            <a:ext cx="3505200" cy="457200"/>
          </a:xfrm>
        </p:spPr>
        <p:txBody>
          <a:bodyPr/>
          <a:lstStyle/>
          <a:p>
            <a:pPr>
              <a:defRPr/>
            </a:pPr>
            <a:r>
              <a:rPr lang="en-US"/>
              <a:t>Copyright ©2014 by Pearson Education, Inc. All rights reserved.</a:t>
            </a:r>
            <a:endParaRPr lang="en-US"/>
          </a:p>
        </p:txBody>
      </p:sp>
      <p:sp>
        <p:nvSpPr>
          <p:cNvPr id="5" name="Slide Number Placeholder 4"/>
          <p:cNvSpPr>
            <a:spLocks noGrp="1"/>
          </p:cNvSpPr>
          <p:nvPr>
            <p:ph type="sldNum" sz="quarter" idx="12"/>
          </p:nvPr>
        </p:nvSpPr>
        <p:spPr/>
        <p:txBody>
          <a:bodyPr/>
          <a:lstStyle/>
          <a:p>
            <a:pPr>
              <a:defRPr/>
            </a:pPr>
            <a:r>
              <a:rPr lang="en-US" smtClean="0"/>
              <a:t>1-</a:t>
            </a:r>
            <a:fld id="{0264C435-C642-4A89-A851-85F4F0BD56E4}" type="slidenum">
              <a:rPr lang="en-US" smtClean="0"/>
              <a:pPr>
                <a:defRPr/>
              </a:pPr>
              <a:t>24</a:t>
            </a:fld>
            <a:endParaRPr lang="en-US"/>
          </a:p>
        </p:txBody>
      </p:sp>
      <p:sp>
        <p:nvSpPr>
          <p:cNvPr id="74756"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sp>
        <p:nvSpPr>
          <p:cNvPr id="74757"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74758"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US"/>
          </a:p>
        </p:txBody>
      </p:sp>
      <p:sp>
        <p:nvSpPr>
          <p:cNvPr id="74759" name="Content Placeholder 8"/>
          <p:cNvSpPr>
            <a:spLocks noGrp="1"/>
          </p:cNvSpPr>
          <p:nvPr>
            <p:ph idx="1"/>
          </p:nvPr>
        </p:nvSpPr>
        <p:spPr>
          <a:xfrm>
            <a:off x="1143000" y="1676400"/>
            <a:ext cx="7620000" cy="3962400"/>
          </a:xfrm>
        </p:spPr>
        <p:txBody>
          <a:bodyPr/>
          <a:lstStyle/>
          <a:p>
            <a:r>
              <a:rPr lang="en-US" sz="2400" smtClean="0">
                <a:latin typeface="Arial" charset="0"/>
                <a:cs typeface="Arial" charset="0"/>
              </a:rPr>
              <a:t>Identify appropriate media</a:t>
            </a:r>
          </a:p>
          <a:p>
            <a:r>
              <a:rPr lang="en-US" sz="2400" smtClean="0">
                <a:latin typeface="Arial" charset="0"/>
                <a:cs typeface="Arial" charset="0"/>
              </a:rPr>
              <a:t>Decrease in mass media advertising effectiveness</a:t>
            </a:r>
          </a:p>
          <a:p>
            <a:r>
              <a:rPr lang="en-US" sz="2400" smtClean="0">
                <a:latin typeface="Arial" charset="0"/>
                <a:cs typeface="Arial" charset="0"/>
              </a:rPr>
              <a:t>VCR, TiVo, DVR impact</a:t>
            </a:r>
          </a:p>
          <a:p>
            <a:r>
              <a:rPr lang="en-US" sz="2400" smtClean="0">
                <a:latin typeface="Arial" charset="0"/>
                <a:cs typeface="Arial" charset="0"/>
              </a:rPr>
              <a:t>Shift to micro-marketing</a:t>
            </a:r>
          </a:p>
          <a:p>
            <a:r>
              <a:rPr lang="en-US" sz="2400" smtClean="0">
                <a:latin typeface="Arial" charset="0"/>
                <a:cs typeface="Arial" charset="0"/>
              </a:rPr>
              <a:t>Focus on individuals and micro-segments</a:t>
            </a:r>
          </a:p>
          <a:p>
            <a:r>
              <a:rPr lang="en-US" sz="2400" smtClean="0">
                <a:latin typeface="Arial" charset="0"/>
                <a:cs typeface="Arial" charset="0"/>
              </a:rPr>
              <a:t>Agencies now assist with IMC efforts </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a:xfrm>
            <a:off x="3352800" y="6400800"/>
            <a:ext cx="2895600" cy="457200"/>
          </a:xfrm>
        </p:spPr>
        <p:txBody>
          <a:bodyPr/>
          <a:lstStyle/>
          <a:p>
            <a:pPr>
              <a:defRPr/>
            </a:pPr>
            <a:r>
              <a:rPr lang="en-US"/>
              <a:t>Copyright ©2014 by Pearson Education, Inc. All rights reserved.</a:t>
            </a:r>
            <a:endParaRPr lang="en-US"/>
          </a:p>
        </p:txBody>
      </p:sp>
      <p:sp>
        <p:nvSpPr>
          <p:cNvPr id="12" name="Slide Number Placeholder 5"/>
          <p:cNvSpPr>
            <a:spLocks noGrp="1"/>
          </p:cNvSpPr>
          <p:nvPr>
            <p:ph type="sldNum" sz="quarter" idx="12"/>
          </p:nvPr>
        </p:nvSpPr>
        <p:spPr/>
        <p:txBody>
          <a:bodyPr/>
          <a:lstStyle/>
          <a:p>
            <a:pPr>
              <a:defRPr/>
            </a:pPr>
            <a:r>
              <a:rPr lang="en-US"/>
              <a:t>1-</a:t>
            </a:r>
            <a:fld id="{52AE67D1-974F-422A-82C9-F52DA65B1965}" type="slidenum">
              <a:rPr lang="en-US"/>
              <a:pPr>
                <a:defRPr/>
              </a:pPr>
              <a:t>25</a:t>
            </a:fld>
            <a:endParaRPr lang="en-US"/>
          </a:p>
        </p:txBody>
      </p:sp>
      <p:sp>
        <p:nvSpPr>
          <p:cNvPr id="76803" name="Rectangle 3"/>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sp>
        <p:nvSpPr>
          <p:cNvPr id="76804" name="Rectangle 4"/>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76805" name="Rectangle 5"/>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US"/>
          </a:p>
        </p:txBody>
      </p:sp>
      <p:sp>
        <p:nvSpPr>
          <p:cNvPr id="76806" name="Rectangle 6"/>
          <p:cNvSpPr>
            <a:spLocks noChangeArrowheads="1"/>
          </p:cNvSpPr>
          <p:nvPr/>
        </p:nvSpPr>
        <p:spPr bwMode="auto">
          <a:xfrm>
            <a:off x="533400" y="228600"/>
            <a:ext cx="4648200" cy="609600"/>
          </a:xfrm>
          <a:prstGeom prst="rect">
            <a:avLst/>
          </a:prstGeom>
          <a:solidFill>
            <a:srgbClr val="333399"/>
          </a:solidFill>
          <a:ln w="12700">
            <a:noFill/>
            <a:miter lim="800000"/>
            <a:headEnd type="none" w="sm" len="sm"/>
            <a:tailEnd type="none" w="sm" len="sm"/>
          </a:ln>
        </p:spPr>
        <p:txBody>
          <a:bodyPr wrap="none" anchor="ctr"/>
          <a:lstStyle/>
          <a:p>
            <a:endParaRPr lang="en-US"/>
          </a:p>
        </p:txBody>
      </p:sp>
      <p:sp>
        <p:nvSpPr>
          <p:cNvPr id="76807" name="Rectangle 7"/>
          <p:cNvSpPr>
            <a:spLocks noChangeArrowheads="1"/>
          </p:cNvSpPr>
          <p:nvPr/>
        </p:nvSpPr>
        <p:spPr bwMode="auto">
          <a:xfrm>
            <a:off x="533400" y="838200"/>
            <a:ext cx="4648200" cy="838200"/>
          </a:xfrm>
          <a:prstGeom prst="rect">
            <a:avLst/>
          </a:prstGeom>
          <a:solidFill>
            <a:srgbClr val="99FF66"/>
          </a:solidFill>
          <a:ln w="12700">
            <a:noFill/>
            <a:miter lim="800000"/>
            <a:headEnd type="none" w="sm" len="sm"/>
            <a:tailEnd type="none" w="sm" len="sm"/>
          </a:ln>
        </p:spPr>
        <p:txBody>
          <a:bodyPr wrap="none" anchor="ctr"/>
          <a:lstStyle/>
          <a:p>
            <a:endParaRPr lang="en-US" sz="1800"/>
          </a:p>
        </p:txBody>
      </p:sp>
      <p:sp>
        <p:nvSpPr>
          <p:cNvPr id="76808" name="Text Box 8"/>
          <p:cNvSpPr txBox="1">
            <a:spLocks noChangeArrowheads="1"/>
          </p:cNvSpPr>
          <p:nvPr/>
        </p:nvSpPr>
        <p:spPr bwMode="auto">
          <a:xfrm>
            <a:off x="685800" y="258763"/>
            <a:ext cx="3810000" cy="584200"/>
          </a:xfrm>
          <a:prstGeom prst="rect">
            <a:avLst/>
          </a:prstGeom>
          <a:noFill/>
          <a:ln w="12700">
            <a:noFill/>
            <a:miter lim="800000"/>
            <a:headEnd type="none" w="sm" len="sm"/>
            <a:tailEnd type="none" w="sm" len="sm"/>
          </a:ln>
        </p:spPr>
        <p:txBody>
          <a:bodyPr>
            <a:spAutoFit/>
          </a:bodyPr>
          <a:lstStyle/>
          <a:p>
            <a:pPr algn="ctr"/>
            <a:r>
              <a:rPr lang="en-US" sz="3200" b="0">
                <a:solidFill>
                  <a:srgbClr val="FFFFFF"/>
                </a:solidFill>
                <a:latin typeface="Arial" charset="0"/>
              </a:rPr>
              <a:t>F I G U R E    1 . 9</a:t>
            </a:r>
          </a:p>
        </p:txBody>
      </p:sp>
      <p:sp>
        <p:nvSpPr>
          <p:cNvPr id="76809" name="Rectangle 9"/>
          <p:cNvSpPr>
            <a:spLocks noChangeArrowheads="1"/>
          </p:cNvSpPr>
          <p:nvPr/>
        </p:nvSpPr>
        <p:spPr bwMode="auto">
          <a:xfrm>
            <a:off x="762000" y="838200"/>
            <a:ext cx="4572000" cy="838200"/>
          </a:xfrm>
          <a:prstGeom prst="rect">
            <a:avLst/>
          </a:prstGeom>
          <a:noFill/>
          <a:ln w="9525">
            <a:noFill/>
            <a:miter lim="800000"/>
            <a:headEnd/>
            <a:tailEnd/>
          </a:ln>
        </p:spPr>
        <p:txBody>
          <a:bodyPr lIns="92075" tIns="46038" rIns="92075" bIns="46038" anchor="ctr"/>
          <a:lstStyle/>
          <a:p>
            <a:pPr eaLnBrk="0" hangingPunct="0"/>
            <a:r>
              <a:rPr lang="en-US" sz="2800">
                <a:solidFill>
                  <a:schemeClr val="tx1"/>
                </a:solidFill>
                <a:latin typeface="Arial" charset="0"/>
              </a:rPr>
              <a:t>Overview of IMC Text</a:t>
            </a:r>
          </a:p>
        </p:txBody>
      </p:sp>
      <p:sp>
        <p:nvSpPr>
          <p:cNvPr id="76810" name="AutoShape 6"/>
          <p:cNvSpPr>
            <a:spLocks noChangeArrowheads="1"/>
          </p:cNvSpPr>
          <p:nvPr/>
        </p:nvSpPr>
        <p:spPr bwMode="auto">
          <a:xfrm>
            <a:off x="914400" y="1676400"/>
            <a:ext cx="7848600" cy="4800600"/>
          </a:xfrm>
          <a:prstGeom prst="triangle">
            <a:avLst>
              <a:gd name="adj" fmla="val 50000"/>
            </a:avLst>
          </a:prstGeom>
          <a:noFill/>
          <a:ln w="9525">
            <a:solidFill>
              <a:schemeClr val="tx1"/>
            </a:solidFill>
            <a:miter lim="800000"/>
            <a:headEnd/>
            <a:tailEnd/>
          </a:ln>
        </p:spPr>
        <p:txBody>
          <a:bodyPr wrap="none" anchor="ctr"/>
          <a:lstStyle/>
          <a:p>
            <a:endParaRPr lang="en-US">
              <a:solidFill>
                <a:srgbClr val="000000"/>
              </a:solidFill>
            </a:endParaRPr>
          </a:p>
        </p:txBody>
      </p:sp>
      <p:sp>
        <p:nvSpPr>
          <p:cNvPr id="107" name="Text Box 16"/>
          <p:cNvSpPr txBox="1">
            <a:spLocks noChangeArrowheads="1"/>
          </p:cNvSpPr>
          <p:nvPr/>
        </p:nvSpPr>
        <p:spPr bwMode="auto">
          <a:xfrm>
            <a:off x="1600200" y="5876925"/>
            <a:ext cx="1844675" cy="523875"/>
          </a:xfrm>
          <a:prstGeom prst="rect">
            <a:avLst/>
          </a:prstGeom>
          <a:noFill/>
          <a:ln w="9525">
            <a:noFill/>
            <a:miter lim="800000"/>
            <a:headEnd/>
            <a:tailEnd/>
          </a:ln>
          <a:effectLst/>
        </p:spPr>
        <p:txBody>
          <a:bodyPr wrap="none">
            <a:spAutoFit/>
          </a:bodyPr>
          <a:lstStyle/>
          <a:p>
            <a:pPr algn="ctr">
              <a:defRPr/>
            </a:pPr>
            <a:r>
              <a:rPr lang="en-US" sz="1400" dirty="0">
                <a:solidFill>
                  <a:srgbClr val="FF0000"/>
                </a:solidFill>
                <a:latin typeface="+mj-lt"/>
                <a:cs typeface="+mn-cs"/>
              </a:rPr>
              <a:t>Corporate Image</a:t>
            </a:r>
          </a:p>
          <a:p>
            <a:pPr algn="ctr">
              <a:defRPr/>
            </a:pPr>
            <a:r>
              <a:rPr lang="en-US" sz="1400" dirty="0">
                <a:solidFill>
                  <a:srgbClr val="FF0000"/>
                </a:solidFill>
                <a:latin typeface="+mj-lt"/>
                <a:cs typeface="+mn-cs"/>
              </a:rPr>
              <a:t>Brand Management</a:t>
            </a:r>
          </a:p>
        </p:txBody>
      </p:sp>
      <p:sp>
        <p:nvSpPr>
          <p:cNvPr id="108" name="Text Box 17"/>
          <p:cNvSpPr txBox="1">
            <a:spLocks noChangeArrowheads="1"/>
          </p:cNvSpPr>
          <p:nvPr/>
        </p:nvSpPr>
        <p:spPr bwMode="auto">
          <a:xfrm>
            <a:off x="4419600" y="5867400"/>
            <a:ext cx="1050925" cy="523875"/>
          </a:xfrm>
          <a:prstGeom prst="rect">
            <a:avLst/>
          </a:prstGeom>
          <a:noFill/>
          <a:ln w="9525">
            <a:noFill/>
            <a:miter lim="800000"/>
            <a:headEnd/>
            <a:tailEnd/>
          </a:ln>
          <a:effectLst/>
        </p:spPr>
        <p:txBody>
          <a:bodyPr wrap="none">
            <a:spAutoFit/>
          </a:bodyPr>
          <a:lstStyle/>
          <a:p>
            <a:pPr algn="ctr">
              <a:defRPr/>
            </a:pPr>
            <a:r>
              <a:rPr lang="en-US" sz="1400" dirty="0">
                <a:solidFill>
                  <a:srgbClr val="FF0000"/>
                </a:solidFill>
                <a:latin typeface="+mj-lt"/>
                <a:cs typeface="+mn-cs"/>
              </a:rPr>
              <a:t>Buyer</a:t>
            </a:r>
          </a:p>
          <a:p>
            <a:pPr algn="ctr">
              <a:defRPr/>
            </a:pPr>
            <a:r>
              <a:rPr lang="en-US" sz="1400" dirty="0">
                <a:solidFill>
                  <a:srgbClr val="FF0000"/>
                </a:solidFill>
                <a:latin typeface="+mj-lt"/>
                <a:cs typeface="+mn-cs"/>
              </a:rPr>
              <a:t>Behaviors</a:t>
            </a:r>
          </a:p>
        </p:txBody>
      </p:sp>
      <p:sp>
        <p:nvSpPr>
          <p:cNvPr id="109" name="Text Box 18"/>
          <p:cNvSpPr txBox="1">
            <a:spLocks noChangeArrowheads="1"/>
          </p:cNvSpPr>
          <p:nvPr/>
        </p:nvSpPr>
        <p:spPr bwMode="auto">
          <a:xfrm>
            <a:off x="6248400" y="6016625"/>
            <a:ext cx="2065338" cy="307975"/>
          </a:xfrm>
          <a:prstGeom prst="rect">
            <a:avLst/>
          </a:prstGeom>
          <a:noFill/>
          <a:ln w="9525">
            <a:noFill/>
            <a:miter lim="800000"/>
            <a:headEnd/>
            <a:tailEnd/>
          </a:ln>
          <a:effectLst/>
        </p:spPr>
        <p:txBody>
          <a:bodyPr wrap="none">
            <a:spAutoFit/>
          </a:bodyPr>
          <a:lstStyle/>
          <a:p>
            <a:pPr algn="ctr">
              <a:defRPr/>
            </a:pPr>
            <a:r>
              <a:rPr lang="en-US" sz="1400" dirty="0">
                <a:solidFill>
                  <a:srgbClr val="FF0000"/>
                </a:solidFill>
                <a:latin typeface="+mj-lt"/>
                <a:cs typeface="+mn-cs"/>
              </a:rPr>
              <a:t>IMC Planning Process</a:t>
            </a:r>
            <a:endParaRPr lang="en-US" sz="1400" dirty="0">
              <a:solidFill>
                <a:srgbClr val="FF0000"/>
              </a:solidFill>
              <a:latin typeface="+mj-lt"/>
              <a:cs typeface="+mn-cs"/>
            </a:endParaRPr>
          </a:p>
        </p:txBody>
      </p:sp>
      <p:sp>
        <p:nvSpPr>
          <p:cNvPr id="110" name="Text Box 21"/>
          <p:cNvSpPr txBox="1">
            <a:spLocks noChangeArrowheads="1"/>
          </p:cNvSpPr>
          <p:nvPr/>
        </p:nvSpPr>
        <p:spPr bwMode="auto">
          <a:xfrm>
            <a:off x="2209800" y="5181600"/>
            <a:ext cx="1277938" cy="523875"/>
          </a:xfrm>
          <a:prstGeom prst="rect">
            <a:avLst/>
          </a:prstGeom>
          <a:noFill/>
          <a:ln w="9525">
            <a:noFill/>
            <a:miter lim="800000"/>
            <a:headEnd/>
            <a:tailEnd/>
          </a:ln>
          <a:effectLst/>
        </p:spPr>
        <p:txBody>
          <a:bodyPr wrap="none">
            <a:spAutoFit/>
          </a:bodyPr>
          <a:lstStyle/>
          <a:p>
            <a:pPr algn="ctr">
              <a:defRPr/>
            </a:pPr>
            <a:r>
              <a:rPr lang="en-US" sz="1400" dirty="0">
                <a:solidFill>
                  <a:srgbClr val="7030A0"/>
                </a:solidFill>
                <a:latin typeface="+mj-lt"/>
                <a:cs typeface="+mn-cs"/>
              </a:rPr>
              <a:t>Advertising</a:t>
            </a:r>
          </a:p>
          <a:p>
            <a:pPr algn="ctr">
              <a:defRPr/>
            </a:pPr>
            <a:r>
              <a:rPr lang="en-US" sz="1400" dirty="0">
                <a:solidFill>
                  <a:srgbClr val="7030A0"/>
                </a:solidFill>
                <a:latin typeface="+mj-lt"/>
                <a:cs typeface="+mn-cs"/>
              </a:rPr>
              <a:t>Management</a:t>
            </a:r>
          </a:p>
        </p:txBody>
      </p:sp>
      <p:sp>
        <p:nvSpPr>
          <p:cNvPr id="111" name="Text Box 22"/>
          <p:cNvSpPr txBox="1">
            <a:spLocks noChangeArrowheads="1"/>
          </p:cNvSpPr>
          <p:nvPr/>
        </p:nvSpPr>
        <p:spPr bwMode="auto">
          <a:xfrm>
            <a:off x="3657600" y="5181600"/>
            <a:ext cx="1814513" cy="523875"/>
          </a:xfrm>
          <a:prstGeom prst="rect">
            <a:avLst/>
          </a:prstGeom>
          <a:noFill/>
          <a:ln w="9525">
            <a:noFill/>
            <a:miter lim="800000"/>
            <a:headEnd/>
            <a:tailEnd/>
          </a:ln>
          <a:effectLst/>
        </p:spPr>
        <p:txBody>
          <a:bodyPr wrap="none">
            <a:spAutoFit/>
          </a:bodyPr>
          <a:lstStyle/>
          <a:p>
            <a:pPr algn="ctr">
              <a:defRPr/>
            </a:pPr>
            <a:r>
              <a:rPr lang="en-US" sz="1400" dirty="0">
                <a:solidFill>
                  <a:srgbClr val="7030A0"/>
                </a:solidFill>
                <a:latin typeface="+mj-lt"/>
                <a:cs typeface="+mn-cs"/>
              </a:rPr>
              <a:t>Advertising Design</a:t>
            </a:r>
          </a:p>
          <a:p>
            <a:pPr algn="ctr">
              <a:defRPr/>
            </a:pPr>
            <a:r>
              <a:rPr lang="en-US" sz="1400" dirty="0">
                <a:solidFill>
                  <a:srgbClr val="7030A0"/>
                </a:solidFill>
                <a:latin typeface="+mj-lt"/>
                <a:cs typeface="+mn-cs"/>
              </a:rPr>
              <a:t>Theory &amp; Appeals</a:t>
            </a:r>
          </a:p>
        </p:txBody>
      </p:sp>
      <p:sp>
        <p:nvSpPr>
          <p:cNvPr id="112" name="Text Box 23"/>
          <p:cNvSpPr txBox="1">
            <a:spLocks noChangeArrowheads="1"/>
          </p:cNvSpPr>
          <p:nvPr/>
        </p:nvSpPr>
        <p:spPr bwMode="auto">
          <a:xfrm>
            <a:off x="5562600" y="5191125"/>
            <a:ext cx="2324100" cy="523875"/>
          </a:xfrm>
          <a:prstGeom prst="rect">
            <a:avLst/>
          </a:prstGeom>
          <a:noFill/>
          <a:ln w="9525">
            <a:noFill/>
            <a:miter lim="800000"/>
            <a:headEnd/>
            <a:tailEnd/>
          </a:ln>
          <a:effectLst/>
        </p:spPr>
        <p:txBody>
          <a:bodyPr wrap="none">
            <a:spAutoFit/>
          </a:bodyPr>
          <a:lstStyle/>
          <a:p>
            <a:pPr algn="ctr">
              <a:defRPr/>
            </a:pPr>
            <a:r>
              <a:rPr lang="en-US" sz="1400" dirty="0">
                <a:solidFill>
                  <a:srgbClr val="7030A0"/>
                </a:solidFill>
                <a:latin typeface="+mj-lt"/>
                <a:cs typeface="+mn-cs"/>
              </a:rPr>
              <a:t>Advertising Design</a:t>
            </a:r>
          </a:p>
          <a:p>
            <a:pPr algn="ctr">
              <a:defRPr/>
            </a:pPr>
            <a:r>
              <a:rPr lang="en-US" sz="1400" dirty="0">
                <a:solidFill>
                  <a:srgbClr val="7030A0"/>
                </a:solidFill>
                <a:latin typeface="+mj-lt"/>
                <a:cs typeface="+mn-cs"/>
              </a:rPr>
              <a:t>Messages &amp; Frameworks</a:t>
            </a:r>
          </a:p>
        </p:txBody>
      </p:sp>
      <p:sp>
        <p:nvSpPr>
          <p:cNvPr id="113" name="Text Box 24"/>
          <p:cNvSpPr txBox="1">
            <a:spLocks noChangeArrowheads="1"/>
          </p:cNvSpPr>
          <p:nvPr/>
        </p:nvSpPr>
        <p:spPr bwMode="auto">
          <a:xfrm>
            <a:off x="2743200" y="4419600"/>
            <a:ext cx="1089025" cy="523875"/>
          </a:xfrm>
          <a:prstGeom prst="rect">
            <a:avLst/>
          </a:prstGeom>
          <a:noFill/>
          <a:ln w="9525">
            <a:noFill/>
            <a:miter lim="800000"/>
            <a:headEnd/>
            <a:tailEnd/>
          </a:ln>
          <a:effectLst/>
        </p:spPr>
        <p:txBody>
          <a:bodyPr wrap="none">
            <a:spAutoFit/>
          </a:bodyPr>
          <a:lstStyle/>
          <a:p>
            <a:pPr algn="ctr">
              <a:defRPr/>
            </a:pPr>
            <a:r>
              <a:rPr lang="en-US" sz="1400" dirty="0">
                <a:solidFill>
                  <a:schemeClr val="bg1">
                    <a:lumMod val="75000"/>
                  </a:schemeClr>
                </a:solidFill>
                <a:latin typeface="+mj-lt"/>
                <a:cs typeface="+mn-cs"/>
              </a:rPr>
              <a:t>Traditional</a:t>
            </a:r>
          </a:p>
          <a:p>
            <a:pPr algn="ctr">
              <a:defRPr/>
            </a:pPr>
            <a:r>
              <a:rPr lang="en-US" sz="1400" dirty="0">
                <a:solidFill>
                  <a:schemeClr val="bg1">
                    <a:lumMod val="75000"/>
                  </a:schemeClr>
                </a:solidFill>
                <a:latin typeface="+mj-lt"/>
                <a:cs typeface="+mn-cs"/>
              </a:rPr>
              <a:t>Media</a:t>
            </a:r>
          </a:p>
        </p:txBody>
      </p:sp>
      <p:sp>
        <p:nvSpPr>
          <p:cNvPr id="114" name="Text Box 25"/>
          <p:cNvSpPr txBox="1">
            <a:spLocks noChangeArrowheads="1"/>
          </p:cNvSpPr>
          <p:nvPr/>
        </p:nvSpPr>
        <p:spPr bwMode="auto">
          <a:xfrm>
            <a:off x="4332288" y="4429125"/>
            <a:ext cx="1028700" cy="523875"/>
          </a:xfrm>
          <a:prstGeom prst="rect">
            <a:avLst/>
          </a:prstGeom>
          <a:noFill/>
          <a:ln w="9525">
            <a:noFill/>
            <a:miter lim="800000"/>
            <a:headEnd/>
            <a:tailEnd/>
          </a:ln>
          <a:effectLst/>
        </p:spPr>
        <p:txBody>
          <a:bodyPr wrap="none">
            <a:spAutoFit/>
          </a:bodyPr>
          <a:lstStyle/>
          <a:p>
            <a:pPr algn="ctr">
              <a:defRPr/>
            </a:pPr>
            <a:r>
              <a:rPr lang="en-US" sz="1400" dirty="0">
                <a:solidFill>
                  <a:schemeClr val="bg1">
                    <a:lumMod val="75000"/>
                  </a:schemeClr>
                </a:solidFill>
                <a:latin typeface="+mj-lt"/>
                <a:cs typeface="+mn-cs"/>
              </a:rPr>
              <a:t>Digital</a:t>
            </a:r>
            <a:endParaRPr lang="en-US" sz="1400" dirty="0">
              <a:solidFill>
                <a:schemeClr val="bg1">
                  <a:lumMod val="75000"/>
                </a:schemeClr>
              </a:solidFill>
              <a:latin typeface="+mj-lt"/>
              <a:cs typeface="+mn-cs"/>
            </a:endParaRPr>
          </a:p>
          <a:p>
            <a:pPr algn="ctr">
              <a:defRPr/>
            </a:pPr>
            <a:r>
              <a:rPr lang="en-US" sz="1400" dirty="0">
                <a:solidFill>
                  <a:schemeClr val="bg1">
                    <a:lumMod val="75000"/>
                  </a:schemeClr>
                </a:solidFill>
                <a:latin typeface="+mj-lt"/>
                <a:cs typeface="+mn-cs"/>
              </a:rPr>
              <a:t>Marketing</a:t>
            </a:r>
          </a:p>
        </p:txBody>
      </p:sp>
      <p:sp>
        <p:nvSpPr>
          <p:cNvPr id="115" name="Text Box 26"/>
          <p:cNvSpPr txBox="1">
            <a:spLocks noChangeArrowheads="1"/>
          </p:cNvSpPr>
          <p:nvPr/>
        </p:nvSpPr>
        <p:spPr bwMode="auto">
          <a:xfrm>
            <a:off x="5943600" y="4419600"/>
            <a:ext cx="1109663" cy="523875"/>
          </a:xfrm>
          <a:prstGeom prst="rect">
            <a:avLst/>
          </a:prstGeom>
          <a:noFill/>
          <a:ln w="9525">
            <a:noFill/>
            <a:miter lim="800000"/>
            <a:headEnd/>
            <a:tailEnd/>
          </a:ln>
          <a:effectLst/>
        </p:spPr>
        <p:txBody>
          <a:bodyPr wrap="none">
            <a:spAutoFit/>
          </a:bodyPr>
          <a:lstStyle/>
          <a:p>
            <a:pPr algn="ctr">
              <a:defRPr/>
            </a:pPr>
            <a:r>
              <a:rPr lang="en-US" sz="1400" dirty="0">
                <a:solidFill>
                  <a:schemeClr val="bg1">
                    <a:lumMod val="75000"/>
                  </a:schemeClr>
                </a:solidFill>
                <a:latin typeface="+mj-lt"/>
                <a:cs typeface="+mn-cs"/>
              </a:rPr>
              <a:t>Alternative</a:t>
            </a:r>
          </a:p>
          <a:p>
            <a:pPr algn="ctr">
              <a:defRPr/>
            </a:pPr>
            <a:r>
              <a:rPr lang="en-US" sz="1400" dirty="0">
                <a:solidFill>
                  <a:schemeClr val="bg1">
                    <a:lumMod val="75000"/>
                  </a:schemeClr>
                </a:solidFill>
                <a:latin typeface="+mj-lt"/>
                <a:cs typeface="+mn-cs"/>
              </a:rPr>
              <a:t>Channels</a:t>
            </a:r>
          </a:p>
        </p:txBody>
      </p:sp>
      <p:sp>
        <p:nvSpPr>
          <p:cNvPr id="76820" name="Line 27"/>
          <p:cNvSpPr>
            <a:spLocks noChangeShapeType="1"/>
          </p:cNvSpPr>
          <p:nvPr/>
        </p:nvSpPr>
        <p:spPr bwMode="auto">
          <a:xfrm>
            <a:off x="4038600" y="4267200"/>
            <a:ext cx="0" cy="838200"/>
          </a:xfrm>
          <a:prstGeom prst="line">
            <a:avLst/>
          </a:prstGeom>
          <a:noFill/>
          <a:ln w="12700">
            <a:solidFill>
              <a:schemeClr val="tx1"/>
            </a:solidFill>
            <a:round/>
            <a:headEnd/>
            <a:tailEnd/>
          </a:ln>
        </p:spPr>
        <p:txBody>
          <a:bodyPr/>
          <a:lstStyle/>
          <a:p>
            <a:endParaRPr lang="en-US"/>
          </a:p>
        </p:txBody>
      </p:sp>
      <p:sp>
        <p:nvSpPr>
          <p:cNvPr id="76821" name="Line 28"/>
          <p:cNvSpPr>
            <a:spLocks noChangeShapeType="1"/>
          </p:cNvSpPr>
          <p:nvPr/>
        </p:nvSpPr>
        <p:spPr bwMode="auto">
          <a:xfrm>
            <a:off x="5638800" y="4267200"/>
            <a:ext cx="0" cy="838200"/>
          </a:xfrm>
          <a:prstGeom prst="line">
            <a:avLst/>
          </a:prstGeom>
          <a:noFill/>
          <a:ln w="12700">
            <a:solidFill>
              <a:schemeClr val="tx1"/>
            </a:solidFill>
            <a:round/>
            <a:headEnd/>
            <a:tailEnd/>
          </a:ln>
        </p:spPr>
        <p:txBody>
          <a:bodyPr/>
          <a:lstStyle/>
          <a:p>
            <a:endParaRPr lang="en-US"/>
          </a:p>
        </p:txBody>
      </p:sp>
      <p:sp>
        <p:nvSpPr>
          <p:cNvPr id="118" name="Text Box 31"/>
          <p:cNvSpPr txBox="1">
            <a:spLocks noChangeArrowheads="1"/>
          </p:cNvSpPr>
          <p:nvPr/>
        </p:nvSpPr>
        <p:spPr bwMode="auto">
          <a:xfrm>
            <a:off x="3768725" y="2828925"/>
            <a:ext cx="1108075" cy="523875"/>
          </a:xfrm>
          <a:prstGeom prst="rect">
            <a:avLst/>
          </a:prstGeom>
          <a:noFill/>
          <a:ln w="9525">
            <a:noFill/>
            <a:miter lim="800000"/>
            <a:headEnd/>
            <a:tailEnd/>
          </a:ln>
          <a:effectLst/>
        </p:spPr>
        <p:txBody>
          <a:bodyPr wrap="none">
            <a:spAutoFit/>
          </a:bodyPr>
          <a:lstStyle/>
          <a:p>
            <a:pPr algn="ctr">
              <a:defRPr/>
            </a:pPr>
            <a:r>
              <a:rPr lang="en-US" sz="1400" dirty="0">
                <a:solidFill>
                  <a:srgbClr val="00B050"/>
                </a:solidFill>
                <a:latin typeface="+mj-lt"/>
                <a:cs typeface="+mn-cs"/>
              </a:rPr>
              <a:t>Regulation</a:t>
            </a:r>
          </a:p>
          <a:p>
            <a:pPr algn="ctr">
              <a:defRPr/>
            </a:pPr>
            <a:r>
              <a:rPr lang="en-US" sz="1400" dirty="0">
                <a:solidFill>
                  <a:srgbClr val="00B050"/>
                </a:solidFill>
                <a:latin typeface="+mj-lt"/>
                <a:cs typeface="+mn-cs"/>
              </a:rPr>
              <a:t>&amp; Ethics</a:t>
            </a:r>
          </a:p>
        </p:txBody>
      </p:sp>
      <p:sp>
        <p:nvSpPr>
          <p:cNvPr id="119" name="Text Box 32"/>
          <p:cNvSpPr txBox="1">
            <a:spLocks noChangeArrowheads="1"/>
          </p:cNvSpPr>
          <p:nvPr/>
        </p:nvSpPr>
        <p:spPr bwMode="auto">
          <a:xfrm>
            <a:off x="4854575" y="2895600"/>
            <a:ext cx="1089025" cy="307975"/>
          </a:xfrm>
          <a:prstGeom prst="rect">
            <a:avLst/>
          </a:prstGeom>
          <a:noFill/>
          <a:ln w="9525">
            <a:noFill/>
            <a:miter lim="800000"/>
            <a:headEnd/>
            <a:tailEnd/>
          </a:ln>
          <a:effectLst/>
        </p:spPr>
        <p:txBody>
          <a:bodyPr wrap="none">
            <a:spAutoFit/>
          </a:bodyPr>
          <a:lstStyle/>
          <a:p>
            <a:pPr>
              <a:defRPr/>
            </a:pPr>
            <a:r>
              <a:rPr lang="en-US" sz="1400" dirty="0">
                <a:solidFill>
                  <a:srgbClr val="00B050"/>
                </a:solidFill>
                <a:latin typeface="+mj-lt"/>
                <a:cs typeface="+mn-cs"/>
              </a:rPr>
              <a:t>Evaluation</a:t>
            </a:r>
          </a:p>
        </p:txBody>
      </p:sp>
      <p:sp>
        <p:nvSpPr>
          <p:cNvPr id="120" name="Text Box 34"/>
          <p:cNvSpPr txBox="1">
            <a:spLocks noChangeArrowheads="1"/>
          </p:cNvSpPr>
          <p:nvPr/>
        </p:nvSpPr>
        <p:spPr bwMode="auto">
          <a:xfrm>
            <a:off x="2895600" y="3581400"/>
            <a:ext cx="1685925" cy="646113"/>
          </a:xfrm>
          <a:prstGeom prst="rect">
            <a:avLst/>
          </a:prstGeom>
          <a:noFill/>
          <a:ln w="9525">
            <a:noFill/>
            <a:miter lim="800000"/>
            <a:headEnd/>
            <a:tailEnd/>
          </a:ln>
          <a:effectLst/>
        </p:spPr>
        <p:txBody>
          <a:bodyPr>
            <a:spAutoFit/>
          </a:bodyPr>
          <a:lstStyle/>
          <a:p>
            <a:pPr algn="ctr">
              <a:defRPr/>
            </a:pPr>
            <a:r>
              <a:rPr lang="en-US" sz="1200" dirty="0">
                <a:solidFill>
                  <a:srgbClr val="3366FF"/>
                </a:solidFill>
                <a:latin typeface="+mj-lt"/>
                <a:cs typeface="+mn-cs"/>
              </a:rPr>
              <a:t>Database, </a:t>
            </a:r>
            <a:endParaRPr lang="en-US" sz="1200" dirty="0">
              <a:solidFill>
                <a:srgbClr val="3366FF"/>
              </a:solidFill>
              <a:latin typeface="+mj-lt"/>
              <a:cs typeface="+mn-cs"/>
            </a:endParaRPr>
          </a:p>
          <a:p>
            <a:pPr algn="ctr">
              <a:defRPr/>
            </a:pPr>
            <a:r>
              <a:rPr lang="en-US" sz="1200" dirty="0">
                <a:solidFill>
                  <a:srgbClr val="3366FF"/>
                </a:solidFill>
                <a:latin typeface="+mj-lt"/>
                <a:cs typeface="+mn-cs"/>
              </a:rPr>
              <a:t>Direct </a:t>
            </a:r>
            <a:r>
              <a:rPr lang="en-US" sz="1200" dirty="0">
                <a:solidFill>
                  <a:srgbClr val="3366FF"/>
                </a:solidFill>
                <a:latin typeface="+mj-lt"/>
                <a:cs typeface="+mn-cs"/>
              </a:rPr>
              <a:t>Response, </a:t>
            </a:r>
          </a:p>
          <a:p>
            <a:pPr algn="ctr">
              <a:defRPr/>
            </a:pPr>
            <a:r>
              <a:rPr lang="en-US" sz="1200" dirty="0">
                <a:solidFill>
                  <a:srgbClr val="3366FF"/>
                </a:solidFill>
                <a:latin typeface="+mj-lt"/>
                <a:cs typeface="+mn-cs"/>
              </a:rPr>
              <a:t>&amp;</a:t>
            </a:r>
            <a:r>
              <a:rPr lang="en-US" sz="1200" dirty="0">
                <a:solidFill>
                  <a:srgbClr val="3366FF"/>
                </a:solidFill>
                <a:latin typeface="+mj-lt"/>
                <a:cs typeface="+mn-cs"/>
              </a:rPr>
              <a:t> </a:t>
            </a:r>
            <a:r>
              <a:rPr lang="en-US" sz="1200" dirty="0">
                <a:solidFill>
                  <a:srgbClr val="3366FF"/>
                </a:solidFill>
                <a:latin typeface="+mj-lt"/>
                <a:cs typeface="+mn-cs"/>
              </a:rPr>
              <a:t>Personal Selling</a:t>
            </a:r>
            <a:endParaRPr lang="en-US" sz="1200" dirty="0">
              <a:solidFill>
                <a:srgbClr val="3366FF"/>
              </a:solidFill>
              <a:latin typeface="+mj-lt"/>
              <a:cs typeface="+mn-cs"/>
            </a:endParaRPr>
          </a:p>
        </p:txBody>
      </p:sp>
      <p:sp>
        <p:nvSpPr>
          <p:cNvPr id="121" name="Text Box 37"/>
          <p:cNvSpPr txBox="1">
            <a:spLocks noChangeArrowheads="1"/>
          </p:cNvSpPr>
          <p:nvPr/>
        </p:nvSpPr>
        <p:spPr bwMode="auto">
          <a:xfrm>
            <a:off x="5486400" y="3544888"/>
            <a:ext cx="1212850" cy="646112"/>
          </a:xfrm>
          <a:prstGeom prst="rect">
            <a:avLst/>
          </a:prstGeom>
          <a:noFill/>
          <a:ln w="9525">
            <a:noFill/>
            <a:miter lim="800000"/>
            <a:headEnd/>
            <a:tailEnd/>
          </a:ln>
          <a:effectLst/>
        </p:spPr>
        <p:txBody>
          <a:bodyPr wrap="none">
            <a:spAutoFit/>
          </a:bodyPr>
          <a:lstStyle/>
          <a:p>
            <a:pPr algn="ctr">
              <a:defRPr/>
            </a:pPr>
            <a:r>
              <a:rPr lang="en-US" sz="1200" dirty="0">
                <a:solidFill>
                  <a:srgbClr val="3366FF"/>
                </a:solidFill>
                <a:latin typeface="+mj-lt"/>
                <a:cs typeface="+mn-cs"/>
              </a:rPr>
              <a:t>Public</a:t>
            </a:r>
          </a:p>
          <a:p>
            <a:pPr algn="ctr">
              <a:defRPr/>
            </a:pPr>
            <a:r>
              <a:rPr lang="en-US" sz="1200" dirty="0">
                <a:solidFill>
                  <a:srgbClr val="3366FF"/>
                </a:solidFill>
                <a:latin typeface="+mj-lt"/>
                <a:cs typeface="+mn-cs"/>
              </a:rPr>
              <a:t>Relations &amp;</a:t>
            </a:r>
          </a:p>
          <a:p>
            <a:pPr algn="ctr">
              <a:defRPr/>
            </a:pPr>
            <a:r>
              <a:rPr lang="en-US" sz="1200" dirty="0">
                <a:solidFill>
                  <a:srgbClr val="3366FF"/>
                </a:solidFill>
                <a:latin typeface="+mj-lt"/>
                <a:cs typeface="+mn-cs"/>
              </a:rPr>
              <a:t>Sponsorships</a:t>
            </a:r>
          </a:p>
        </p:txBody>
      </p:sp>
      <p:sp>
        <p:nvSpPr>
          <p:cNvPr id="122" name="Text Box 40"/>
          <p:cNvSpPr txBox="1">
            <a:spLocks noChangeArrowheads="1"/>
          </p:cNvSpPr>
          <p:nvPr/>
        </p:nvSpPr>
        <p:spPr bwMode="auto">
          <a:xfrm>
            <a:off x="4495800" y="3576638"/>
            <a:ext cx="1041400" cy="461962"/>
          </a:xfrm>
          <a:prstGeom prst="rect">
            <a:avLst/>
          </a:prstGeom>
          <a:noFill/>
          <a:ln w="9525">
            <a:noFill/>
            <a:miter lim="800000"/>
            <a:headEnd/>
            <a:tailEnd/>
          </a:ln>
          <a:effectLst/>
        </p:spPr>
        <p:txBody>
          <a:bodyPr wrap="none">
            <a:spAutoFit/>
          </a:bodyPr>
          <a:lstStyle/>
          <a:p>
            <a:pPr algn="ctr">
              <a:defRPr/>
            </a:pPr>
            <a:r>
              <a:rPr lang="en-US" sz="1200" dirty="0">
                <a:solidFill>
                  <a:srgbClr val="3366FF"/>
                </a:solidFill>
                <a:latin typeface="+mj-lt"/>
                <a:cs typeface="+mn-cs"/>
              </a:rPr>
              <a:t>Sales</a:t>
            </a:r>
          </a:p>
          <a:p>
            <a:pPr algn="ctr">
              <a:defRPr/>
            </a:pPr>
            <a:r>
              <a:rPr lang="en-US" sz="1200" dirty="0">
                <a:solidFill>
                  <a:srgbClr val="3366FF"/>
                </a:solidFill>
                <a:latin typeface="+mj-lt"/>
                <a:cs typeface="+mn-cs"/>
              </a:rPr>
              <a:t>Promotions</a:t>
            </a:r>
          </a:p>
        </p:txBody>
      </p:sp>
      <p:cxnSp>
        <p:nvCxnSpPr>
          <p:cNvPr id="76827" name="Straight Connector 124"/>
          <p:cNvCxnSpPr>
            <a:cxnSpLocks noChangeShapeType="1"/>
          </p:cNvCxnSpPr>
          <p:nvPr/>
        </p:nvCxnSpPr>
        <p:spPr bwMode="auto">
          <a:xfrm>
            <a:off x="1524000" y="5791200"/>
            <a:ext cx="6629400" cy="1588"/>
          </a:xfrm>
          <a:prstGeom prst="line">
            <a:avLst/>
          </a:prstGeom>
          <a:noFill/>
          <a:ln w="12700" algn="ctr">
            <a:solidFill>
              <a:schemeClr val="tx1"/>
            </a:solidFill>
            <a:round/>
            <a:headEnd type="none" w="sm" len="sm"/>
            <a:tailEnd type="none" w="sm" len="sm"/>
          </a:ln>
        </p:spPr>
      </p:cxnSp>
      <p:cxnSp>
        <p:nvCxnSpPr>
          <p:cNvPr id="76828" name="Straight Connector 128"/>
          <p:cNvCxnSpPr>
            <a:cxnSpLocks noChangeShapeType="1"/>
          </p:cNvCxnSpPr>
          <p:nvPr/>
        </p:nvCxnSpPr>
        <p:spPr bwMode="auto">
          <a:xfrm>
            <a:off x="2057400" y="5105400"/>
            <a:ext cx="5562600" cy="1588"/>
          </a:xfrm>
          <a:prstGeom prst="line">
            <a:avLst/>
          </a:prstGeom>
          <a:noFill/>
          <a:ln w="12700" algn="ctr">
            <a:solidFill>
              <a:schemeClr val="tx1"/>
            </a:solidFill>
            <a:round/>
            <a:headEnd type="none" w="sm" len="sm"/>
            <a:tailEnd type="none" w="sm" len="sm"/>
          </a:ln>
        </p:spPr>
      </p:cxnSp>
      <p:cxnSp>
        <p:nvCxnSpPr>
          <p:cNvPr id="76829" name="Straight Connector 130"/>
          <p:cNvCxnSpPr>
            <a:cxnSpLocks noChangeShapeType="1"/>
          </p:cNvCxnSpPr>
          <p:nvPr/>
        </p:nvCxnSpPr>
        <p:spPr bwMode="auto">
          <a:xfrm>
            <a:off x="2743200" y="4267200"/>
            <a:ext cx="4191000" cy="1588"/>
          </a:xfrm>
          <a:prstGeom prst="line">
            <a:avLst/>
          </a:prstGeom>
          <a:noFill/>
          <a:ln w="12700" algn="ctr">
            <a:solidFill>
              <a:schemeClr val="tx1"/>
            </a:solidFill>
            <a:round/>
            <a:headEnd type="none" w="sm" len="sm"/>
            <a:tailEnd type="none" w="sm" len="sm"/>
          </a:ln>
        </p:spPr>
      </p:cxnSp>
      <p:cxnSp>
        <p:nvCxnSpPr>
          <p:cNvPr id="76830" name="Straight Connector 132"/>
          <p:cNvCxnSpPr>
            <a:cxnSpLocks noChangeShapeType="1"/>
          </p:cNvCxnSpPr>
          <p:nvPr/>
        </p:nvCxnSpPr>
        <p:spPr bwMode="auto">
          <a:xfrm>
            <a:off x="3505200" y="3352800"/>
            <a:ext cx="2667000" cy="1588"/>
          </a:xfrm>
          <a:prstGeom prst="line">
            <a:avLst/>
          </a:prstGeom>
          <a:noFill/>
          <a:ln w="12700" algn="ctr">
            <a:solidFill>
              <a:schemeClr val="tx1"/>
            </a:solidFill>
            <a:round/>
            <a:headEnd type="none" w="sm" len="sm"/>
            <a:tailEnd type="none" w="sm" len="sm"/>
          </a:ln>
        </p:spPr>
      </p:cxnSp>
      <p:cxnSp>
        <p:nvCxnSpPr>
          <p:cNvPr id="76831" name="Straight Connector 134"/>
          <p:cNvCxnSpPr>
            <a:cxnSpLocks noChangeShapeType="1"/>
            <a:stCxn id="76810" idx="0"/>
          </p:cNvCxnSpPr>
          <p:nvPr/>
        </p:nvCxnSpPr>
        <p:spPr bwMode="auto">
          <a:xfrm rot="16200000" flipH="1">
            <a:off x="4019550" y="2495550"/>
            <a:ext cx="1676400" cy="38100"/>
          </a:xfrm>
          <a:prstGeom prst="line">
            <a:avLst/>
          </a:prstGeom>
          <a:noFill/>
          <a:ln w="12700" algn="ctr">
            <a:solidFill>
              <a:schemeClr val="tx1"/>
            </a:solidFill>
            <a:round/>
            <a:headEnd type="none" w="sm" len="sm"/>
            <a:tailEnd type="none" w="sm" len="sm"/>
          </a:ln>
        </p:spPr>
      </p:cxnSp>
      <p:cxnSp>
        <p:nvCxnSpPr>
          <p:cNvPr id="76832" name="Straight Connector 136"/>
          <p:cNvCxnSpPr>
            <a:cxnSpLocks noChangeShapeType="1"/>
          </p:cNvCxnSpPr>
          <p:nvPr/>
        </p:nvCxnSpPr>
        <p:spPr bwMode="auto">
          <a:xfrm rot="5400000">
            <a:off x="4038601" y="3810000"/>
            <a:ext cx="914400" cy="3175"/>
          </a:xfrm>
          <a:prstGeom prst="line">
            <a:avLst/>
          </a:prstGeom>
          <a:noFill/>
          <a:ln w="12700" algn="ctr">
            <a:solidFill>
              <a:schemeClr val="tx1"/>
            </a:solidFill>
            <a:round/>
            <a:headEnd type="none" w="sm" len="sm"/>
            <a:tailEnd type="none" w="sm" len="sm"/>
          </a:ln>
        </p:spPr>
      </p:cxnSp>
      <p:cxnSp>
        <p:nvCxnSpPr>
          <p:cNvPr id="76833" name="Straight Connector 138"/>
          <p:cNvCxnSpPr>
            <a:cxnSpLocks noChangeShapeType="1"/>
          </p:cNvCxnSpPr>
          <p:nvPr/>
        </p:nvCxnSpPr>
        <p:spPr bwMode="auto">
          <a:xfrm rot="5400000">
            <a:off x="5029201" y="3810000"/>
            <a:ext cx="914400" cy="3175"/>
          </a:xfrm>
          <a:prstGeom prst="line">
            <a:avLst/>
          </a:prstGeom>
          <a:noFill/>
          <a:ln w="12700" algn="ctr">
            <a:solidFill>
              <a:schemeClr val="tx1"/>
            </a:solidFill>
            <a:round/>
            <a:headEnd type="none" w="sm" len="sm"/>
            <a:tailEnd type="none" w="sm" len="sm"/>
          </a:ln>
        </p:spPr>
      </p:cxnSp>
      <p:cxnSp>
        <p:nvCxnSpPr>
          <p:cNvPr id="76834" name="Straight Connector 140"/>
          <p:cNvCxnSpPr>
            <a:cxnSpLocks noChangeShapeType="1"/>
          </p:cNvCxnSpPr>
          <p:nvPr/>
        </p:nvCxnSpPr>
        <p:spPr bwMode="auto">
          <a:xfrm rot="5400000">
            <a:off x="3238501" y="5448300"/>
            <a:ext cx="685800" cy="3175"/>
          </a:xfrm>
          <a:prstGeom prst="line">
            <a:avLst/>
          </a:prstGeom>
          <a:noFill/>
          <a:ln w="12700" algn="ctr">
            <a:solidFill>
              <a:schemeClr val="tx1"/>
            </a:solidFill>
            <a:round/>
            <a:headEnd type="none" w="sm" len="sm"/>
            <a:tailEnd type="none" w="sm" len="sm"/>
          </a:ln>
        </p:spPr>
      </p:cxnSp>
      <p:cxnSp>
        <p:nvCxnSpPr>
          <p:cNvPr id="76835" name="Straight Connector 142"/>
          <p:cNvCxnSpPr>
            <a:cxnSpLocks noChangeShapeType="1"/>
          </p:cNvCxnSpPr>
          <p:nvPr/>
        </p:nvCxnSpPr>
        <p:spPr bwMode="auto">
          <a:xfrm rot="5400000">
            <a:off x="5143501" y="5448300"/>
            <a:ext cx="685800" cy="3175"/>
          </a:xfrm>
          <a:prstGeom prst="line">
            <a:avLst/>
          </a:prstGeom>
          <a:noFill/>
          <a:ln w="12700" algn="ctr">
            <a:solidFill>
              <a:schemeClr val="tx1"/>
            </a:solidFill>
            <a:round/>
            <a:headEnd type="none" w="sm" len="sm"/>
            <a:tailEnd type="none" w="sm" len="sm"/>
          </a:ln>
        </p:spPr>
      </p:cxnSp>
      <p:cxnSp>
        <p:nvCxnSpPr>
          <p:cNvPr id="76836" name="Straight Connector 144"/>
          <p:cNvCxnSpPr>
            <a:cxnSpLocks noChangeShapeType="1"/>
          </p:cNvCxnSpPr>
          <p:nvPr/>
        </p:nvCxnSpPr>
        <p:spPr bwMode="auto">
          <a:xfrm rot="5400000">
            <a:off x="3467101" y="6134100"/>
            <a:ext cx="685800" cy="3175"/>
          </a:xfrm>
          <a:prstGeom prst="line">
            <a:avLst/>
          </a:prstGeom>
          <a:noFill/>
          <a:ln w="12700" algn="ctr">
            <a:solidFill>
              <a:schemeClr val="tx1"/>
            </a:solidFill>
            <a:round/>
            <a:headEnd type="none" w="sm" len="sm"/>
            <a:tailEnd type="none" w="sm" len="sm"/>
          </a:ln>
        </p:spPr>
      </p:cxnSp>
      <p:cxnSp>
        <p:nvCxnSpPr>
          <p:cNvPr id="76837" name="Straight Connector 146"/>
          <p:cNvCxnSpPr>
            <a:cxnSpLocks noChangeShapeType="1"/>
          </p:cNvCxnSpPr>
          <p:nvPr/>
        </p:nvCxnSpPr>
        <p:spPr bwMode="auto">
          <a:xfrm rot="5400000">
            <a:off x="5600701" y="6134100"/>
            <a:ext cx="685800" cy="3175"/>
          </a:xfrm>
          <a:prstGeom prst="line">
            <a:avLst/>
          </a:prstGeom>
          <a:noFill/>
          <a:ln w="12700" algn="ctr">
            <a:solidFill>
              <a:schemeClr val="tx1"/>
            </a:solidFill>
            <a:round/>
            <a:headEnd type="none" w="sm" len="sm"/>
            <a:tailEnd type="none" w="sm" len="sm"/>
          </a:ln>
        </p:spPr>
      </p:cxn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a:xfrm>
            <a:off x="609600" y="228600"/>
            <a:ext cx="8380413" cy="1143000"/>
          </a:xfrm>
        </p:spPr>
        <p:txBody>
          <a:bodyPr/>
          <a:lstStyle/>
          <a:p>
            <a:r>
              <a:rPr lang="en-US" smtClean="0">
                <a:solidFill>
                  <a:srgbClr val="FF0000"/>
                </a:solidFill>
              </a:rPr>
              <a:t>International Implications</a:t>
            </a:r>
          </a:p>
        </p:txBody>
      </p:sp>
      <p:sp>
        <p:nvSpPr>
          <p:cNvPr id="4" name="Footer Placeholder 3"/>
          <p:cNvSpPr>
            <a:spLocks noGrp="1"/>
          </p:cNvSpPr>
          <p:nvPr>
            <p:ph type="ftr" sz="quarter" idx="11"/>
          </p:nvPr>
        </p:nvSpPr>
        <p:spPr>
          <a:xfrm>
            <a:off x="3048000" y="6400800"/>
            <a:ext cx="3505200" cy="457200"/>
          </a:xfrm>
        </p:spPr>
        <p:txBody>
          <a:bodyPr/>
          <a:lstStyle/>
          <a:p>
            <a:pPr>
              <a:defRPr/>
            </a:pPr>
            <a:r>
              <a:rPr lang="en-US"/>
              <a:t>Copyright ©2014 by Pearson Education, Inc. All rights reserved.</a:t>
            </a:r>
            <a:endParaRPr lang="en-US"/>
          </a:p>
        </p:txBody>
      </p:sp>
      <p:sp>
        <p:nvSpPr>
          <p:cNvPr id="5" name="Slide Number Placeholder 4"/>
          <p:cNvSpPr>
            <a:spLocks noGrp="1"/>
          </p:cNvSpPr>
          <p:nvPr>
            <p:ph type="sldNum" sz="quarter" idx="12"/>
          </p:nvPr>
        </p:nvSpPr>
        <p:spPr/>
        <p:txBody>
          <a:bodyPr/>
          <a:lstStyle/>
          <a:p>
            <a:pPr>
              <a:defRPr/>
            </a:pPr>
            <a:r>
              <a:rPr lang="en-US" smtClean="0"/>
              <a:t>1-</a:t>
            </a:r>
            <a:fld id="{0241AC12-7FF5-4548-9777-60038CD649A4}" type="slidenum">
              <a:rPr lang="en-US" smtClean="0"/>
              <a:pPr>
                <a:defRPr/>
              </a:pPr>
              <a:t>26</a:t>
            </a:fld>
            <a:endParaRPr lang="en-US"/>
          </a:p>
        </p:txBody>
      </p:sp>
      <p:sp>
        <p:nvSpPr>
          <p:cNvPr id="78852"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sp>
        <p:nvSpPr>
          <p:cNvPr id="78853"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78854"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US"/>
          </a:p>
        </p:txBody>
      </p:sp>
      <p:sp>
        <p:nvSpPr>
          <p:cNvPr id="78855" name="Content Placeholder 9"/>
          <p:cNvSpPr>
            <a:spLocks noGrp="1"/>
          </p:cNvSpPr>
          <p:nvPr>
            <p:ph idx="1"/>
          </p:nvPr>
        </p:nvSpPr>
        <p:spPr>
          <a:xfrm>
            <a:off x="990600" y="1981200"/>
            <a:ext cx="8151813" cy="3276600"/>
          </a:xfrm>
        </p:spPr>
        <p:txBody>
          <a:bodyPr/>
          <a:lstStyle/>
          <a:p>
            <a:r>
              <a:rPr lang="en-US" smtClean="0">
                <a:latin typeface="Arial" charset="0"/>
              </a:rPr>
              <a:t>Goal – to coordinate marketing efforts</a:t>
            </a:r>
          </a:p>
          <a:p>
            <a:r>
              <a:rPr lang="en-US" smtClean="0">
                <a:latin typeface="Arial" charset="0"/>
              </a:rPr>
              <a:t>Greater challenge due to national and cultural differences</a:t>
            </a:r>
          </a:p>
          <a:p>
            <a:r>
              <a:rPr lang="en-US" smtClean="0">
                <a:latin typeface="Arial" charset="0"/>
              </a:rPr>
              <a:t>Standardization </a:t>
            </a:r>
            <a:r>
              <a:rPr lang="en-US" sz="2800" smtClean="0">
                <a:latin typeface="Arial" charset="0"/>
              </a:rPr>
              <a:t>versus</a:t>
            </a:r>
            <a:r>
              <a:rPr lang="en-US" smtClean="0">
                <a:latin typeface="Arial" charset="0"/>
              </a:rPr>
              <a:t> Adaptation</a:t>
            </a:r>
          </a:p>
          <a:p>
            <a:r>
              <a:rPr lang="en-US" smtClean="0">
                <a:latin typeface="Arial" charset="0"/>
              </a:rPr>
              <a:t>“Think globally, but act locally”</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609600" y="228600"/>
            <a:ext cx="8380413" cy="1143000"/>
          </a:xfrm>
        </p:spPr>
        <p:txBody>
          <a:bodyPr/>
          <a:lstStyle/>
          <a:p>
            <a:r>
              <a:rPr lang="en-US" sz="4000" u="sng" smtClean="0">
                <a:solidFill>
                  <a:srgbClr val="FF0000"/>
                </a:solidFill>
              </a:rPr>
              <a:t>Integrated Campaigns </a:t>
            </a:r>
            <a:r>
              <a:rPr lang="en-US" sz="3600" u="sng" smtClean="0">
                <a:solidFill>
                  <a:srgbClr val="FF0000"/>
                </a:solidFill>
              </a:rPr>
              <a:t>in</a:t>
            </a:r>
            <a:r>
              <a:rPr lang="en-US" sz="4000" u="sng" smtClean="0">
                <a:solidFill>
                  <a:srgbClr val="FF0000"/>
                </a:solidFill>
              </a:rPr>
              <a:t> Action</a:t>
            </a:r>
          </a:p>
        </p:txBody>
      </p:sp>
      <p:sp>
        <p:nvSpPr>
          <p:cNvPr id="4" name="Footer Placeholder 3"/>
          <p:cNvSpPr>
            <a:spLocks noGrp="1"/>
          </p:cNvSpPr>
          <p:nvPr>
            <p:ph type="ftr" sz="quarter" idx="11"/>
          </p:nvPr>
        </p:nvSpPr>
        <p:spPr>
          <a:xfrm>
            <a:off x="3048000" y="6400800"/>
            <a:ext cx="3505200" cy="457200"/>
          </a:xfrm>
        </p:spPr>
        <p:txBody>
          <a:bodyPr/>
          <a:lstStyle/>
          <a:p>
            <a:pPr>
              <a:defRPr/>
            </a:pPr>
            <a:r>
              <a:rPr lang="en-US"/>
              <a:t>Copyright ©2014 by Pearson Education, Inc. All rights reserved.</a:t>
            </a:r>
            <a:endParaRPr lang="en-US"/>
          </a:p>
        </p:txBody>
      </p:sp>
      <p:sp>
        <p:nvSpPr>
          <p:cNvPr id="5" name="Slide Number Placeholder 4"/>
          <p:cNvSpPr>
            <a:spLocks noGrp="1"/>
          </p:cNvSpPr>
          <p:nvPr>
            <p:ph type="sldNum" sz="quarter" idx="12"/>
          </p:nvPr>
        </p:nvSpPr>
        <p:spPr/>
        <p:txBody>
          <a:bodyPr/>
          <a:lstStyle/>
          <a:p>
            <a:pPr>
              <a:defRPr/>
            </a:pPr>
            <a:r>
              <a:rPr lang="en-US" smtClean="0"/>
              <a:t>1-</a:t>
            </a:r>
            <a:fld id="{A8F4F49A-6FA2-4A92-888B-A7A408D8D164}" type="slidenum">
              <a:rPr lang="en-US" smtClean="0"/>
              <a:pPr>
                <a:defRPr/>
              </a:pPr>
              <a:t>27</a:t>
            </a:fld>
            <a:endParaRPr lang="en-US"/>
          </a:p>
        </p:txBody>
      </p:sp>
      <p:sp>
        <p:nvSpPr>
          <p:cNvPr id="80900"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sp>
        <p:nvSpPr>
          <p:cNvPr id="80901"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80902"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US"/>
          </a:p>
        </p:txBody>
      </p:sp>
      <p:sp>
        <p:nvSpPr>
          <p:cNvPr id="80903" name="Content Placeholder 9"/>
          <p:cNvSpPr>
            <a:spLocks noGrp="1"/>
          </p:cNvSpPr>
          <p:nvPr>
            <p:ph idx="1"/>
          </p:nvPr>
        </p:nvSpPr>
        <p:spPr>
          <a:xfrm>
            <a:off x="992188" y="1470025"/>
            <a:ext cx="8151812" cy="4016375"/>
          </a:xfrm>
        </p:spPr>
        <p:txBody>
          <a:bodyPr/>
          <a:lstStyle/>
          <a:p>
            <a:r>
              <a:rPr lang="en-US" smtClean="0">
                <a:latin typeface="Arial" charset="0"/>
              </a:rPr>
              <a:t>Actual campaigns created by</a:t>
            </a:r>
          </a:p>
          <a:p>
            <a:pPr lvl="1"/>
            <a:r>
              <a:rPr lang="en-US" smtClean="0">
                <a:latin typeface="Arial" charset="0"/>
              </a:rPr>
              <a:t>Agencies</a:t>
            </a:r>
          </a:p>
          <a:p>
            <a:pPr lvl="1"/>
            <a:r>
              <a:rPr lang="en-US" smtClean="0">
                <a:latin typeface="Arial" charset="0"/>
              </a:rPr>
              <a:t>Internal marketing departments of brands</a:t>
            </a:r>
          </a:p>
          <a:p>
            <a:r>
              <a:rPr lang="en-US" smtClean="0">
                <a:latin typeface="Arial" charset="0"/>
              </a:rPr>
              <a:t>Highlights application of theories</a:t>
            </a:r>
          </a:p>
          <a:p>
            <a:r>
              <a:rPr lang="en-US" smtClean="0">
                <a:latin typeface="Arial" charset="0"/>
              </a:rPr>
              <a:t>14 different campaigns</a:t>
            </a:r>
          </a:p>
          <a:p>
            <a:r>
              <a:rPr lang="en-US" smtClean="0">
                <a:latin typeface="Arial" charset="0"/>
              </a:rPr>
              <a:t>Ouachita Independent Bank</a:t>
            </a:r>
          </a:p>
          <a:p>
            <a:pPr lvl="1"/>
            <a:r>
              <a:rPr lang="en-US" smtClean="0">
                <a:latin typeface="Arial" charset="0"/>
              </a:rPr>
              <a:t>Continuous campaign</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a:xfrm>
            <a:off x="492125" y="392113"/>
            <a:ext cx="8380413" cy="1284287"/>
          </a:xfrm>
        </p:spPr>
        <p:txBody>
          <a:bodyPr/>
          <a:lstStyle/>
          <a:p>
            <a:r>
              <a:rPr lang="en-US" sz="4000" smtClean="0">
                <a:solidFill>
                  <a:srgbClr val="008000"/>
                </a:solidFill>
              </a:rPr>
              <a:t>Ouachita Independent Bank</a:t>
            </a:r>
            <a:br>
              <a:rPr lang="en-US" sz="4000" smtClean="0">
                <a:solidFill>
                  <a:srgbClr val="008000"/>
                </a:solidFill>
              </a:rPr>
            </a:br>
            <a:r>
              <a:rPr lang="en-US" sz="2400" smtClean="0">
                <a:solidFill>
                  <a:srgbClr val="008000"/>
                </a:solidFill>
              </a:rPr>
              <a:t>(Part 1)</a:t>
            </a:r>
          </a:p>
        </p:txBody>
      </p:sp>
      <p:sp>
        <p:nvSpPr>
          <p:cNvPr id="4" name="Footer Placeholder 3"/>
          <p:cNvSpPr>
            <a:spLocks noGrp="1"/>
          </p:cNvSpPr>
          <p:nvPr>
            <p:ph type="ftr" sz="quarter" idx="11"/>
          </p:nvPr>
        </p:nvSpPr>
        <p:spPr>
          <a:xfrm>
            <a:off x="3048000" y="6477000"/>
            <a:ext cx="3505200" cy="457200"/>
          </a:xfrm>
        </p:spPr>
        <p:txBody>
          <a:bodyPr/>
          <a:lstStyle/>
          <a:p>
            <a:pPr>
              <a:defRPr/>
            </a:pPr>
            <a:r>
              <a:rPr lang="en-US"/>
              <a:t>Copyright ©2014 by Pearson Education, Inc. All rights reserved.</a:t>
            </a:r>
            <a:endParaRPr lang="en-US"/>
          </a:p>
        </p:txBody>
      </p:sp>
      <p:sp>
        <p:nvSpPr>
          <p:cNvPr id="5" name="Slide Number Placeholder 4"/>
          <p:cNvSpPr>
            <a:spLocks noGrp="1"/>
          </p:cNvSpPr>
          <p:nvPr>
            <p:ph type="sldNum" sz="quarter" idx="12"/>
          </p:nvPr>
        </p:nvSpPr>
        <p:spPr/>
        <p:txBody>
          <a:bodyPr/>
          <a:lstStyle/>
          <a:p>
            <a:pPr>
              <a:defRPr/>
            </a:pPr>
            <a:r>
              <a:rPr lang="en-US" smtClean="0"/>
              <a:t>1-</a:t>
            </a:r>
            <a:fld id="{6FB586F6-2FA9-43E3-A7E9-CF943C9E32DF}" type="slidenum">
              <a:rPr lang="en-US" smtClean="0"/>
              <a:pPr>
                <a:defRPr/>
              </a:pPr>
              <a:t>28</a:t>
            </a:fld>
            <a:endParaRPr lang="en-US"/>
          </a:p>
        </p:txBody>
      </p:sp>
      <p:sp>
        <p:nvSpPr>
          <p:cNvPr id="82948"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sp>
        <p:nvSpPr>
          <p:cNvPr id="82949"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82950"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US"/>
          </a:p>
        </p:txBody>
      </p:sp>
      <p:sp>
        <p:nvSpPr>
          <p:cNvPr id="82951" name="Content Placeholder 9"/>
          <p:cNvSpPr>
            <a:spLocks noGrp="1"/>
          </p:cNvSpPr>
          <p:nvPr>
            <p:ph idx="1"/>
          </p:nvPr>
        </p:nvSpPr>
        <p:spPr>
          <a:xfrm>
            <a:off x="1066800" y="1828800"/>
            <a:ext cx="7315200" cy="4419600"/>
          </a:xfrm>
        </p:spPr>
        <p:txBody>
          <a:bodyPr/>
          <a:lstStyle/>
          <a:p>
            <a:r>
              <a:rPr lang="en-US" smtClean="0">
                <a:latin typeface="Arial" charset="0"/>
              </a:rPr>
              <a:t>Theme of campaign</a:t>
            </a:r>
          </a:p>
          <a:p>
            <a:pPr lvl="1"/>
            <a:r>
              <a:rPr lang="en-US" sz="2400" smtClean="0">
                <a:latin typeface="Arial" charset="0"/>
              </a:rPr>
              <a:t>Local people, local trust</a:t>
            </a:r>
          </a:p>
          <a:p>
            <a:r>
              <a:rPr lang="en-US" smtClean="0">
                <a:latin typeface="Arial" charset="0"/>
              </a:rPr>
              <a:t>Integrated components</a:t>
            </a:r>
          </a:p>
          <a:p>
            <a:pPr lvl="1"/>
            <a:r>
              <a:rPr lang="en-US" smtClean="0">
                <a:latin typeface="Arial" charset="0"/>
              </a:rPr>
              <a:t>Magazine</a:t>
            </a:r>
          </a:p>
          <a:p>
            <a:pPr lvl="1"/>
            <a:r>
              <a:rPr lang="en-US" smtClean="0">
                <a:latin typeface="Arial" charset="0"/>
              </a:rPr>
              <a:t>Newspaper</a:t>
            </a:r>
          </a:p>
          <a:p>
            <a:pPr lvl="1"/>
            <a:r>
              <a:rPr lang="en-US" smtClean="0">
                <a:latin typeface="Arial" charset="0"/>
              </a:rPr>
              <a:t>Television</a:t>
            </a:r>
          </a:p>
          <a:p>
            <a:pPr lvl="1"/>
            <a:r>
              <a:rPr lang="en-US" smtClean="0">
                <a:latin typeface="Arial" charset="0"/>
              </a:rPr>
              <a:t>Digital</a:t>
            </a:r>
          </a:p>
        </p:txBody>
      </p:sp>
      <p:sp>
        <p:nvSpPr>
          <p:cNvPr id="10" name="Footer Placeholder 4"/>
          <p:cNvSpPr txBox="1">
            <a:spLocks/>
          </p:cNvSpPr>
          <p:nvPr/>
        </p:nvSpPr>
        <p:spPr>
          <a:xfrm>
            <a:off x="838200" y="152400"/>
            <a:ext cx="4724400" cy="304800"/>
          </a:xfrm>
          <a:prstGeom prst="rect">
            <a:avLst/>
          </a:prstGeom>
        </p:spPr>
        <p:txBody>
          <a:bodyPr/>
          <a:lstStyle>
            <a:lvl1pPr>
              <a:defRPr>
                <a:solidFill>
                  <a:srgbClr val="C00000"/>
                </a:solidFill>
              </a:defRPr>
            </a:lvl1pPr>
          </a:lstStyle>
          <a:p>
            <a:pPr eaLnBrk="0" hangingPunct="0">
              <a:defRPr/>
            </a:pPr>
            <a:r>
              <a:rPr lang="en-US" dirty="0" smtClean="0">
                <a:ln w="11430"/>
                <a:solidFill>
                  <a:srgbClr val="0070C0"/>
                </a:solidFill>
                <a:effectLst>
                  <a:outerShdw blurRad="50800" dist="39000" dir="5460000" algn="tl">
                    <a:srgbClr val="000000">
                      <a:alpha val="38000"/>
                    </a:srgbClr>
                  </a:outerShdw>
                </a:effectLst>
                <a:cs typeface="+mn-cs"/>
              </a:rPr>
              <a:t>C</a:t>
            </a:r>
            <a:r>
              <a:rPr lang="en-US" dirty="0" smtClean="0">
                <a:ln w="11430"/>
                <a:effectLst>
                  <a:outerShdw blurRad="50800" dist="39000" dir="5460000" algn="tl">
                    <a:srgbClr val="000000">
                      <a:alpha val="38000"/>
                    </a:srgbClr>
                  </a:outerShdw>
                </a:effectLst>
                <a:cs typeface="+mn-cs"/>
              </a:rPr>
              <a:t>low</a:t>
            </a:r>
            <a:r>
              <a:rPr lang="en-US" dirty="0" smtClean="0">
                <a:ln w="11430"/>
                <a:solidFill>
                  <a:srgbClr val="0070C0"/>
                </a:solidFill>
                <a:effectLst>
                  <a:outerShdw blurRad="50800" dist="39000" dir="5460000" algn="tl">
                    <a:srgbClr val="000000">
                      <a:alpha val="38000"/>
                    </a:srgbClr>
                  </a:outerShdw>
                </a:effectLst>
                <a:cs typeface="+mn-cs"/>
              </a:rPr>
              <a:t>B</a:t>
            </a:r>
            <a:r>
              <a:rPr lang="en-US" dirty="0" smtClean="0">
                <a:ln w="11430"/>
                <a:effectLst>
                  <a:outerShdw blurRad="50800" dist="39000" dir="5460000" algn="tl">
                    <a:srgbClr val="000000">
                      <a:alpha val="38000"/>
                    </a:srgbClr>
                  </a:outerShdw>
                </a:effectLst>
                <a:cs typeface="+mn-cs"/>
              </a:rPr>
              <a:t>aack</a:t>
            </a: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n-cs"/>
              </a:rPr>
              <a:t> </a:t>
            </a:r>
            <a:r>
              <a:rPr lang="en-US" dirty="0" smtClean="0">
                <a:ln w="11430"/>
                <a:effectLst>
                  <a:outerShdw blurRad="50800" dist="39000" dir="5460000" algn="tl">
                    <a:srgbClr val="000000">
                      <a:alpha val="38000"/>
                    </a:srgbClr>
                  </a:outerShdw>
                </a:effectLst>
                <a:cs typeface="+mn-cs"/>
              </a:rPr>
              <a:t>– Integrated Campaigns in Action 		</a:t>
            </a:r>
            <a:endParaRPr lang="en-US" sz="1100" dirty="0">
              <a:cs typeface="+mn-cs"/>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3" name="Picture 2">
            <a:hlinkClick r:id="rId3"/>
          </p:cNvPr>
          <p:cNvPicPr>
            <a:picLocks noChangeAspect="1"/>
          </p:cNvPicPr>
          <p:nvPr/>
        </p:nvPicPr>
        <p:blipFill>
          <a:blip r:embed="rId4"/>
          <a:srcRect/>
          <a:stretch>
            <a:fillRect/>
          </a:stretch>
        </p:blipFill>
        <p:spPr bwMode="auto">
          <a:xfrm>
            <a:off x="5383213" y="3802063"/>
            <a:ext cx="3532187" cy="1882775"/>
          </a:xfrm>
          <a:prstGeom prst="rect">
            <a:avLst/>
          </a:prstGeom>
          <a:noFill/>
          <a:ln w="9525">
            <a:noFill/>
            <a:miter lim="800000"/>
            <a:headEnd/>
            <a:tailEnd/>
          </a:ln>
        </p:spPr>
      </p:pic>
      <p:sp>
        <p:nvSpPr>
          <p:cNvPr id="84994" name="Title 1"/>
          <p:cNvSpPr>
            <a:spLocks noGrp="1"/>
          </p:cNvSpPr>
          <p:nvPr>
            <p:ph type="title"/>
          </p:nvPr>
        </p:nvSpPr>
        <p:spPr>
          <a:xfrm>
            <a:off x="492125" y="533400"/>
            <a:ext cx="8380413" cy="990600"/>
          </a:xfrm>
        </p:spPr>
        <p:txBody>
          <a:bodyPr/>
          <a:lstStyle/>
          <a:p>
            <a:r>
              <a:rPr lang="en-US" sz="4000" smtClean="0">
                <a:solidFill>
                  <a:srgbClr val="008000"/>
                </a:solidFill>
              </a:rPr>
              <a:t>Ouachita Independent Bank</a:t>
            </a:r>
            <a:endParaRPr lang="en-US" sz="2400" smtClean="0">
              <a:solidFill>
                <a:srgbClr val="008000"/>
              </a:solidFill>
            </a:endParaRPr>
          </a:p>
        </p:txBody>
      </p:sp>
      <p:sp>
        <p:nvSpPr>
          <p:cNvPr id="4" name="Footer Placeholder 3"/>
          <p:cNvSpPr>
            <a:spLocks noGrp="1"/>
          </p:cNvSpPr>
          <p:nvPr>
            <p:ph type="ftr" sz="quarter" idx="11"/>
          </p:nvPr>
        </p:nvSpPr>
        <p:spPr>
          <a:xfrm>
            <a:off x="3048000" y="6477000"/>
            <a:ext cx="3505200" cy="457200"/>
          </a:xfrm>
        </p:spPr>
        <p:txBody>
          <a:bodyPr/>
          <a:lstStyle/>
          <a:p>
            <a:pPr>
              <a:defRPr/>
            </a:pPr>
            <a:r>
              <a:rPr lang="en-US"/>
              <a:t>Copyright ©2014 by Pearson Education, Inc. All rights reserved.</a:t>
            </a:r>
            <a:endParaRPr lang="en-US"/>
          </a:p>
        </p:txBody>
      </p:sp>
      <p:sp>
        <p:nvSpPr>
          <p:cNvPr id="5" name="Slide Number Placeholder 4"/>
          <p:cNvSpPr>
            <a:spLocks noGrp="1"/>
          </p:cNvSpPr>
          <p:nvPr>
            <p:ph type="sldNum" sz="quarter" idx="12"/>
          </p:nvPr>
        </p:nvSpPr>
        <p:spPr/>
        <p:txBody>
          <a:bodyPr/>
          <a:lstStyle/>
          <a:p>
            <a:pPr>
              <a:defRPr/>
            </a:pPr>
            <a:r>
              <a:rPr lang="en-US" smtClean="0"/>
              <a:t>1-</a:t>
            </a:r>
            <a:fld id="{C1F32B8D-C443-4A9A-8952-F95BC2109303}" type="slidenum">
              <a:rPr lang="en-US" smtClean="0"/>
              <a:pPr>
                <a:defRPr/>
              </a:pPr>
              <a:t>29</a:t>
            </a:fld>
            <a:endParaRPr lang="en-US"/>
          </a:p>
        </p:txBody>
      </p:sp>
      <p:sp>
        <p:nvSpPr>
          <p:cNvPr id="84997"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sp>
        <p:nvSpPr>
          <p:cNvPr id="84998"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84999"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US"/>
          </a:p>
        </p:txBody>
      </p:sp>
      <p:sp>
        <p:nvSpPr>
          <p:cNvPr id="85000" name="Content Placeholder 9"/>
          <p:cNvSpPr>
            <a:spLocks noGrp="1"/>
          </p:cNvSpPr>
          <p:nvPr>
            <p:ph idx="1"/>
          </p:nvPr>
        </p:nvSpPr>
        <p:spPr>
          <a:xfrm>
            <a:off x="849313" y="5867400"/>
            <a:ext cx="7772400" cy="609600"/>
          </a:xfrm>
        </p:spPr>
        <p:txBody>
          <a:bodyPr/>
          <a:lstStyle/>
          <a:p>
            <a:pPr marL="0" indent="0">
              <a:buFont typeface="Monotype Sorts"/>
              <a:buNone/>
            </a:pPr>
            <a:r>
              <a:rPr lang="en-US" smtClean="0">
                <a:latin typeface="Arial" charset="0"/>
              </a:rPr>
              <a:t>Campaign Theme - </a:t>
            </a:r>
            <a:r>
              <a:rPr lang="en-US" sz="2400" smtClean="0">
                <a:latin typeface="Arial" charset="0"/>
              </a:rPr>
              <a:t>Local people, local trust</a:t>
            </a:r>
          </a:p>
        </p:txBody>
      </p:sp>
      <p:sp>
        <p:nvSpPr>
          <p:cNvPr id="10" name="Footer Placeholder 4"/>
          <p:cNvSpPr txBox="1">
            <a:spLocks/>
          </p:cNvSpPr>
          <p:nvPr/>
        </p:nvSpPr>
        <p:spPr>
          <a:xfrm>
            <a:off x="838200" y="152400"/>
            <a:ext cx="4724400" cy="304800"/>
          </a:xfrm>
          <a:prstGeom prst="rect">
            <a:avLst/>
          </a:prstGeom>
        </p:spPr>
        <p:txBody>
          <a:bodyPr/>
          <a:lstStyle>
            <a:lvl1pPr>
              <a:defRPr>
                <a:solidFill>
                  <a:srgbClr val="C00000"/>
                </a:solidFill>
              </a:defRPr>
            </a:lvl1pPr>
          </a:lstStyle>
          <a:p>
            <a:pPr eaLnBrk="0" hangingPunct="0">
              <a:defRPr/>
            </a:pPr>
            <a:r>
              <a:rPr lang="en-US" dirty="0" smtClean="0">
                <a:ln w="11430"/>
                <a:solidFill>
                  <a:srgbClr val="0070C0"/>
                </a:solidFill>
                <a:effectLst>
                  <a:outerShdw blurRad="50800" dist="39000" dir="5460000" algn="tl">
                    <a:srgbClr val="000000">
                      <a:alpha val="38000"/>
                    </a:srgbClr>
                  </a:outerShdw>
                </a:effectLst>
                <a:cs typeface="+mn-cs"/>
              </a:rPr>
              <a:t>C</a:t>
            </a:r>
            <a:r>
              <a:rPr lang="en-US" dirty="0" smtClean="0">
                <a:ln w="11430"/>
                <a:effectLst>
                  <a:outerShdw blurRad="50800" dist="39000" dir="5460000" algn="tl">
                    <a:srgbClr val="000000">
                      <a:alpha val="38000"/>
                    </a:srgbClr>
                  </a:outerShdw>
                </a:effectLst>
                <a:cs typeface="+mn-cs"/>
              </a:rPr>
              <a:t>low</a:t>
            </a:r>
            <a:r>
              <a:rPr lang="en-US" dirty="0" smtClean="0">
                <a:ln w="11430"/>
                <a:solidFill>
                  <a:srgbClr val="0070C0"/>
                </a:solidFill>
                <a:effectLst>
                  <a:outerShdw blurRad="50800" dist="39000" dir="5460000" algn="tl">
                    <a:srgbClr val="000000">
                      <a:alpha val="38000"/>
                    </a:srgbClr>
                  </a:outerShdw>
                </a:effectLst>
                <a:cs typeface="+mn-cs"/>
              </a:rPr>
              <a:t>B</a:t>
            </a:r>
            <a:r>
              <a:rPr lang="en-US" dirty="0" smtClean="0">
                <a:ln w="11430"/>
                <a:effectLst>
                  <a:outerShdw blurRad="50800" dist="39000" dir="5460000" algn="tl">
                    <a:srgbClr val="000000">
                      <a:alpha val="38000"/>
                    </a:srgbClr>
                  </a:outerShdw>
                </a:effectLst>
                <a:cs typeface="+mn-cs"/>
              </a:rPr>
              <a:t>aack</a:t>
            </a: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n-cs"/>
              </a:rPr>
              <a:t> </a:t>
            </a:r>
            <a:r>
              <a:rPr lang="en-US" dirty="0" smtClean="0">
                <a:ln w="11430"/>
                <a:effectLst>
                  <a:outerShdw blurRad="50800" dist="39000" dir="5460000" algn="tl">
                    <a:srgbClr val="000000">
                      <a:alpha val="38000"/>
                    </a:srgbClr>
                  </a:outerShdw>
                </a:effectLst>
                <a:cs typeface="+mn-cs"/>
              </a:rPr>
              <a:t>– Integrated Campaigns in Action 		</a:t>
            </a:r>
            <a:endParaRPr lang="en-US" sz="1100" dirty="0">
              <a:cs typeface="+mn-cs"/>
            </a:endParaRPr>
          </a:p>
        </p:txBody>
      </p:sp>
      <p:pic>
        <p:nvPicPr>
          <p:cNvPr id="85002" name="Picture 1">
            <a:hlinkClick r:id="rId3"/>
          </p:cNvPr>
          <p:cNvPicPr>
            <a:picLocks noChangeAspect="1"/>
          </p:cNvPicPr>
          <p:nvPr/>
        </p:nvPicPr>
        <p:blipFill>
          <a:blip r:embed="rId5"/>
          <a:srcRect/>
          <a:stretch>
            <a:fillRect/>
          </a:stretch>
        </p:blipFill>
        <p:spPr bwMode="auto">
          <a:xfrm>
            <a:off x="6613525" y="4427538"/>
            <a:ext cx="449263" cy="463550"/>
          </a:xfrm>
          <a:prstGeom prst="rect">
            <a:avLst/>
          </a:prstGeom>
          <a:noFill/>
          <a:ln w="9525">
            <a:noFill/>
            <a:miter lim="800000"/>
            <a:headEnd/>
            <a:tailEnd/>
          </a:ln>
        </p:spPr>
      </p:pic>
      <p:pic>
        <p:nvPicPr>
          <p:cNvPr id="85003" name="Picture 5"/>
          <p:cNvPicPr>
            <a:picLocks noChangeAspect="1"/>
          </p:cNvPicPr>
          <p:nvPr/>
        </p:nvPicPr>
        <p:blipFill>
          <a:blip r:embed="rId6"/>
          <a:srcRect/>
          <a:stretch>
            <a:fillRect/>
          </a:stretch>
        </p:blipFill>
        <p:spPr bwMode="auto">
          <a:xfrm>
            <a:off x="0" y="1447800"/>
            <a:ext cx="5886450" cy="2354263"/>
          </a:xfrm>
          <a:prstGeom prst="rect">
            <a:avLst/>
          </a:prstGeom>
          <a:noFill/>
          <a:ln w="9525">
            <a:noFill/>
            <a:miter lim="800000"/>
            <a:headEnd/>
            <a:tailEnd/>
          </a:ln>
        </p:spPr>
      </p:pic>
      <p:sp>
        <p:nvSpPr>
          <p:cNvPr id="85004" name="TextBox 6"/>
          <p:cNvSpPr txBox="1">
            <a:spLocks noChangeArrowheads="1"/>
          </p:cNvSpPr>
          <p:nvPr/>
        </p:nvSpPr>
        <p:spPr bwMode="auto">
          <a:xfrm>
            <a:off x="5864225" y="2135188"/>
            <a:ext cx="2873375" cy="461962"/>
          </a:xfrm>
          <a:prstGeom prst="rect">
            <a:avLst/>
          </a:prstGeom>
          <a:noFill/>
          <a:ln w="9525">
            <a:noFill/>
            <a:miter lim="800000"/>
            <a:headEnd/>
            <a:tailEnd/>
          </a:ln>
        </p:spPr>
        <p:txBody>
          <a:bodyPr wrap="none">
            <a:spAutoFit/>
          </a:bodyPr>
          <a:lstStyle/>
          <a:p>
            <a:r>
              <a:rPr lang="en-US" sz="2400">
                <a:solidFill>
                  <a:srgbClr val="008000"/>
                </a:solidFill>
              </a:rPr>
              <a:t>Newspaper  print ad</a:t>
            </a:r>
          </a:p>
        </p:txBody>
      </p:sp>
      <p:sp>
        <p:nvSpPr>
          <p:cNvPr id="85005" name="TextBox 13"/>
          <p:cNvSpPr txBox="1">
            <a:spLocks noChangeArrowheads="1"/>
          </p:cNvSpPr>
          <p:nvPr/>
        </p:nvSpPr>
        <p:spPr bwMode="auto">
          <a:xfrm>
            <a:off x="3503613" y="4659313"/>
            <a:ext cx="1890712" cy="461962"/>
          </a:xfrm>
          <a:prstGeom prst="rect">
            <a:avLst/>
          </a:prstGeom>
          <a:noFill/>
          <a:ln w="9525">
            <a:noFill/>
            <a:miter lim="800000"/>
            <a:headEnd/>
            <a:tailEnd/>
          </a:ln>
        </p:spPr>
        <p:txBody>
          <a:bodyPr wrap="none">
            <a:spAutoFit/>
          </a:bodyPr>
          <a:lstStyle/>
          <a:p>
            <a:r>
              <a:rPr lang="en-US" sz="2400">
                <a:solidFill>
                  <a:srgbClr val="008000"/>
                </a:solidFill>
              </a:rPr>
              <a:t>Television ad</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pPr>
              <a:defRPr/>
            </a:pPr>
            <a:r>
              <a:rPr lang="en-US"/>
              <a:t>Copyright ©2014 by Pearson Education, Inc. All rights reserved.</a:t>
            </a:r>
            <a:endParaRPr lang="en-US"/>
          </a:p>
        </p:txBody>
      </p:sp>
      <p:sp>
        <p:nvSpPr>
          <p:cNvPr id="11" name="Slide Number Placeholder 5"/>
          <p:cNvSpPr>
            <a:spLocks noGrp="1"/>
          </p:cNvSpPr>
          <p:nvPr>
            <p:ph type="sldNum" sz="quarter" idx="12"/>
          </p:nvPr>
        </p:nvSpPr>
        <p:spPr/>
        <p:txBody>
          <a:bodyPr/>
          <a:lstStyle/>
          <a:p>
            <a:pPr>
              <a:defRPr/>
            </a:pPr>
            <a:r>
              <a:rPr lang="en-US"/>
              <a:t>1-</a:t>
            </a:r>
            <a:fld id="{5DAC2DC8-9C4C-46E9-A20A-25CBE9D653C4}" type="slidenum">
              <a:rPr lang="en-US"/>
              <a:pPr>
                <a:defRPr/>
              </a:pPr>
              <a:t>3</a:t>
            </a:fld>
            <a:endParaRPr lang="en-US"/>
          </a:p>
        </p:txBody>
      </p:sp>
      <p:sp>
        <p:nvSpPr>
          <p:cNvPr id="31747" name="Rectangle 3"/>
          <p:cNvSpPr>
            <a:spLocks noGrp="1" noChangeArrowheads="1"/>
          </p:cNvSpPr>
          <p:nvPr>
            <p:ph type="body" idx="1"/>
          </p:nvPr>
        </p:nvSpPr>
        <p:spPr>
          <a:xfrm>
            <a:off x="381000" y="2895600"/>
            <a:ext cx="8458200" cy="3505200"/>
          </a:xfrm>
        </p:spPr>
        <p:txBody>
          <a:bodyPr/>
          <a:lstStyle/>
          <a:p>
            <a:pPr marL="457200" indent="-457200">
              <a:lnSpc>
                <a:spcPct val="80000"/>
              </a:lnSpc>
              <a:buClr>
                <a:srgbClr val="000000"/>
              </a:buClr>
              <a:buSzTx/>
              <a:buFont typeface="Arial" charset="0"/>
              <a:buAutoNum type="arabicPeriod"/>
            </a:pPr>
            <a:r>
              <a:rPr lang="en-US" sz="2200" smtClean="0">
                <a:solidFill>
                  <a:srgbClr val="000000"/>
                </a:solidFill>
                <a:latin typeface="Arial" charset="0"/>
              </a:rPr>
              <a:t>How does communication take place?</a:t>
            </a:r>
          </a:p>
          <a:p>
            <a:pPr marL="457200" indent="-457200">
              <a:lnSpc>
                <a:spcPct val="80000"/>
              </a:lnSpc>
              <a:buClr>
                <a:srgbClr val="000000"/>
              </a:buClr>
              <a:buSzTx/>
              <a:buFont typeface="Arial" charset="0"/>
              <a:buAutoNum type="arabicPeriod"/>
            </a:pPr>
            <a:r>
              <a:rPr lang="en-US" sz="2200" smtClean="0">
                <a:solidFill>
                  <a:srgbClr val="000000"/>
                </a:solidFill>
                <a:latin typeface="Arial" charset="0"/>
              </a:rPr>
              <a:t>What is an integrated marketing communications program?</a:t>
            </a:r>
          </a:p>
          <a:p>
            <a:pPr marL="457200" indent="-457200">
              <a:lnSpc>
                <a:spcPct val="80000"/>
              </a:lnSpc>
              <a:buClr>
                <a:srgbClr val="000000"/>
              </a:buClr>
              <a:buSzTx/>
              <a:buFont typeface="Arial" charset="0"/>
              <a:buAutoNum type="arabicPeriod"/>
            </a:pPr>
            <a:r>
              <a:rPr lang="en-US" sz="2200" smtClean="0">
                <a:solidFill>
                  <a:srgbClr val="000000"/>
                </a:solidFill>
                <a:latin typeface="Arial" charset="0"/>
              </a:rPr>
              <a:t>What new trends are affecting marketing communications?</a:t>
            </a:r>
          </a:p>
          <a:p>
            <a:pPr marL="457200" indent="-457200">
              <a:lnSpc>
                <a:spcPct val="80000"/>
              </a:lnSpc>
              <a:buClr>
                <a:srgbClr val="000000"/>
              </a:buClr>
              <a:buSzTx/>
              <a:buFont typeface="Arial" charset="0"/>
              <a:buAutoNum type="arabicPeriod"/>
            </a:pPr>
            <a:r>
              <a:rPr lang="en-US" sz="2200" smtClean="0">
                <a:solidFill>
                  <a:srgbClr val="000000"/>
                </a:solidFill>
                <a:latin typeface="Arial" charset="0"/>
              </a:rPr>
              <a:t>How does an integrated marketing communications program create value?</a:t>
            </a:r>
          </a:p>
          <a:p>
            <a:pPr marL="457200" indent="-457200">
              <a:lnSpc>
                <a:spcPct val="80000"/>
              </a:lnSpc>
              <a:buClr>
                <a:srgbClr val="000000"/>
              </a:buClr>
              <a:buSzTx/>
              <a:buFont typeface="Arial" charset="0"/>
              <a:buAutoNum type="arabicPeriod"/>
            </a:pPr>
            <a:r>
              <a:rPr lang="en-US" sz="2200" smtClean="0">
                <a:solidFill>
                  <a:srgbClr val="000000"/>
                </a:solidFill>
                <a:latin typeface="Arial" charset="0"/>
              </a:rPr>
              <a:t>What are the components of an integrated marketing communications program?</a:t>
            </a:r>
          </a:p>
          <a:p>
            <a:pPr marL="457200" indent="-457200">
              <a:lnSpc>
                <a:spcPct val="80000"/>
              </a:lnSpc>
              <a:buClr>
                <a:srgbClr val="000000"/>
              </a:buClr>
              <a:buSzTx/>
              <a:buFont typeface="Arial" charset="0"/>
              <a:buAutoNum type="arabicPeriod"/>
            </a:pPr>
            <a:r>
              <a:rPr lang="en-US" sz="2200" smtClean="0">
                <a:solidFill>
                  <a:srgbClr val="000000"/>
                </a:solidFill>
                <a:latin typeface="Arial" charset="0"/>
              </a:rPr>
              <a:t>What does the term GIMC mean?</a:t>
            </a:r>
          </a:p>
        </p:txBody>
      </p:sp>
      <p:sp>
        <p:nvSpPr>
          <p:cNvPr id="31748" name="Text Box 4"/>
          <p:cNvSpPr txBox="1">
            <a:spLocks noChangeArrowheads="1"/>
          </p:cNvSpPr>
          <p:nvPr/>
        </p:nvSpPr>
        <p:spPr bwMode="auto">
          <a:xfrm>
            <a:off x="3048000" y="228600"/>
            <a:ext cx="5486400" cy="2062163"/>
          </a:xfrm>
          <a:prstGeom prst="rect">
            <a:avLst/>
          </a:prstGeom>
          <a:noFill/>
          <a:ln w="12700">
            <a:noFill/>
            <a:miter lim="800000"/>
            <a:headEnd type="none" w="sm" len="sm"/>
            <a:tailEnd type="none" w="sm" len="sm"/>
          </a:ln>
        </p:spPr>
        <p:txBody>
          <a:bodyPr>
            <a:spAutoFit/>
          </a:bodyPr>
          <a:lstStyle/>
          <a:p>
            <a:pPr algn="ctr" eaLnBrk="0" hangingPunct="0"/>
            <a:r>
              <a:rPr lang="en-US" sz="3200" b="0">
                <a:solidFill>
                  <a:schemeClr val="accent2"/>
                </a:solidFill>
                <a:latin typeface="Arial" charset="0"/>
              </a:rPr>
              <a:t>Integrated </a:t>
            </a:r>
          </a:p>
          <a:p>
            <a:pPr algn="ctr" eaLnBrk="0" hangingPunct="0"/>
            <a:r>
              <a:rPr lang="en-US" sz="3200" b="0">
                <a:solidFill>
                  <a:schemeClr val="accent2"/>
                </a:solidFill>
                <a:latin typeface="Arial" charset="0"/>
              </a:rPr>
              <a:t>Marketing Communications</a:t>
            </a:r>
          </a:p>
          <a:p>
            <a:pPr algn="ctr" eaLnBrk="0" hangingPunct="0"/>
            <a:endParaRPr lang="en-US" sz="3200" b="0">
              <a:solidFill>
                <a:schemeClr val="accent2"/>
              </a:solidFill>
              <a:latin typeface="Arial" charset="0"/>
            </a:endParaRPr>
          </a:p>
          <a:p>
            <a:pPr algn="ctr" eaLnBrk="0" hangingPunct="0"/>
            <a:r>
              <a:rPr lang="en-US" sz="3200">
                <a:solidFill>
                  <a:srgbClr val="FF0000"/>
                </a:solidFill>
                <a:latin typeface="Arial" charset="0"/>
              </a:rPr>
              <a:t>Chapter Objectives</a:t>
            </a:r>
          </a:p>
        </p:txBody>
      </p:sp>
      <p:sp>
        <p:nvSpPr>
          <p:cNvPr id="31749" name="Rectangle 5"/>
          <p:cNvSpPr>
            <a:spLocks noChangeArrowheads="1"/>
          </p:cNvSpPr>
          <p:nvPr/>
        </p:nvSpPr>
        <p:spPr bwMode="auto">
          <a:xfrm>
            <a:off x="0" y="0"/>
            <a:ext cx="2743200" cy="25146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31750" name="Text Box 7"/>
          <p:cNvSpPr txBox="1">
            <a:spLocks noChangeArrowheads="1"/>
          </p:cNvSpPr>
          <p:nvPr/>
        </p:nvSpPr>
        <p:spPr bwMode="auto">
          <a:xfrm>
            <a:off x="609600" y="533400"/>
            <a:ext cx="1295400" cy="1446213"/>
          </a:xfrm>
          <a:prstGeom prst="rect">
            <a:avLst/>
          </a:prstGeom>
          <a:noFill/>
          <a:ln w="12700">
            <a:noFill/>
            <a:miter lim="800000"/>
            <a:headEnd type="none" w="sm" len="sm"/>
            <a:tailEnd type="none" w="sm" len="sm"/>
          </a:ln>
        </p:spPr>
        <p:txBody>
          <a:bodyPr>
            <a:spAutoFit/>
          </a:bodyPr>
          <a:lstStyle/>
          <a:p>
            <a:pPr algn="ctr">
              <a:spcBef>
                <a:spcPct val="50000"/>
              </a:spcBef>
            </a:pPr>
            <a:r>
              <a:rPr lang="en-US" sz="8800" b="0">
                <a:solidFill>
                  <a:srgbClr val="CC3300"/>
                </a:solidFill>
                <a:latin typeface="Arial" charset="0"/>
              </a:rPr>
              <a:t>1</a:t>
            </a:r>
          </a:p>
        </p:txBody>
      </p:sp>
      <p:sp>
        <p:nvSpPr>
          <p:cNvPr id="31751" name="Rectangle 8"/>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algn="ctr"/>
            <a:endParaRPr lang="en-US"/>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pPr>
              <a:defRPr/>
            </a:pPr>
            <a:r>
              <a:rPr lang="en-US"/>
              <a:t>Copyright ©2014 by Pearson Education, Inc. All rights reserved.</a:t>
            </a:r>
            <a:endParaRPr lang="en-US"/>
          </a:p>
        </p:txBody>
      </p:sp>
      <p:sp>
        <p:nvSpPr>
          <p:cNvPr id="11" name="Slide Number Placeholder 5"/>
          <p:cNvSpPr>
            <a:spLocks noGrp="1"/>
          </p:cNvSpPr>
          <p:nvPr>
            <p:ph type="sldNum" sz="quarter" idx="12"/>
          </p:nvPr>
        </p:nvSpPr>
        <p:spPr/>
        <p:txBody>
          <a:bodyPr/>
          <a:lstStyle/>
          <a:p>
            <a:pPr>
              <a:defRPr/>
            </a:pPr>
            <a:r>
              <a:rPr lang="en-US"/>
              <a:t>1-</a:t>
            </a:r>
            <a:fld id="{9D64097A-0858-41B3-9AAE-CC2266BA2BD5}" type="slidenum">
              <a:rPr lang="en-US"/>
              <a:pPr>
                <a:defRPr/>
              </a:pPr>
              <a:t>4</a:t>
            </a:fld>
            <a:endParaRPr lang="en-US"/>
          </a:p>
        </p:txBody>
      </p:sp>
      <p:sp>
        <p:nvSpPr>
          <p:cNvPr id="33795" name="Rectangle 3"/>
          <p:cNvSpPr>
            <a:spLocks noGrp="1" noChangeArrowheads="1"/>
          </p:cNvSpPr>
          <p:nvPr>
            <p:ph type="body" idx="1"/>
          </p:nvPr>
        </p:nvSpPr>
        <p:spPr>
          <a:xfrm>
            <a:off x="990600" y="2971800"/>
            <a:ext cx="7772400" cy="2438400"/>
          </a:xfrm>
        </p:spPr>
        <p:txBody>
          <a:bodyPr/>
          <a:lstStyle/>
          <a:p>
            <a:pPr>
              <a:lnSpc>
                <a:spcPct val="80000"/>
              </a:lnSpc>
              <a:buClr>
                <a:srgbClr val="000000"/>
              </a:buClr>
              <a:buSzTx/>
              <a:buFontTx/>
              <a:buChar char="•"/>
            </a:pPr>
            <a:r>
              <a:rPr lang="en-US" sz="2800" smtClean="0">
                <a:solidFill>
                  <a:srgbClr val="000000"/>
                </a:solidFill>
                <a:latin typeface="Arial" charset="0"/>
              </a:rPr>
              <a:t>Highly competitive global marketplace</a:t>
            </a:r>
          </a:p>
          <a:p>
            <a:pPr>
              <a:lnSpc>
                <a:spcPct val="80000"/>
              </a:lnSpc>
              <a:buClr>
                <a:srgbClr val="000000"/>
              </a:buClr>
              <a:buSzTx/>
              <a:buFontTx/>
              <a:buChar char="•"/>
            </a:pPr>
            <a:r>
              <a:rPr lang="en-US" sz="2800" smtClean="0">
                <a:solidFill>
                  <a:srgbClr val="000000"/>
                </a:solidFill>
                <a:latin typeface="Arial" charset="0"/>
              </a:rPr>
              <a:t>Wide variety of media available</a:t>
            </a:r>
          </a:p>
          <a:p>
            <a:pPr>
              <a:lnSpc>
                <a:spcPct val="80000"/>
              </a:lnSpc>
              <a:buClr>
                <a:srgbClr val="000000"/>
              </a:buClr>
              <a:buSzTx/>
              <a:buFontTx/>
              <a:buChar char="•"/>
            </a:pPr>
            <a:r>
              <a:rPr lang="en-US" sz="2800" smtClean="0">
                <a:solidFill>
                  <a:srgbClr val="000000"/>
                </a:solidFill>
                <a:latin typeface="Arial" charset="0"/>
              </a:rPr>
              <a:t>Clear communications needed</a:t>
            </a:r>
          </a:p>
          <a:p>
            <a:pPr>
              <a:lnSpc>
                <a:spcPct val="80000"/>
              </a:lnSpc>
              <a:buClr>
                <a:srgbClr val="000000"/>
              </a:buClr>
              <a:buSzTx/>
              <a:buFontTx/>
              <a:buChar char="•"/>
            </a:pPr>
            <a:r>
              <a:rPr lang="en-US" sz="2800" smtClean="0">
                <a:solidFill>
                  <a:srgbClr val="000000"/>
                </a:solidFill>
                <a:latin typeface="Arial" charset="0"/>
              </a:rPr>
              <a:t>Customers bombarded with communications</a:t>
            </a:r>
          </a:p>
          <a:p>
            <a:pPr>
              <a:lnSpc>
                <a:spcPct val="80000"/>
              </a:lnSpc>
              <a:buClr>
                <a:srgbClr val="000000"/>
              </a:buClr>
              <a:buSzTx/>
              <a:buFontTx/>
              <a:buChar char="•"/>
            </a:pPr>
            <a:r>
              <a:rPr lang="en-US" sz="2800" smtClean="0">
                <a:solidFill>
                  <a:srgbClr val="000000"/>
                </a:solidFill>
                <a:latin typeface="Arial" charset="0"/>
              </a:rPr>
              <a:t>Integrated advertising and communications</a:t>
            </a:r>
          </a:p>
        </p:txBody>
      </p:sp>
      <p:sp>
        <p:nvSpPr>
          <p:cNvPr id="33796" name="Text Box 4"/>
          <p:cNvSpPr txBox="1">
            <a:spLocks noChangeArrowheads="1"/>
          </p:cNvSpPr>
          <p:nvPr/>
        </p:nvSpPr>
        <p:spPr bwMode="auto">
          <a:xfrm>
            <a:off x="3048000" y="228600"/>
            <a:ext cx="5486400" cy="2062163"/>
          </a:xfrm>
          <a:prstGeom prst="rect">
            <a:avLst/>
          </a:prstGeom>
          <a:noFill/>
          <a:ln w="12700">
            <a:noFill/>
            <a:miter lim="800000"/>
            <a:headEnd type="none" w="sm" len="sm"/>
            <a:tailEnd type="none" w="sm" len="sm"/>
          </a:ln>
        </p:spPr>
        <p:txBody>
          <a:bodyPr>
            <a:spAutoFit/>
          </a:bodyPr>
          <a:lstStyle/>
          <a:p>
            <a:pPr algn="ctr" eaLnBrk="0" hangingPunct="0"/>
            <a:r>
              <a:rPr lang="en-US" sz="3200" b="0">
                <a:solidFill>
                  <a:schemeClr val="accent2"/>
                </a:solidFill>
                <a:latin typeface="Arial" charset="0"/>
              </a:rPr>
              <a:t>Integrated </a:t>
            </a:r>
          </a:p>
          <a:p>
            <a:pPr algn="ctr" eaLnBrk="0" hangingPunct="0"/>
            <a:r>
              <a:rPr lang="en-US" sz="3200" b="0">
                <a:solidFill>
                  <a:schemeClr val="accent2"/>
                </a:solidFill>
                <a:latin typeface="Arial" charset="0"/>
              </a:rPr>
              <a:t>Marketing Communications</a:t>
            </a:r>
          </a:p>
          <a:p>
            <a:pPr algn="ctr" eaLnBrk="0" hangingPunct="0"/>
            <a:endParaRPr lang="en-US" sz="3200" b="0">
              <a:solidFill>
                <a:schemeClr val="accent2"/>
              </a:solidFill>
              <a:latin typeface="Arial" charset="0"/>
            </a:endParaRPr>
          </a:p>
          <a:p>
            <a:pPr algn="ctr" eaLnBrk="0" hangingPunct="0"/>
            <a:r>
              <a:rPr lang="en-US" sz="3200">
                <a:solidFill>
                  <a:srgbClr val="FF0000"/>
                </a:solidFill>
                <a:latin typeface="Arial" charset="0"/>
              </a:rPr>
              <a:t>Chapter Overview</a:t>
            </a:r>
          </a:p>
        </p:txBody>
      </p:sp>
      <p:sp>
        <p:nvSpPr>
          <p:cNvPr id="33797" name="Rectangle 8"/>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algn="ctr"/>
            <a:endParaRPr lang="en-US"/>
          </a:p>
        </p:txBody>
      </p:sp>
      <p:sp>
        <p:nvSpPr>
          <p:cNvPr id="33798" name="Rectangle 10"/>
          <p:cNvSpPr>
            <a:spLocks noChangeArrowheads="1"/>
          </p:cNvSpPr>
          <p:nvPr/>
        </p:nvSpPr>
        <p:spPr bwMode="auto">
          <a:xfrm>
            <a:off x="0" y="2514600"/>
            <a:ext cx="838200" cy="4343400"/>
          </a:xfrm>
          <a:prstGeom prst="rect">
            <a:avLst/>
          </a:prstGeom>
          <a:solidFill>
            <a:srgbClr val="99FF66"/>
          </a:solidFill>
          <a:ln w="12700">
            <a:noFill/>
            <a:miter lim="800000"/>
            <a:headEnd type="none" w="sm" len="sm"/>
            <a:tailEnd type="none" w="sm" len="sm"/>
          </a:ln>
        </p:spPr>
        <p:txBody>
          <a:bodyPr wrap="none" anchor="ctr"/>
          <a:lstStyle/>
          <a:p>
            <a:pPr algn="ctr"/>
            <a:endParaRPr lang="en-US"/>
          </a:p>
        </p:txBody>
      </p:sp>
      <p:sp>
        <p:nvSpPr>
          <p:cNvPr id="33799" name="Rectangle 5"/>
          <p:cNvSpPr>
            <a:spLocks noChangeArrowheads="1"/>
          </p:cNvSpPr>
          <p:nvPr/>
        </p:nvSpPr>
        <p:spPr bwMode="auto">
          <a:xfrm>
            <a:off x="0" y="0"/>
            <a:ext cx="2743200" cy="25146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33800" name="Text Box 7"/>
          <p:cNvSpPr txBox="1">
            <a:spLocks noChangeArrowheads="1"/>
          </p:cNvSpPr>
          <p:nvPr/>
        </p:nvSpPr>
        <p:spPr bwMode="auto">
          <a:xfrm>
            <a:off x="609600" y="533400"/>
            <a:ext cx="1295400" cy="1446213"/>
          </a:xfrm>
          <a:prstGeom prst="rect">
            <a:avLst/>
          </a:prstGeom>
          <a:noFill/>
          <a:ln w="12700">
            <a:noFill/>
            <a:miter lim="800000"/>
            <a:headEnd type="none" w="sm" len="sm"/>
            <a:tailEnd type="none" w="sm" len="sm"/>
          </a:ln>
        </p:spPr>
        <p:txBody>
          <a:bodyPr>
            <a:spAutoFit/>
          </a:bodyPr>
          <a:lstStyle/>
          <a:p>
            <a:pPr algn="ctr">
              <a:spcBef>
                <a:spcPct val="50000"/>
              </a:spcBef>
            </a:pPr>
            <a:r>
              <a:rPr lang="en-US" sz="8800" b="0">
                <a:solidFill>
                  <a:srgbClr val="CC3300"/>
                </a:solidFill>
                <a:latin typeface="Arial" charset="0"/>
              </a:rPr>
              <a:t>1</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p:cNvSpPr>
            <a:spLocks noGrp="1"/>
          </p:cNvSpPr>
          <p:nvPr>
            <p:ph type="ftr" sz="quarter" idx="11"/>
          </p:nvPr>
        </p:nvSpPr>
        <p:spPr/>
        <p:txBody>
          <a:bodyPr/>
          <a:lstStyle/>
          <a:p>
            <a:pPr>
              <a:defRPr/>
            </a:pPr>
            <a:r>
              <a:rPr lang="en-US"/>
              <a:t>Copyright ©2014 by Pearson Education, Inc. All rights reserved.</a:t>
            </a:r>
            <a:endParaRPr lang="en-US"/>
          </a:p>
        </p:txBody>
      </p:sp>
      <p:sp>
        <p:nvSpPr>
          <p:cNvPr id="9" name="Slide Number Placeholder 4"/>
          <p:cNvSpPr>
            <a:spLocks noGrp="1"/>
          </p:cNvSpPr>
          <p:nvPr>
            <p:ph type="sldNum" sz="quarter" idx="12"/>
          </p:nvPr>
        </p:nvSpPr>
        <p:spPr/>
        <p:txBody>
          <a:bodyPr/>
          <a:lstStyle/>
          <a:p>
            <a:pPr>
              <a:defRPr/>
            </a:pPr>
            <a:r>
              <a:rPr lang="en-US"/>
              <a:t>1-</a:t>
            </a:r>
            <a:fld id="{9E2BBF58-24ED-407A-850A-5A4AA5DC310E}" type="slidenum">
              <a:rPr lang="en-US"/>
              <a:pPr>
                <a:defRPr/>
              </a:pPr>
              <a:t>5</a:t>
            </a:fld>
            <a:endParaRPr lang="en-US"/>
          </a:p>
        </p:txBody>
      </p:sp>
      <p:sp>
        <p:nvSpPr>
          <p:cNvPr id="35843" name="Rectangle 3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35844" name="Rectangle 41"/>
          <p:cNvSpPr>
            <a:spLocks noChangeArrowheads="1"/>
          </p:cNvSpPr>
          <p:nvPr/>
        </p:nvSpPr>
        <p:spPr bwMode="auto">
          <a:xfrm>
            <a:off x="533400" y="228600"/>
            <a:ext cx="4267200" cy="609600"/>
          </a:xfrm>
          <a:prstGeom prst="rect">
            <a:avLst/>
          </a:prstGeom>
          <a:solidFill>
            <a:srgbClr val="333399"/>
          </a:solidFill>
          <a:ln w="12700">
            <a:noFill/>
            <a:miter lim="800000"/>
            <a:headEnd type="none" w="sm" len="sm"/>
            <a:tailEnd type="none" w="sm" len="sm"/>
          </a:ln>
        </p:spPr>
        <p:txBody>
          <a:bodyPr wrap="none" anchor="ctr"/>
          <a:lstStyle/>
          <a:p>
            <a:endParaRPr lang="en-US"/>
          </a:p>
        </p:txBody>
      </p:sp>
      <p:sp>
        <p:nvSpPr>
          <p:cNvPr id="35845" name="Rectangle 42"/>
          <p:cNvSpPr>
            <a:spLocks noChangeArrowheads="1"/>
          </p:cNvSpPr>
          <p:nvPr/>
        </p:nvSpPr>
        <p:spPr bwMode="auto">
          <a:xfrm>
            <a:off x="533400" y="838200"/>
            <a:ext cx="4267200" cy="609600"/>
          </a:xfrm>
          <a:prstGeom prst="rect">
            <a:avLst/>
          </a:prstGeom>
          <a:solidFill>
            <a:srgbClr val="99FF66"/>
          </a:solidFill>
          <a:ln w="12700">
            <a:noFill/>
            <a:miter lim="800000"/>
            <a:headEnd type="none" w="sm" len="sm"/>
            <a:tailEnd type="none" w="sm" len="sm"/>
          </a:ln>
        </p:spPr>
        <p:txBody>
          <a:bodyPr wrap="none" anchor="ctr"/>
          <a:lstStyle/>
          <a:p>
            <a:endParaRPr lang="en-US"/>
          </a:p>
        </p:txBody>
      </p:sp>
      <p:sp>
        <p:nvSpPr>
          <p:cNvPr id="35846" name="Text Box 43"/>
          <p:cNvSpPr txBox="1">
            <a:spLocks noChangeArrowheads="1"/>
          </p:cNvSpPr>
          <p:nvPr/>
        </p:nvSpPr>
        <p:spPr bwMode="auto">
          <a:xfrm>
            <a:off x="685800" y="258763"/>
            <a:ext cx="3810000" cy="579437"/>
          </a:xfrm>
          <a:prstGeom prst="rect">
            <a:avLst/>
          </a:prstGeom>
          <a:noFill/>
          <a:ln w="12700">
            <a:noFill/>
            <a:miter lim="800000"/>
            <a:headEnd type="none" w="sm" len="sm"/>
            <a:tailEnd type="none" w="sm" len="sm"/>
          </a:ln>
        </p:spPr>
        <p:txBody>
          <a:bodyPr>
            <a:spAutoFit/>
          </a:bodyPr>
          <a:lstStyle/>
          <a:p>
            <a:r>
              <a:rPr lang="en-US" sz="3200" b="0">
                <a:solidFill>
                  <a:srgbClr val="FFFFFF"/>
                </a:solidFill>
                <a:latin typeface="Arial" charset="0"/>
              </a:rPr>
              <a:t>F I G U R E    1 .1 </a:t>
            </a:r>
          </a:p>
        </p:txBody>
      </p:sp>
      <p:sp>
        <p:nvSpPr>
          <p:cNvPr id="35847" name="Rectangle 44"/>
          <p:cNvSpPr>
            <a:spLocks noChangeArrowheads="1"/>
          </p:cNvSpPr>
          <p:nvPr/>
        </p:nvSpPr>
        <p:spPr bwMode="auto">
          <a:xfrm>
            <a:off x="533400" y="838200"/>
            <a:ext cx="4038600" cy="533400"/>
          </a:xfrm>
          <a:prstGeom prst="rect">
            <a:avLst/>
          </a:prstGeom>
          <a:noFill/>
          <a:ln w="9525">
            <a:noFill/>
            <a:miter lim="800000"/>
            <a:headEnd/>
            <a:tailEnd/>
          </a:ln>
        </p:spPr>
        <p:txBody>
          <a:bodyPr lIns="92075" tIns="46038" rIns="92075" bIns="46038" anchor="ctr"/>
          <a:lstStyle/>
          <a:p>
            <a:pPr algn="ctr" eaLnBrk="0" hangingPunct="0"/>
            <a:r>
              <a:rPr lang="en-US" sz="2400">
                <a:solidFill>
                  <a:schemeClr val="tx1"/>
                </a:solidFill>
                <a:latin typeface="Arial" charset="0"/>
              </a:rPr>
              <a:t>Communication Process</a:t>
            </a:r>
            <a:r>
              <a:rPr lang="en-US" sz="3600" b="0">
                <a:solidFill>
                  <a:srgbClr val="B2B2B2"/>
                </a:solidFill>
                <a:latin typeface="Book Antiqua" pitchFamily="18" charset="0"/>
              </a:rPr>
              <a:t> </a:t>
            </a:r>
          </a:p>
        </p:txBody>
      </p:sp>
      <p:sp>
        <p:nvSpPr>
          <p:cNvPr id="35848" name="Rectangle 10"/>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algn="ctr"/>
            <a:endParaRPr lang="en-US"/>
          </a:p>
        </p:txBody>
      </p:sp>
      <p:cxnSp>
        <p:nvCxnSpPr>
          <p:cNvPr id="35849" name="Straight Connector 18"/>
          <p:cNvCxnSpPr>
            <a:cxnSpLocks noChangeShapeType="1"/>
            <a:stCxn id="35862" idx="3"/>
            <a:endCxn id="35861" idx="1"/>
          </p:cNvCxnSpPr>
          <p:nvPr/>
        </p:nvCxnSpPr>
        <p:spPr bwMode="auto">
          <a:xfrm>
            <a:off x="2133600" y="2185988"/>
            <a:ext cx="304800" cy="1587"/>
          </a:xfrm>
          <a:prstGeom prst="line">
            <a:avLst/>
          </a:prstGeom>
          <a:noFill/>
          <a:ln w="12700" algn="ctr">
            <a:solidFill>
              <a:schemeClr val="tx1"/>
            </a:solidFill>
            <a:round/>
            <a:headEnd type="none" w="sm" len="sm"/>
            <a:tailEnd type="none" w="sm" len="sm"/>
          </a:ln>
        </p:spPr>
      </p:cxnSp>
      <p:cxnSp>
        <p:nvCxnSpPr>
          <p:cNvPr id="35850" name="Straight Connector 20"/>
          <p:cNvCxnSpPr>
            <a:cxnSpLocks noChangeShapeType="1"/>
            <a:stCxn id="35861" idx="3"/>
            <a:endCxn id="35860" idx="1"/>
          </p:cNvCxnSpPr>
          <p:nvPr/>
        </p:nvCxnSpPr>
        <p:spPr bwMode="auto">
          <a:xfrm flipV="1">
            <a:off x="3581400" y="2171700"/>
            <a:ext cx="381000" cy="14288"/>
          </a:xfrm>
          <a:prstGeom prst="line">
            <a:avLst/>
          </a:prstGeom>
          <a:noFill/>
          <a:ln w="12700" algn="ctr">
            <a:solidFill>
              <a:schemeClr val="tx1"/>
            </a:solidFill>
            <a:round/>
            <a:headEnd type="none" w="sm" len="sm"/>
            <a:tailEnd type="none" w="sm" len="sm"/>
          </a:ln>
        </p:spPr>
      </p:cxnSp>
      <p:cxnSp>
        <p:nvCxnSpPr>
          <p:cNvPr id="35851" name="Straight Connector 22"/>
          <p:cNvCxnSpPr>
            <a:cxnSpLocks noChangeShapeType="1"/>
          </p:cNvCxnSpPr>
          <p:nvPr/>
        </p:nvCxnSpPr>
        <p:spPr bwMode="auto">
          <a:xfrm>
            <a:off x="5867400" y="2209800"/>
            <a:ext cx="457200" cy="1588"/>
          </a:xfrm>
          <a:prstGeom prst="line">
            <a:avLst/>
          </a:prstGeom>
          <a:noFill/>
          <a:ln w="12700" algn="ctr">
            <a:solidFill>
              <a:schemeClr val="tx1"/>
            </a:solidFill>
            <a:round/>
            <a:headEnd type="none" w="sm" len="sm"/>
            <a:tailEnd type="none" w="sm" len="sm"/>
          </a:ln>
        </p:spPr>
      </p:cxnSp>
      <p:sp>
        <p:nvSpPr>
          <p:cNvPr id="53" name="TextBox 52"/>
          <p:cNvSpPr txBox="1"/>
          <p:nvPr/>
        </p:nvSpPr>
        <p:spPr>
          <a:xfrm>
            <a:off x="1828800" y="4953000"/>
            <a:ext cx="1905000" cy="369888"/>
          </a:xfrm>
          <a:prstGeom prst="rect">
            <a:avLst/>
          </a:prstGeom>
          <a:noFill/>
        </p:spPr>
        <p:txBody>
          <a:bodyPr>
            <a:spAutoFit/>
          </a:bodyPr>
          <a:lstStyle/>
          <a:p>
            <a:pPr>
              <a:defRPr/>
            </a:pPr>
            <a:r>
              <a:rPr lang="en-US" sz="1800" b="0" dirty="0">
                <a:solidFill>
                  <a:schemeClr val="tx1"/>
                </a:solidFill>
                <a:latin typeface="+mj-lt"/>
                <a:cs typeface="+mn-cs"/>
              </a:rPr>
              <a:t>=Noise</a:t>
            </a:r>
            <a:endParaRPr lang="en-US" sz="1800" b="0" baseline="-25000" dirty="0">
              <a:solidFill>
                <a:schemeClr val="tx1"/>
              </a:solidFill>
              <a:latin typeface="+mj-lt"/>
              <a:cs typeface="+mn-cs"/>
            </a:endParaRPr>
          </a:p>
        </p:txBody>
      </p:sp>
      <p:grpSp>
        <p:nvGrpSpPr>
          <p:cNvPr id="35853" name="Group 64"/>
          <p:cNvGrpSpPr>
            <a:grpSpLocks/>
          </p:cNvGrpSpPr>
          <p:nvPr/>
        </p:nvGrpSpPr>
        <p:grpSpPr bwMode="auto">
          <a:xfrm>
            <a:off x="914400" y="1828800"/>
            <a:ext cx="8229600" cy="3452813"/>
            <a:chOff x="914400" y="2057400"/>
            <a:chExt cx="8229600" cy="3453435"/>
          </a:xfrm>
        </p:grpSpPr>
        <p:sp>
          <p:nvSpPr>
            <p:cNvPr id="48" name="Equal 47"/>
            <p:cNvSpPr/>
            <p:nvPr/>
          </p:nvSpPr>
          <p:spPr bwMode="auto">
            <a:xfrm rot="6877044">
              <a:off x="2122460" y="2328927"/>
              <a:ext cx="306442" cy="173037"/>
            </a:xfrm>
            <a:prstGeom prst="mathEqual">
              <a:avLst/>
            </a:prstGeom>
            <a:solidFill>
              <a:schemeClr val="tx1"/>
            </a:solidFill>
            <a:ln w="12700" cap="flat" cmpd="sng" algn="ctr">
              <a:noFill/>
              <a:prstDash val="solid"/>
              <a:round/>
              <a:headEnd type="none" w="sm" len="sm"/>
              <a:tailEnd type="none" w="sm" len="sm"/>
            </a:ln>
            <a:effectLst/>
          </p:spPr>
          <p:txBody>
            <a:bodyPr/>
            <a:lstStyle/>
            <a:p>
              <a:pPr>
                <a:defRPr/>
              </a:pPr>
              <a:endParaRPr lang="en-US" dirty="0">
                <a:cs typeface="+mn-cs"/>
              </a:endParaRPr>
            </a:p>
          </p:txBody>
        </p:sp>
        <p:grpSp>
          <p:nvGrpSpPr>
            <p:cNvPr id="35855" name="Group 63"/>
            <p:cNvGrpSpPr>
              <a:grpSpLocks/>
            </p:cNvGrpSpPr>
            <p:nvPr/>
          </p:nvGrpSpPr>
          <p:grpSpPr bwMode="auto">
            <a:xfrm>
              <a:off x="914400" y="2057400"/>
              <a:ext cx="8229600" cy="3453435"/>
              <a:chOff x="914400" y="2057400"/>
              <a:chExt cx="8229600" cy="3453435"/>
            </a:xfrm>
          </p:grpSpPr>
          <p:grpSp>
            <p:nvGrpSpPr>
              <p:cNvPr id="35856" name="Group 57"/>
              <p:cNvGrpSpPr>
                <a:grpSpLocks/>
              </p:cNvGrpSpPr>
              <p:nvPr/>
            </p:nvGrpSpPr>
            <p:grpSpPr bwMode="auto">
              <a:xfrm>
                <a:off x="914400" y="2057400"/>
                <a:ext cx="8229600" cy="2667000"/>
                <a:chOff x="838200" y="2209800"/>
                <a:chExt cx="8229600" cy="2667000"/>
              </a:xfrm>
            </p:grpSpPr>
            <p:sp>
              <p:nvSpPr>
                <p:cNvPr id="35859" name="Rectangle 9"/>
                <p:cNvSpPr>
                  <a:spLocks noChangeArrowheads="1"/>
                </p:cNvSpPr>
                <p:nvPr/>
              </p:nvSpPr>
              <p:spPr bwMode="auto">
                <a:xfrm>
                  <a:off x="3429000" y="3962400"/>
                  <a:ext cx="2971800" cy="914400"/>
                </a:xfrm>
                <a:prstGeom prst="rect">
                  <a:avLst/>
                </a:prstGeom>
                <a:solidFill>
                  <a:schemeClr val="accent1"/>
                </a:solidFill>
                <a:ln w="12700" algn="ctr">
                  <a:solidFill>
                    <a:schemeClr val="tx1"/>
                  </a:solidFill>
                  <a:round/>
                  <a:headEnd type="none" w="sm" len="sm"/>
                  <a:tailEnd type="none" w="sm" len="sm"/>
                </a:ln>
              </p:spPr>
              <p:txBody>
                <a:bodyPr/>
                <a:lstStyle/>
                <a:p>
                  <a:endParaRPr lang="en-US"/>
                </a:p>
              </p:txBody>
            </p:sp>
            <p:sp>
              <p:nvSpPr>
                <p:cNvPr id="35860" name="Rectangle 11"/>
                <p:cNvSpPr>
                  <a:spLocks noChangeArrowheads="1"/>
                </p:cNvSpPr>
                <p:nvPr/>
              </p:nvSpPr>
              <p:spPr bwMode="auto">
                <a:xfrm>
                  <a:off x="3886200" y="2209800"/>
                  <a:ext cx="1905000" cy="685800"/>
                </a:xfrm>
                <a:prstGeom prst="rect">
                  <a:avLst/>
                </a:prstGeom>
                <a:solidFill>
                  <a:srgbClr val="92D050"/>
                </a:solidFill>
                <a:ln w="12700" algn="ctr">
                  <a:solidFill>
                    <a:schemeClr val="tx1"/>
                  </a:solidFill>
                  <a:round/>
                  <a:headEnd type="none" w="sm" len="sm"/>
                  <a:tailEnd type="none" w="sm" len="sm"/>
                </a:ln>
              </p:spPr>
              <p:txBody>
                <a:bodyPr/>
                <a:lstStyle/>
                <a:p>
                  <a:endParaRPr lang="en-US"/>
                </a:p>
              </p:txBody>
            </p:sp>
            <p:sp>
              <p:nvSpPr>
                <p:cNvPr id="35861" name="Rectangle 12"/>
                <p:cNvSpPr>
                  <a:spLocks noChangeArrowheads="1"/>
                </p:cNvSpPr>
                <p:nvPr/>
              </p:nvSpPr>
              <p:spPr bwMode="auto">
                <a:xfrm>
                  <a:off x="2362200" y="2315358"/>
                  <a:ext cx="1143000" cy="504042"/>
                </a:xfrm>
                <a:prstGeom prst="rect">
                  <a:avLst/>
                </a:prstGeom>
                <a:solidFill>
                  <a:srgbClr val="92D050"/>
                </a:solidFill>
                <a:ln w="12700" algn="ctr">
                  <a:solidFill>
                    <a:schemeClr val="tx1"/>
                  </a:solidFill>
                  <a:round/>
                  <a:headEnd type="none" w="sm" len="sm"/>
                  <a:tailEnd type="none" w="sm" len="sm"/>
                </a:ln>
              </p:spPr>
              <p:txBody>
                <a:bodyPr/>
                <a:lstStyle/>
                <a:p>
                  <a:endParaRPr lang="en-US"/>
                </a:p>
              </p:txBody>
            </p:sp>
            <p:sp>
              <p:nvSpPr>
                <p:cNvPr id="35862" name="Rectangle 13"/>
                <p:cNvSpPr>
                  <a:spLocks noChangeArrowheads="1"/>
                </p:cNvSpPr>
                <p:nvPr/>
              </p:nvSpPr>
              <p:spPr bwMode="auto">
                <a:xfrm>
                  <a:off x="914400" y="2315358"/>
                  <a:ext cx="1143000" cy="504042"/>
                </a:xfrm>
                <a:prstGeom prst="rect">
                  <a:avLst/>
                </a:prstGeom>
                <a:solidFill>
                  <a:srgbClr val="92D050"/>
                </a:solidFill>
                <a:ln w="12700" algn="ctr">
                  <a:solidFill>
                    <a:schemeClr val="tx1"/>
                  </a:solidFill>
                  <a:round/>
                  <a:headEnd type="none" w="sm" len="sm"/>
                  <a:tailEnd type="none" w="sm" len="sm"/>
                </a:ln>
              </p:spPr>
              <p:txBody>
                <a:bodyPr/>
                <a:lstStyle/>
                <a:p>
                  <a:endParaRPr lang="en-US"/>
                </a:p>
              </p:txBody>
            </p:sp>
            <p:sp>
              <p:nvSpPr>
                <p:cNvPr id="35863" name="Rectangle 14"/>
                <p:cNvSpPr>
                  <a:spLocks noChangeArrowheads="1"/>
                </p:cNvSpPr>
                <p:nvPr/>
              </p:nvSpPr>
              <p:spPr bwMode="auto">
                <a:xfrm>
                  <a:off x="6248400" y="2315358"/>
                  <a:ext cx="1143000" cy="504042"/>
                </a:xfrm>
                <a:prstGeom prst="rect">
                  <a:avLst/>
                </a:prstGeom>
                <a:solidFill>
                  <a:srgbClr val="92D050"/>
                </a:solidFill>
                <a:ln w="12700" algn="ctr">
                  <a:solidFill>
                    <a:schemeClr val="tx1"/>
                  </a:solidFill>
                  <a:round/>
                  <a:headEnd type="none" w="sm" len="sm"/>
                  <a:tailEnd type="none" w="sm" len="sm"/>
                </a:ln>
              </p:spPr>
              <p:txBody>
                <a:bodyPr/>
                <a:lstStyle/>
                <a:p>
                  <a:endParaRPr lang="en-US"/>
                </a:p>
              </p:txBody>
            </p:sp>
            <p:sp>
              <p:nvSpPr>
                <p:cNvPr id="35864" name="Rectangle 15"/>
                <p:cNvSpPr>
                  <a:spLocks noChangeArrowheads="1"/>
                </p:cNvSpPr>
                <p:nvPr/>
              </p:nvSpPr>
              <p:spPr bwMode="auto">
                <a:xfrm>
                  <a:off x="7848600" y="2315358"/>
                  <a:ext cx="1143000" cy="504042"/>
                </a:xfrm>
                <a:prstGeom prst="rect">
                  <a:avLst/>
                </a:prstGeom>
                <a:solidFill>
                  <a:srgbClr val="92D050"/>
                </a:solidFill>
                <a:ln w="12700" algn="ctr">
                  <a:solidFill>
                    <a:schemeClr val="tx1"/>
                  </a:solidFill>
                  <a:round/>
                  <a:headEnd type="none" w="sm" len="sm"/>
                  <a:tailEnd type="none" w="sm" len="sm"/>
                </a:ln>
              </p:spPr>
              <p:txBody>
                <a:bodyPr/>
                <a:lstStyle/>
                <a:p>
                  <a:endParaRPr lang="en-US"/>
                </a:p>
              </p:txBody>
            </p:sp>
            <p:sp>
              <p:nvSpPr>
                <p:cNvPr id="17" name="TextBox 16"/>
                <p:cNvSpPr txBox="1"/>
                <p:nvPr/>
              </p:nvSpPr>
              <p:spPr>
                <a:xfrm>
                  <a:off x="3962400" y="2209800"/>
                  <a:ext cx="1905000" cy="708152"/>
                </a:xfrm>
                <a:prstGeom prst="rect">
                  <a:avLst/>
                </a:prstGeom>
                <a:noFill/>
              </p:spPr>
              <p:txBody>
                <a:bodyPr>
                  <a:spAutoFit/>
                </a:bodyPr>
                <a:lstStyle/>
                <a:p>
                  <a:pPr algn="ctr">
                    <a:defRPr/>
                  </a:pPr>
                  <a:r>
                    <a:rPr lang="en-US" sz="2000" b="0" dirty="0">
                      <a:solidFill>
                        <a:schemeClr val="tx1"/>
                      </a:solidFill>
                      <a:latin typeface="+mj-lt"/>
                      <a:cs typeface="+mn-cs"/>
                    </a:rPr>
                    <a:t>Transmission </a:t>
                  </a:r>
                </a:p>
                <a:p>
                  <a:pPr algn="ctr">
                    <a:defRPr/>
                  </a:pPr>
                  <a:r>
                    <a:rPr lang="en-US" sz="2000" b="0" dirty="0">
                      <a:solidFill>
                        <a:schemeClr val="tx1"/>
                      </a:solidFill>
                      <a:latin typeface="+mj-lt"/>
                      <a:cs typeface="+mn-cs"/>
                    </a:rPr>
                    <a:t>Device</a:t>
                  </a:r>
                  <a:endParaRPr lang="en-US" sz="2000" b="0" dirty="0">
                    <a:solidFill>
                      <a:schemeClr val="tx1"/>
                    </a:solidFill>
                    <a:latin typeface="+mj-lt"/>
                    <a:cs typeface="+mn-cs"/>
                  </a:endParaRPr>
                </a:p>
              </p:txBody>
            </p:sp>
            <p:cxnSp>
              <p:nvCxnSpPr>
                <p:cNvPr id="35866" name="Straight Connector 24"/>
                <p:cNvCxnSpPr>
                  <a:cxnSpLocks noChangeShapeType="1"/>
                  <a:stCxn id="35863" idx="3"/>
                  <a:endCxn id="35864" idx="1"/>
                </p:cNvCxnSpPr>
                <p:nvPr/>
              </p:nvCxnSpPr>
              <p:spPr bwMode="auto">
                <a:xfrm>
                  <a:off x="7391400" y="2567379"/>
                  <a:ext cx="457200" cy="1588"/>
                </a:xfrm>
                <a:prstGeom prst="line">
                  <a:avLst/>
                </a:prstGeom>
                <a:noFill/>
                <a:ln w="12700" algn="ctr">
                  <a:solidFill>
                    <a:schemeClr val="tx1"/>
                  </a:solidFill>
                  <a:round/>
                  <a:headEnd type="none" w="sm" len="sm"/>
                  <a:tailEnd type="none" w="sm" len="sm"/>
                </a:ln>
              </p:spPr>
            </p:cxnSp>
            <p:cxnSp>
              <p:nvCxnSpPr>
                <p:cNvPr id="35867" name="Straight Connector 26"/>
                <p:cNvCxnSpPr>
                  <a:cxnSpLocks noChangeShapeType="1"/>
                  <a:stCxn id="35862" idx="2"/>
                </p:cNvCxnSpPr>
                <p:nvPr/>
              </p:nvCxnSpPr>
              <p:spPr bwMode="auto">
                <a:xfrm rot="16200000" flipH="1">
                  <a:off x="704850" y="3600450"/>
                  <a:ext cx="1600200" cy="38100"/>
                </a:xfrm>
                <a:prstGeom prst="line">
                  <a:avLst/>
                </a:prstGeom>
                <a:noFill/>
                <a:ln w="12700" algn="ctr">
                  <a:solidFill>
                    <a:schemeClr val="tx1"/>
                  </a:solidFill>
                  <a:round/>
                  <a:headEnd type="none" w="sm" len="sm"/>
                  <a:tailEnd type="none" w="sm" len="sm"/>
                </a:ln>
              </p:spPr>
            </p:cxnSp>
            <p:cxnSp>
              <p:nvCxnSpPr>
                <p:cNvPr id="35868" name="Straight Connector 28"/>
                <p:cNvCxnSpPr>
                  <a:cxnSpLocks noChangeShapeType="1"/>
                  <a:stCxn id="35859" idx="1"/>
                </p:cNvCxnSpPr>
                <p:nvPr/>
              </p:nvCxnSpPr>
              <p:spPr bwMode="auto">
                <a:xfrm rot="10800000">
                  <a:off x="1524000" y="4419600"/>
                  <a:ext cx="1905000" cy="1588"/>
                </a:xfrm>
                <a:prstGeom prst="line">
                  <a:avLst/>
                </a:prstGeom>
                <a:noFill/>
                <a:ln w="12700" algn="ctr">
                  <a:solidFill>
                    <a:schemeClr val="tx1"/>
                  </a:solidFill>
                  <a:round/>
                  <a:headEnd type="none" w="sm" len="sm"/>
                  <a:tailEnd type="none" w="sm" len="sm"/>
                </a:ln>
              </p:spPr>
            </p:cxnSp>
            <p:cxnSp>
              <p:nvCxnSpPr>
                <p:cNvPr id="35869" name="Straight Connector 32"/>
                <p:cNvCxnSpPr>
                  <a:cxnSpLocks noChangeShapeType="1"/>
                  <a:stCxn id="35859" idx="3"/>
                </p:cNvCxnSpPr>
                <p:nvPr/>
              </p:nvCxnSpPr>
              <p:spPr bwMode="auto">
                <a:xfrm>
                  <a:off x="6400800" y="4419600"/>
                  <a:ext cx="1981200" cy="1588"/>
                </a:xfrm>
                <a:prstGeom prst="line">
                  <a:avLst/>
                </a:prstGeom>
                <a:noFill/>
                <a:ln w="12700" algn="ctr">
                  <a:solidFill>
                    <a:schemeClr val="tx1"/>
                  </a:solidFill>
                  <a:round/>
                  <a:headEnd type="none" w="sm" len="sm"/>
                  <a:tailEnd type="none" w="sm" len="sm"/>
                </a:ln>
              </p:spPr>
            </p:cxnSp>
            <p:cxnSp>
              <p:nvCxnSpPr>
                <p:cNvPr id="35870" name="Straight Connector 34"/>
                <p:cNvCxnSpPr>
                  <a:cxnSpLocks noChangeShapeType="1"/>
                  <a:stCxn id="35864" idx="2"/>
                </p:cNvCxnSpPr>
                <p:nvPr/>
              </p:nvCxnSpPr>
              <p:spPr bwMode="auto">
                <a:xfrm rot="5400000">
                  <a:off x="7600950" y="3600450"/>
                  <a:ext cx="1600200" cy="38100"/>
                </a:xfrm>
                <a:prstGeom prst="line">
                  <a:avLst/>
                </a:prstGeom>
                <a:noFill/>
                <a:ln w="12700" algn="ctr">
                  <a:solidFill>
                    <a:schemeClr val="tx1"/>
                  </a:solidFill>
                  <a:round/>
                  <a:headEnd type="none" w="sm" len="sm"/>
                  <a:tailEnd type="none" w="sm" len="sm"/>
                </a:ln>
              </p:spPr>
            </p:cxnSp>
            <p:sp>
              <p:nvSpPr>
                <p:cNvPr id="36" name="TextBox 35"/>
                <p:cNvSpPr txBox="1"/>
                <p:nvPr/>
              </p:nvSpPr>
              <p:spPr>
                <a:xfrm>
                  <a:off x="2286000" y="2362227"/>
                  <a:ext cx="1295400" cy="400122"/>
                </a:xfrm>
                <a:prstGeom prst="rect">
                  <a:avLst/>
                </a:prstGeom>
                <a:noFill/>
              </p:spPr>
              <p:txBody>
                <a:bodyPr>
                  <a:spAutoFit/>
                </a:bodyPr>
                <a:lstStyle/>
                <a:p>
                  <a:pPr algn="ctr">
                    <a:defRPr/>
                  </a:pPr>
                  <a:r>
                    <a:rPr lang="en-US" sz="2000" b="0" dirty="0">
                      <a:solidFill>
                        <a:schemeClr val="tx1"/>
                      </a:solidFill>
                      <a:latin typeface="+mj-lt"/>
                      <a:cs typeface="+mn-cs"/>
                    </a:rPr>
                    <a:t>Encoding</a:t>
                  </a:r>
                  <a:endParaRPr lang="en-US" sz="2000" b="0" dirty="0">
                    <a:solidFill>
                      <a:schemeClr val="tx1"/>
                    </a:solidFill>
                    <a:latin typeface="+mj-lt"/>
                    <a:cs typeface="+mn-cs"/>
                  </a:endParaRPr>
                </a:p>
              </p:txBody>
            </p:sp>
            <p:sp>
              <p:nvSpPr>
                <p:cNvPr id="37" name="TextBox 36"/>
                <p:cNvSpPr txBox="1"/>
                <p:nvPr/>
              </p:nvSpPr>
              <p:spPr>
                <a:xfrm>
                  <a:off x="7772400" y="2362227"/>
                  <a:ext cx="1295400" cy="400122"/>
                </a:xfrm>
                <a:prstGeom prst="rect">
                  <a:avLst/>
                </a:prstGeom>
                <a:noFill/>
              </p:spPr>
              <p:txBody>
                <a:bodyPr>
                  <a:spAutoFit/>
                </a:bodyPr>
                <a:lstStyle/>
                <a:p>
                  <a:pPr algn="ctr">
                    <a:defRPr/>
                  </a:pPr>
                  <a:r>
                    <a:rPr lang="en-US" sz="2000" b="0" dirty="0">
                      <a:solidFill>
                        <a:schemeClr val="tx1"/>
                      </a:solidFill>
                      <a:latin typeface="+mj-lt"/>
                      <a:cs typeface="+mn-cs"/>
                    </a:rPr>
                    <a:t>Receiver</a:t>
                  </a:r>
                  <a:endParaRPr lang="en-US" sz="2000" b="0" dirty="0">
                    <a:solidFill>
                      <a:schemeClr val="tx1"/>
                    </a:solidFill>
                    <a:latin typeface="+mj-lt"/>
                    <a:cs typeface="+mn-cs"/>
                  </a:endParaRPr>
                </a:p>
              </p:txBody>
            </p:sp>
            <p:sp>
              <p:nvSpPr>
                <p:cNvPr id="38" name="TextBox 37"/>
                <p:cNvSpPr txBox="1"/>
                <p:nvPr/>
              </p:nvSpPr>
              <p:spPr>
                <a:xfrm>
                  <a:off x="6172200" y="2362227"/>
                  <a:ext cx="1295400" cy="400122"/>
                </a:xfrm>
                <a:prstGeom prst="rect">
                  <a:avLst/>
                </a:prstGeom>
                <a:noFill/>
              </p:spPr>
              <p:txBody>
                <a:bodyPr>
                  <a:spAutoFit/>
                </a:bodyPr>
                <a:lstStyle/>
                <a:p>
                  <a:pPr algn="ctr">
                    <a:defRPr/>
                  </a:pPr>
                  <a:r>
                    <a:rPr lang="en-US" sz="2000" b="0" dirty="0">
                      <a:solidFill>
                        <a:schemeClr val="tx1"/>
                      </a:solidFill>
                      <a:latin typeface="+mj-lt"/>
                      <a:cs typeface="+mn-cs"/>
                    </a:rPr>
                    <a:t>Decoding</a:t>
                  </a:r>
                  <a:endParaRPr lang="en-US" sz="2000" b="0" dirty="0">
                    <a:solidFill>
                      <a:schemeClr val="tx1"/>
                    </a:solidFill>
                    <a:latin typeface="+mj-lt"/>
                    <a:cs typeface="+mn-cs"/>
                  </a:endParaRPr>
                </a:p>
              </p:txBody>
            </p:sp>
            <p:sp>
              <p:nvSpPr>
                <p:cNvPr id="39" name="TextBox 38"/>
                <p:cNvSpPr txBox="1"/>
                <p:nvPr/>
              </p:nvSpPr>
              <p:spPr>
                <a:xfrm>
                  <a:off x="838200" y="2362227"/>
                  <a:ext cx="1295400" cy="400122"/>
                </a:xfrm>
                <a:prstGeom prst="rect">
                  <a:avLst/>
                </a:prstGeom>
                <a:noFill/>
              </p:spPr>
              <p:txBody>
                <a:bodyPr>
                  <a:spAutoFit/>
                </a:bodyPr>
                <a:lstStyle/>
                <a:p>
                  <a:pPr algn="ctr">
                    <a:defRPr/>
                  </a:pPr>
                  <a:r>
                    <a:rPr lang="en-US" sz="2000" b="0" dirty="0">
                      <a:solidFill>
                        <a:schemeClr val="tx1"/>
                      </a:solidFill>
                      <a:latin typeface="+mj-lt"/>
                      <a:cs typeface="+mn-cs"/>
                    </a:rPr>
                    <a:t>Sender</a:t>
                  </a:r>
                  <a:endParaRPr lang="en-US" sz="2000" b="0" dirty="0">
                    <a:solidFill>
                      <a:schemeClr val="tx1"/>
                    </a:solidFill>
                    <a:latin typeface="+mj-lt"/>
                    <a:cs typeface="+mn-cs"/>
                  </a:endParaRPr>
                </a:p>
              </p:txBody>
            </p:sp>
            <p:sp>
              <p:nvSpPr>
                <p:cNvPr id="40" name="Equal 39"/>
                <p:cNvSpPr/>
                <p:nvPr/>
              </p:nvSpPr>
              <p:spPr bwMode="auto">
                <a:xfrm rot="6877044">
                  <a:off x="2295497" y="4310457"/>
                  <a:ext cx="306442" cy="173038"/>
                </a:xfrm>
                <a:prstGeom prst="mathEqual">
                  <a:avLst/>
                </a:prstGeom>
                <a:solidFill>
                  <a:schemeClr val="tx1"/>
                </a:solidFill>
                <a:ln w="12700" cap="flat" cmpd="sng" algn="ctr">
                  <a:noFill/>
                  <a:prstDash val="solid"/>
                  <a:round/>
                  <a:headEnd type="none" w="sm" len="sm"/>
                  <a:tailEnd type="none" w="sm" len="sm"/>
                </a:ln>
                <a:effectLst/>
              </p:spPr>
              <p:txBody>
                <a:bodyPr/>
                <a:lstStyle/>
                <a:p>
                  <a:pPr>
                    <a:defRPr/>
                  </a:pPr>
                  <a:endParaRPr lang="en-US" dirty="0">
                    <a:cs typeface="+mn-cs"/>
                  </a:endParaRPr>
                </a:p>
              </p:txBody>
            </p:sp>
            <p:sp>
              <p:nvSpPr>
                <p:cNvPr id="46" name="Equal 45"/>
                <p:cNvSpPr/>
                <p:nvPr/>
              </p:nvSpPr>
              <p:spPr bwMode="auto">
                <a:xfrm rot="6877044">
                  <a:off x="5876897" y="2481327"/>
                  <a:ext cx="306442" cy="173038"/>
                </a:xfrm>
                <a:prstGeom prst="mathEqual">
                  <a:avLst/>
                </a:prstGeom>
                <a:solidFill>
                  <a:schemeClr val="tx1"/>
                </a:solidFill>
                <a:ln w="12700" cap="flat" cmpd="sng" algn="ctr">
                  <a:noFill/>
                  <a:prstDash val="solid"/>
                  <a:round/>
                  <a:headEnd type="none" w="sm" len="sm"/>
                  <a:tailEnd type="none" w="sm" len="sm"/>
                </a:ln>
                <a:effectLst/>
              </p:spPr>
              <p:txBody>
                <a:bodyPr/>
                <a:lstStyle/>
                <a:p>
                  <a:pPr>
                    <a:defRPr/>
                  </a:pPr>
                  <a:endParaRPr lang="en-US" dirty="0">
                    <a:cs typeface="+mn-cs"/>
                  </a:endParaRPr>
                </a:p>
              </p:txBody>
            </p:sp>
            <p:sp>
              <p:nvSpPr>
                <p:cNvPr id="47" name="Equal 46"/>
                <p:cNvSpPr/>
                <p:nvPr/>
              </p:nvSpPr>
              <p:spPr bwMode="auto">
                <a:xfrm rot="6877044">
                  <a:off x="3570260" y="2481327"/>
                  <a:ext cx="306442" cy="173037"/>
                </a:xfrm>
                <a:prstGeom prst="mathEqual">
                  <a:avLst/>
                </a:prstGeom>
                <a:solidFill>
                  <a:schemeClr val="tx1"/>
                </a:solidFill>
                <a:ln w="12700" cap="flat" cmpd="sng" algn="ctr">
                  <a:noFill/>
                  <a:prstDash val="solid"/>
                  <a:round/>
                  <a:headEnd type="none" w="sm" len="sm"/>
                  <a:tailEnd type="none" w="sm" len="sm"/>
                </a:ln>
                <a:effectLst/>
              </p:spPr>
              <p:txBody>
                <a:bodyPr/>
                <a:lstStyle/>
                <a:p>
                  <a:pPr>
                    <a:defRPr/>
                  </a:pPr>
                  <a:endParaRPr lang="en-US" dirty="0">
                    <a:cs typeface="+mn-cs"/>
                  </a:endParaRPr>
                </a:p>
              </p:txBody>
            </p:sp>
            <p:sp>
              <p:nvSpPr>
                <p:cNvPr id="49" name="Equal 48"/>
                <p:cNvSpPr/>
                <p:nvPr/>
              </p:nvSpPr>
              <p:spPr bwMode="auto">
                <a:xfrm rot="6877044">
                  <a:off x="7151660" y="4356502"/>
                  <a:ext cx="306443" cy="173037"/>
                </a:xfrm>
                <a:prstGeom prst="mathEqual">
                  <a:avLst/>
                </a:prstGeom>
                <a:solidFill>
                  <a:schemeClr val="tx1"/>
                </a:solidFill>
                <a:ln w="12700" cap="flat" cmpd="sng" algn="ctr">
                  <a:noFill/>
                  <a:prstDash val="solid"/>
                  <a:round/>
                  <a:headEnd type="none" w="sm" len="sm"/>
                  <a:tailEnd type="none" w="sm" len="sm"/>
                </a:ln>
                <a:effectLst/>
              </p:spPr>
              <p:txBody>
                <a:bodyPr/>
                <a:lstStyle/>
                <a:p>
                  <a:pPr>
                    <a:defRPr/>
                  </a:pPr>
                  <a:endParaRPr lang="en-US" dirty="0">
                    <a:cs typeface="+mn-cs"/>
                  </a:endParaRPr>
                </a:p>
              </p:txBody>
            </p:sp>
            <p:sp>
              <p:nvSpPr>
                <p:cNvPr id="50" name="Equal 49"/>
                <p:cNvSpPr/>
                <p:nvPr/>
              </p:nvSpPr>
              <p:spPr bwMode="auto">
                <a:xfrm rot="6877044">
                  <a:off x="7400897" y="2481327"/>
                  <a:ext cx="306442" cy="173038"/>
                </a:xfrm>
                <a:prstGeom prst="mathEqual">
                  <a:avLst/>
                </a:prstGeom>
                <a:solidFill>
                  <a:schemeClr val="tx1"/>
                </a:solidFill>
                <a:ln w="12700" cap="flat" cmpd="sng" algn="ctr">
                  <a:noFill/>
                  <a:prstDash val="solid"/>
                  <a:round/>
                  <a:headEnd type="none" w="sm" len="sm"/>
                  <a:tailEnd type="none" w="sm" len="sm"/>
                </a:ln>
                <a:effectLst/>
              </p:spPr>
              <p:txBody>
                <a:bodyPr/>
                <a:lstStyle/>
                <a:p>
                  <a:pPr>
                    <a:defRPr/>
                  </a:pPr>
                  <a:endParaRPr lang="en-US" dirty="0">
                    <a:cs typeface="+mn-cs"/>
                  </a:endParaRPr>
                </a:p>
              </p:txBody>
            </p:sp>
          </p:grpSp>
          <p:sp>
            <p:nvSpPr>
              <p:cNvPr id="52" name="Equal 51"/>
              <p:cNvSpPr/>
              <p:nvPr/>
            </p:nvSpPr>
            <p:spPr bwMode="auto">
              <a:xfrm rot="6877044">
                <a:off x="1589060" y="5271094"/>
                <a:ext cx="306443" cy="173037"/>
              </a:xfrm>
              <a:prstGeom prst="mathEqual">
                <a:avLst/>
              </a:prstGeom>
              <a:solidFill>
                <a:schemeClr val="tx1"/>
              </a:solidFill>
              <a:ln w="12700" cap="flat" cmpd="sng" algn="ctr">
                <a:noFill/>
                <a:prstDash val="solid"/>
                <a:round/>
                <a:headEnd type="none" w="sm" len="sm"/>
                <a:tailEnd type="none" w="sm" len="sm"/>
              </a:ln>
              <a:effectLst/>
            </p:spPr>
            <p:txBody>
              <a:bodyPr/>
              <a:lstStyle/>
              <a:p>
                <a:pPr>
                  <a:defRPr/>
                </a:pPr>
                <a:endParaRPr lang="en-US" dirty="0">
                  <a:cs typeface="+mn-cs"/>
                </a:endParaRPr>
              </a:p>
            </p:txBody>
          </p:sp>
          <p:sp>
            <p:nvSpPr>
              <p:cNvPr id="62" name="TextBox 61"/>
              <p:cNvSpPr txBox="1"/>
              <p:nvPr/>
            </p:nvSpPr>
            <p:spPr>
              <a:xfrm>
                <a:off x="3733800" y="3962743"/>
                <a:ext cx="2514600" cy="522382"/>
              </a:xfrm>
              <a:prstGeom prst="rect">
                <a:avLst/>
              </a:prstGeom>
              <a:noFill/>
            </p:spPr>
            <p:txBody>
              <a:bodyPr>
                <a:spAutoFit/>
              </a:bodyPr>
              <a:lstStyle/>
              <a:p>
                <a:pPr algn="ctr">
                  <a:defRPr/>
                </a:pPr>
                <a:r>
                  <a:rPr lang="en-US" sz="2800" b="0" dirty="0">
                    <a:solidFill>
                      <a:schemeClr val="tx1"/>
                    </a:solidFill>
                    <a:latin typeface="+mj-lt"/>
                    <a:cs typeface="+mn-cs"/>
                  </a:rPr>
                  <a:t>Feedback</a:t>
                </a:r>
                <a:endParaRPr lang="en-US" sz="2800" b="0" dirty="0">
                  <a:solidFill>
                    <a:schemeClr val="tx1"/>
                  </a:solidFill>
                  <a:latin typeface="+mj-lt"/>
                  <a:cs typeface="+mn-cs"/>
                </a:endParaRPr>
              </a:p>
            </p:txBody>
          </p:sp>
        </p:grpSp>
      </p:gr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pPr>
              <a:defRPr/>
            </a:pPr>
            <a:r>
              <a:rPr lang="en-US"/>
              <a:t>Copyright ©2014 by Pearson Education, Inc. All rights reserved.</a:t>
            </a:r>
            <a:endParaRPr lang="en-US"/>
          </a:p>
        </p:txBody>
      </p:sp>
      <p:sp>
        <p:nvSpPr>
          <p:cNvPr id="8" name="Slide Number Placeholder 5"/>
          <p:cNvSpPr>
            <a:spLocks noGrp="1"/>
          </p:cNvSpPr>
          <p:nvPr>
            <p:ph type="sldNum" sz="quarter" idx="12"/>
          </p:nvPr>
        </p:nvSpPr>
        <p:spPr/>
        <p:txBody>
          <a:bodyPr/>
          <a:lstStyle/>
          <a:p>
            <a:pPr>
              <a:defRPr/>
            </a:pPr>
            <a:r>
              <a:rPr lang="en-US" smtClean="0"/>
              <a:t>1-</a:t>
            </a:r>
            <a:fld id="{5D879491-A851-495F-B10F-8560CC4E7E8A}" type="slidenum">
              <a:rPr lang="en-US" smtClean="0"/>
              <a:pPr>
                <a:defRPr/>
              </a:pPr>
              <a:t>6</a:t>
            </a:fld>
            <a:endParaRPr lang="en-US"/>
          </a:p>
        </p:txBody>
      </p:sp>
      <p:sp>
        <p:nvSpPr>
          <p:cNvPr id="37891" name="Rectangle 2"/>
          <p:cNvSpPr>
            <a:spLocks noGrp="1" noChangeArrowheads="1"/>
          </p:cNvSpPr>
          <p:nvPr>
            <p:ph type="title"/>
          </p:nvPr>
        </p:nvSpPr>
        <p:spPr>
          <a:xfrm>
            <a:off x="838200" y="381000"/>
            <a:ext cx="8001000" cy="1143000"/>
          </a:xfrm>
        </p:spPr>
        <p:txBody>
          <a:bodyPr/>
          <a:lstStyle/>
          <a:p>
            <a:pPr eaLnBrk="1" hangingPunct="1"/>
            <a:r>
              <a:rPr lang="en-US" sz="4800" smtClean="0">
                <a:solidFill>
                  <a:srgbClr val="008000"/>
                </a:solidFill>
              </a:rPr>
              <a:t>Chick-fil-A Social Media</a:t>
            </a:r>
          </a:p>
        </p:txBody>
      </p:sp>
      <p:sp>
        <p:nvSpPr>
          <p:cNvPr id="9221" name="Rectangle 3"/>
          <p:cNvSpPr>
            <a:spLocks noGrp="1" noChangeArrowheads="1"/>
          </p:cNvSpPr>
          <p:nvPr>
            <p:ph type="body" idx="1"/>
          </p:nvPr>
        </p:nvSpPr>
        <p:spPr>
          <a:xfrm>
            <a:off x="2209800" y="1676400"/>
            <a:ext cx="6781800" cy="4343400"/>
          </a:xfrm>
        </p:spPr>
        <p:txBody>
          <a:bodyPr/>
          <a:lstStyle/>
          <a:p>
            <a:pPr eaLnBrk="1">
              <a:buFont typeface="Monotype Sorts" charset="2"/>
              <a:buChar char="l"/>
              <a:defRPr/>
            </a:pPr>
            <a:r>
              <a:rPr lang="en-US" sz="2800" dirty="0" smtClean="0">
                <a:latin typeface="+mj-lt"/>
              </a:rPr>
              <a:t>Integrates online with offline</a:t>
            </a:r>
          </a:p>
          <a:p>
            <a:pPr eaLnBrk="1">
              <a:buFont typeface="Monotype Sorts" charset="2"/>
              <a:buChar char="l"/>
              <a:defRPr/>
            </a:pPr>
            <a:r>
              <a:rPr lang="en-US" sz="2800" dirty="0" smtClean="0">
                <a:latin typeface="+mj-lt"/>
              </a:rPr>
              <a:t>Facebook – 500 profile mentions</a:t>
            </a:r>
          </a:p>
          <a:p>
            <a:pPr eaLnBrk="1">
              <a:buFont typeface="Monotype Sorts" charset="2"/>
              <a:buChar char="l"/>
              <a:defRPr/>
            </a:pPr>
            <a:r>
              <a:rPr lang="en-US" sz="2800" dirty="0" smtClean="0">
                <a:latin typeface="+mj-lt"/>
              </a:rPr>
              <a:t>Official Chick-fil-A Facebook page</a:t>
            </a:r>
          </a:p>
          <a:p>
            <a:pPr eaLnBrk="1">
              <a:buFont typeface="Monotype Sorts" charset="2"/>
              <a:buChar char="l"/>
              <a:defRPr/>
            </a:pPr>
            <a:r>
              <a:rPr lang="en-US" sz="2800" dirty="0" smtClean="0">
                <a:latin typeface="+mj-lt"/>
              </a:rPr>
              <a:t>Fan helps administer the page</a:t>
            </a:r>
          </a:p>
          <a:p>
            <a:pPr eaLnBrk="1">
              <a:buFont typeface="Monotype Sorts" charset="2"/>
              <a:buChar char="l"/>
              <a:defRPr/>
            </a:pPr>
            <a:r>
              <a:rPr lang="en-US" sz="2800" dirty="0" smtClean="0">
                <a:latin typeface="+mj-lt"/>
              </a:rPr>
              <a:t>Allows fans to interact</a:t>
            </a:r>
          </a:p>
          <a:p>
            <a:pPr eaLnBrk="1">
              <a:buFont typeface="Monotype Sorts" charset="2"/>
              <a:buChar char="l"/>
              <a:defRPr/>
            </a:pPr>
            <a:r>
              <a:rPr lang="en-US" sz="2800" dirty="0" smtClean="0">
                <a:latin typeface="+mj-lt"/>
              </a:rPr>
              <a:t>Announces specials, provides coupons</a:t>
            </a:r>
          </a:p>
          <a:p>
            <a:pPr eaLnBrk="1">
              <a:buFont typeface="Monotype Sorts" charset="2"/>
              <a:buChar char="l"/>
              <a:defRPr/>
            </a:pPr>
            <a:r>
              <a:rPr lang="en-US" sz="2800" dirty="0" smtClean="0">
                <a:latin typeface="+mj-lt"/>
              </a:rPr>
              <a:t>Promotions on Twitter</a:t>
            </a:r>
          </a:p>
          <a:p>
            <a:pPr eaLnBrk="1">
              <a:buFont typeface="Monotype Sorts" charset="2"/>
              <a:buChar char="l"/>
              <a:defRPr/>
            </a:pPr>
            <a:r>
              <a:rPr lang="en-US" sz="2800" dirty="0" smtClean="0">
                <a:latin typeface="+mj-lt"/>
              </a:rPr>
              <a:t>“Eat Mor Chikin” offline advertising</a:t>
            </a:r>
          </a:p>
          <a:p>
            <a:pPr eaLnBrk="1">
              <a:buFont typeface="Monotype Sorts" charset="2"/>
              <a:buChar char="l"/>
              <a:defRPr/>
            </a:pPr>
            <a:endParaRPr lang="en-US" sz="2800" dirty="0" smtClean="0">
              <a:latin typeface="+mj-lt"/>
            </a:endParaRPr>
          </a:p>
        </p:txBody>
      </p:sp>
      <p:sp>
        <p:nvSpPr>
          <p:cNvPr id="37893"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algn="ctr"/>
            <a:endParaRPr lang="en-US"/>
          </a:p>
        </p:txBody>
      </p:sp>
      <p:sp>
        <p:nvSpPr>
          <p:cNvPr id="37894"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algn="ctr"/>
            <a:endParaRPr lang="en-US"/>
          </a:p>
        </p:txBody>
      </p:sp>
      <p:pic>
        <p:nvPicPr>
          <p:cNvPr id="9227" name="Picture 11"/>
          <p:cNvPicPr>
            <a:picLocks noChangeAspect="1" noChangeArrowheads="1"/>
          </p:cNvPicPr>
          <p:nvPr/>
        </p:nvPicPr>
        <p:blipFill>
          <a:blip r:embed="rId3" cstate="print"/>
          <a:srcRect/>
          <a:stretch>
            <a:fillRect/>
          </a:stretch>
        </p:blipFill>
        <p:spPr bwMode="auto">
          <a:xfrm>
            <a:off x="0" y="3048000"/>
            <a:ext cx="2082800" cy="3124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Footer Placeholder 5"/>
          <p:cNvSpPr>
            <a:spLocks noGrp="1"/>
          </p:cNvSpPr>
          <p:nvPr>
            <p:ph type="ftr" sz="quarter" idx="11"/>
          </p:nvPr>
        </p:nvSpPr>
        <p:spPr/>
        <p:txBody>
          <a:bodyPr/>
          <a:lstStyle/>
          <a:p>
            <a:pPr>
              <a:defRPr/>
            </a:pPr>
            <a:r>
              <a:rPr lang="en-US"/>
              <a:t>Copyright ©2014 by Pearson Education, Inc. All rights reserved.</a:t>
            </a:r>
            <a:endParaRPr lang="en-US"/>
          </a:p>
        </p:txBody>
      </p:sp>
      <p:sp>
        <p:nvSpPr>
          <p:cNvPr id="11" name="Slide Number Placeholder 6"/>
          <p:cNvSpPr>
            <a:spLocks noGrp="1"/>
          </p:cNvSpPr>
          <p:nvPr>
            <p:ph type="sldNum" sz="quarter" idx="12"/>
          </p:nvPr>
        </p:nvSpPr>
        <p:spPr/>
        <p:txBody>
          <a:bodyPr/>
          <a:lstStyle/>
          <a:p>
            <a:pPr>
              <a:defRPr/>
            </a:pPr>
            <a:r>
              <a:rPr lang="en-US"/>
              <a:t>1-</a:t>
            </a:r>
            <a:fld id="{EE82024A-0A8C-4856-AFC6-906DB31E47E2}" type="slidenum">
              <a:rPr lang="en-US"/>
              <a:pPr>
                <a:defRPr/>
              </a:pPr>
              <a:t>7</a:t>
            </a:fld>
            <a:endParaRPr lang="en-US"/>
          </a:p>
        </p:txBody>
      </p:sp>
      <p:sp>
        <p:nvSpPr>
          <p:cNvPr id="39939" name="Rectangle 9"/>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sp>
        <p:nvSpPr>
          <p:cNvPr id="39940" name="Rectangle 10"/>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39941" name="Rectangle 11"/>
          <p:cNvSpPr>
            <a:spLocks noChangeArrowheads="1"/>
          </p:cNvSpPr>
          <p:nvPr/>
        </p:nvSpPr>
        <p:spPr bwMode="auto">
          <a:xfrm>
            <a:off x="0" y="3048000"/>
            <a:ext cx="838200" cy="3810000"/>
          </a:xfrm>
          <a:prstGeom prst="rect">
            <a:avLst/>
          </a:prstGeom>
          <a:solidFill>
            <a:srgbClr val="E5FFCD"/>
          </a:solidFill>
          <a:ln w="12700">
            <a:noFill/>
            <a:miter lim="800000"/>
            <a:headEnd type="none" w="sm" len="sm"/>
            <a:tailEnd type="none" w="sm" len="sm"/>
          </a:ln>
        </p:spPr>
        <p:txBody>
          <a:bodyPr wrap="none" anchor="ctr"/>
          <a:lstStyle/>
          <a:p>
            <a:endParaRPr lang="en-US"/>
          </a:p>
        </p:txBody>
      </p:sp>
      <p:sp>
        <p:nvSpPr>
          <p:cNvPr id="39942" name="Rectangle 12"/>
          <p:cNvSpPr>
            <a:spLocks noChangeArrowheads="1"/>
          </p:cNvSpPr>
          <p:nvPr/>
        </p:nvSpPr>
        <p:spPr bwMode="auto">
          <a:xfrm>
            <a:off x="533400" y="228600"/>
            <a:ext cx="5867400" cy="609600"/>
          </a:xfrm>
          <a:prstGeom prst="rect">
            <a:avLst/>
          </a:prstGeom>
          <a:solidFill>
            <a:srgbClr val="333399"/>
          </a:solidFill>
          <a:ln w="12700">
            <a:noFill/>
            <a:miter lim="800000"/>
            <a:headEnd type="none" w="sm" len="sm"/>
            <a:tailEnd type="none" w="sm" len="sm"/>
          </a:ln>
        </p:spPr>
        <p:txBody>
          <a:bodyPr wrap="none" anchor="ctr"/>
          <a:lstStyle/>
          <a:p>
            <a:endParaRPr lang="en-US"/>
          </a:p>
        </p:txBody>
      </p:sp>
      <p:sp>
        <p:nvSpPr>
          <p:cNvPr id="39943" name="Rectangle 13"/>
          <p:cNvSpPr>
            <a:spLocks noChangeArrowheads="1"/>
          </p:cNvSpPr>
          <p:nvPr/>
        </p:nvSpPr>
        <p:spPr bwMode="auto">
          <a:xfrm>
            <a:off x="533400" y="838200"/>
            <a:ext cx="5867400" cy="762000"/>
          </a:xfrm>
          <a:prstGeom prst="rect">
            <a:avLst/>
          </a:prstGeom>
          <a:solidFill>
            <a:srgbClr val="99FF66"/>
          </a:solidFill>
          <a:ln w="12700">
            <a:noFill/>
            <a:miter lim="800000"/>
            <a:headEnd type="none" w="sm" len="sm"/>
            <a:tailEnd type="none" w="sm" len="sm"/>
          </a:ln>
        </p:spPr>
        <p:txBody>
          <a:bodyPr wrap="none" anchor="ctr"/>
          <a:lstStyle/>
          <a:p>
            <a:endParaRPr lang="en-US"/>
          </a:p>
        </p:txBody>
      </p:sp>
      <p:sp>
        <p:nvSpPr>
          <p:cNvPr id="39944" name="Text Box 14"/>
          <p:cNvSpPr txBox="1">
            <a:spLocks noChangeArrowheads="1"/>
          </p:cNvSpPr>
          <p:nvPr/>
        </p:nvSpPr>
        <p:spPr bwMode="auto">
          <a:xfrm>
            <a:off x="685800" y="258763"/>
            <a:ext cx="3810000" cy="579437"/>
          </a:xfrm>
          <a:prstGeom prst="rect">
            <a:avLst/>
          </a:prstGeom>
          <a:noFill/>
          <a:ln w="12700">
            <a:noFill/>
            <a:miter lim="800000"/>
            <a:headEnd type="none" w="sm" len="sm"/>
            <a:tailEnd type="none" w="sm" len="sm"/>
          </a:ln>
        </p:spPr>
        <p:txBody>
          <a:bodyPr>
            <a:spAutoFit/>
          </a:bodyPr>
          <a:lstStyle/>
          <a:p>
            <a:pPr algn="ctr"/>
            <a:r>
              <a:rPr lang="en-US" sz="3200" b="0">
                <a:solidFill>
                  <a:srgbClr val="FFFFFF"/>
                </a:solidFill>
                <a:latin typeface="Arial" charset="0"/>
              </a:rPr>
              <a:t>F I G U R E    1 . 2</a:t>
            </a:r>
          </a:p>
        </p:txBody>
      </p:sp>
      <p:sp>
        <p:nvSpPr>
          <p:cNvPr id="39945" name="Rectangle 15"/>
          <p:cNvSpPr>
            <a:spLocks noChangeArrowheads="1"/>
          </p:cNvSpPr>
          <p:nvPr/>
        </p:nvSpPr>
        <p:spPr bwMode="auto">
          <a:xfrm>
            <a:off x="685800" y="838200"/>
            <a:ext cx="5334000" cy="762000"/>
          </a:xfrm>
          <a:prstGeom prst="rect">
            <a:avLst/>
          </a:prstGeom>
          <a:noFill/>
          <a:ln w="9525">
            <a:noFill/>
            <a:miter lim="800000"/>
            <a:headEnd/>
            <a:tailEnd/>
          </a:ln>
        </p:spPr>
        <p:txBody>
          <a:bodyPr lIns="92075" tIns="46038" rIns="92075" bIns="46038" anchor="ctr"/>
          <a:lstStyle/>
          <a:p>
            <a:pPr algn="ctr" eaLnBrk="0" hangingPunct="0"/>
            <a:r>
              <a:rPr lang="en-US" sz="2400">
                <a:solidFill>
                  <a:schemeClr val="tx1"/>
                </a:solidFill>
                <a:latin typeface="Arial" charset="0"/>
              </a:rPr>
              <a:t>Examples of Communication Noise</a:t>
            </a:r>
            <a:endParaRPr lang="en-US" sz="3600" b="0">
              <a:solidFill>
                <a:srgbClr val="B2B2B2"/>
              </a:solidFill>
              <a:latin typeface="Book Antiqua" pitchFamily="18" charset="0"/>
            </a:endParaRPr>
          </a:p>
        </p:txBody>
      </p:sp>
      <p:sp>
        <p:nvSpPr>
          <p:cNvPr id="39946" name="Rectangle 7"/>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US"/>
          </a:p>
        </p:txBody>
      </p:sp>
      <p:sp>
        <p:nvSpPr>
          <p:cNvPr id="12" name="Content Placeholder 4"/>
          <p:cNvSpPr>
            <a:spLocks noGrp="1"/>
          </p:cNvSpPr>
          <p:nvPr>
            <p:ph idx="1"/>
          </p:nvPr>
        </p:nvSpPr>
        <p:spPr>
          <a:xfrm>
            <a:off x="1143000" y="1905000"/>
            <a:ext cx="7543800" cy="4267200"/>
          </a:xfrm>
        </p:spPr>
        <p:txBody>
          <a:bodyPr>
            <a:normAutofit fontScale="92500" lnSpcReduction="10000"/>
          </a:bodyPr>
          <a:lstStyle/>
          <a:p>
            <a:pPr>
              <a:buFont typeface="Monotype Sorts" charset="2"/>
              <a:buChar char="l"/>
              <a:defRPr/>
            </a:pPr>
            <a:r>
              <a:rPr lang="en-US" sz="2400" dirty="0" smtClean="0">
                <a:latin typeface="+mj-lt"/>
              </a:rPr>
              <a:t>Talking on the phone during a commercial on television.</a:t>
            </a:r>
          </a:p>
          <a:p>
            <a:pPr>
              <a:buFont typeface="Monotype Sorts" charset="2"/>
              <a:buChar char="l"/>
              <a:defRPr/>
            </a:pPr>
            <a:r>
              <a:rPr lang="en-US" sz="2400" dirty="0" smtClean="0">
                <a:latin typeface="+mj-lt"/>
              </a:rPr>
              <a:t>Driving while listening to the radio.</a:t>
            </a:r>
          </a:p>
          <a:p>
            <a:pPr>
              <a:buFont typeface="Monotype Sorts" charset="2"/>
              <a:buChar char="l"/>
              <a:defRPr/>
            </a:pPr>
            <a:r>
              <a:rPr lang="en-US" sz="2400" dirty="0" smtClean="0">
                <a:latin typeface="+mj-lt"/>
              </a:rPr>
              <a:t>Looking at sexy model in a magazine ad and ignoring the message and brand.</a:t>
            </a:r>
          </a:p>
          <a:p>
            <a:pPr>
              <a:buFont typeface="Monotype Sorts" charset="2"/>
              <a:buChar char="l"/>
              <a:defRPr/>
            </a:pPr>
            <a:r>
              <a:rPr lang="en-US" sz="2400" dirty="0" smtClean="0">
                <a:latin typeface="+mj-lt"/>
              </a:rPr>
              <a:t>Scanning a newspaper for articles to read.</a:t>
            </a:r>
          </a:p>
          <a:p>
            <a:pPr>
              <a:buFont typeface="Monotype Sorts" charset="2"/>
              <a:buChar char="l"/>
              <a:defRPr/>
            </a:pPr>
            <a:r>
              <a:rPr lang="en-US" sz="2400" dirty="0" smtClean="0">
                <a:latin typeface="+mj-lt"/>
              </a:rPr>
              <a:t>Talking to a passenger as the car passes billboards.</a:t>
            </a:r>
          </a:p>
          <a:p>
            <a:pPr>
              <a:buFont typeface="Monotype Sorts" charset="2"/>
              <a:buChar char="l"/>
              <a:defRPr/>
            </a:pPr>
            <a:r>
              <a:rPr lang="en-US" sz="2400" dirty="0" smtClean="0">
                <a:latin typeface="+mj-lt"/>
              </a:rPr>
              <a:t>Scrolling past Internet ads without looking at them.</a:t>
            </a:r>
          </a:p>
          <a:p>
            <a:pPr>
              <a:buFont typeface="Monotype Sorts" charset="2"/>
              <a:buChar char="l"/>
              <a:defRPr/>
            </a:pPr>
            <a:r>
              <a:rPr lang="en-US" sz="2400" dirty="0" smtClean="0">
                <a:latin typeface="+mj-lt"/>
              </a:rPr>
              <a:t>Annoyed by ads appearing on a social media site.</a:t>
            </a:r>
          </a:p>
          <a:p>
            <a:pPr>
              <a:buFont typeface="Monotype Sorts" charset="2"/>
              <a:buChar char="l"/>
              <a:defRPr/>
            </a:pPr>
            <a:r>
              <a:rPr lang="en-US" sz="2400" dirty="0" smtClean="0">
                <a:latin typeface="+mj-lt"/>
              </a:rPr>
              <a:t>Ignoring tweets on Twitter because they are not relevant.</a:t>
            </a:r>
          </a:p>
          <a:p>
            <a:pPr>
              <a:buFont typeface="Monotype Sorts" charset="2"/>
              <a:buChar char="l"/>
              <a:defRPr/>
            </a:pPr>
            <a:r>
              <a:rPr lang="en-US" sz="2400" dirty="0" smtClean="0">
                <a:latin typeface="+mj-lt"/>
              </a:rPr>
              <a:t>Offended by the message on a flyer for a local business.</a:t>
            </a:r>
            <a:endParaRPr lang="en-US" sz="2400" dirty="0">
              <a:latin typeface="+mj-lt"/>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a:xfrm>
            <a:off x="2971800" y="6400800"/>
            <a:ext cx="4191000" cy="457200"/>
          </a:xfrm>
        </p:spPr>
        <p:txBody>
          <a:bodyPr/>
          <a:lstStyle/>
          <a:p>
            <a:pPr>
              <a:defRPr/>
            </a:pPr>
            <a:r>
              <a:rPr lang="en-US"/>
              <a:t>Copyright ©2014 by Pearson Education, Inc. All rights reserved.</a:t>
            </a:r>
            <a:endParaRPr lang="en-US"/>
          </a:p>
        </p:txBody>
      </p:sp>
      <p:sp>
        <p:nvSpPr>
          <p:cNvPr id="7" name="Slide Number Placeholder 5"/>
          <p:cNvSpPr>
            <a:spLocks noGrp="1"/>
          </p:cNvSpPr>
          <p:nvPr>
            <p:ph type="sldNum" sz="quarter" idx="12"/>
          </p:nvPr>
        </p:nvSpPr>
        <p:spPr/>
        <p:txBody>
          <a:bodyPr/>
          <a:lstStyle/>
          <a:p>
            <a:pPr>
              <a:defRPr/>
            </a:pPr>
            <a:r>
              <a:rPr lang="en-US"/>
              <a:t>1-</a:t>
            </a:r>
            <a:fld id="{28EA7D66-0DE5-4526-98C3-A633BA014698}" type="slidenum">
              <a:rPr lang="en-US"/>
              <a:pPr>
                <a:defRPr/>
              </a:pPr>
              <a:t>8</a:t>
            </a:fld>
            <a:endParaRPr lang="en-US"/>
          </a:p>
        </p:txBody>
      </p:sp>
      <p:sp>
        <p:nvSpPr>
          <p:cNvPr id="41987" name="Rectangle 3"/>
          <p:cNvSpPr>
            <a:spLocks noGrp="1" noChangeArrowheads="1"/>
          </p:cNvSpPr>
          <p:nvPr>
            <p:ph type="body" idx="1"/>
          </p:nvPr>
        </p:nvSpPr>
        <p:spPr>
          <a:xfrm>
            <a:off x="838200" y="838200"/>
            <a:ext cx="7924800" cy="5181600"/>
          </a:xfrm>
        </p:spPr>
        <p:txBody>
          <a:bodyPr/>
          <a:lstStyle/>
          <a:p>
            <a:pPr>
              <a:lnSpc>
                <a:spcPct val="90000"/>
              </a:lnSpc>
              <a:buFont typeface="Monotype Sorts"/>
              <a:buNone/>
            </a:pPr>
            <a:r>
              <a:rPr lang="en-US" smtClean="0">
                <a:solidFill>
                  <a:srgbClr val="FF3300"/>
                </a:solidFill>
                <a:latin typeface="Arial" charset="0"/>
              </a:rPr>
              <a:t>   </a:t>
            </a:r>
            <a:r>
              <a:rPr lang="en-US" b="1" smtClean="0">
                <a:solidFill>
                  <a:srgbClr val="FF3300"/>
                </a:solidFill>
                <a:latin typeface="Arial" charset="0"/>
              </a:rPr>
              <a:t>Integrated Marketing Communications</a:t>
            </a:r>
            <a:r>
              <a:rPr lang="en-US" b="1" smtClean="0">
                <a:solidFill>
                  <a:srgbClr val="000000"/>
                </a:solidFill>
                <a:latin typeface="Arial" charset="0"/>
              </a:rPr>
              <a:t> </a:t>
            </a:r>
            <a:r>
              <a:rPr lang="en-US" smtClean="0">
                <a:solidFill>
                  <a:srgbClr val="000000"/>
                </a:solidFill>
                <a:latin typeface="Arial" charset="0"/>
              </a:rPr>
              <a:t>is the coordination and integration of all marketing communication tools, avenues and sources within a company into a seamless program which maximizes the impact on consumers and other end-users at a minimal cost. The IMC includes all business-to-business, channel, customer, external communications and internal communications.</a:t>
            </a:r>
            <a:endParaRPr lang="en-US" smtClean="0">
              <a:latin typeface="Arial" charset="0"/>
            </a:endParaRPr>
          </a:p>
        </p:txBody>
      </p:sp>
      <p:sp>
        <p:nvSpPr>
          <p:cNvPr id="41988" name="Rectangle 5"/>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sp>
        <p:nvSpPr>
          <p:cNvPr id="41989" name="Rectangle 6"/>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41990" name="Rectangle 7"/>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pPr>
              <a:defRPr/>
            </a:pPr>
            <a:r>
              <a:rPr lang="en-US"/>
              <a:t>Copyright ©2014 by Pearson Education, Inc. All rights reserved.</a:t>
            </a:r>
            <a:endParaRPr lang="en-US"/>
          </a:p>
        </p:txBody>
      </p:sp>
      <p:sp>
        <p:nvSpPr>
          <p:cNvPr id="11" name="Slide Number Placeholder 5"/>
          <p:cNvSpPr>
            <a:spLocks noGrp="1"/>
          </p:cNvSpPr>
          <p:nvPr>
            <p:ph type="sldNum" sz="quarter" idx="12"/>
          </p:nvPr>
        </p:nvSpPr>
        <p:spPr/>
        <p:txBody>
          <a:bodyPr/>
          <a:lstStyle/>
          <a:p>
            <a:pPr>
              <a:defRPr/>
            </a:pPr>
            <a:r>
              <a:rPr lang="en-US"/>
              <a:t>1-</a:t>
            </a:r>
            <a:fld id="{C226718A-2731-43FC-8CDD-02DC44BE04B0}" type="slidenum">
              <a:rPr lang="en-US"/>
              <a:pPr>
                <a:defRPr/>
              </a:pPr>
              <a:t>9</a:t>
            </a:fld>
            <a:endParaRPr lang="en-US"/>
          </a:p>
        </p:txBody>
      </p:sp>
      <p:sp>
        <p:nvSpPr>
          <p:cNvPr id="44035"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sp>
        <p:nvSpPr>
          <p:cNvPr id="44036"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44037"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US"/>
          </a:p>
        </p:txBody>
      </p:sp>
      <p:sp>
        <p:nvSpPr>
          <p:cNvPr id="44038" name="Rectangle 35"/>
          <p:cNvSpPr>
            <a:spLocks noChangeArrowheads="1"/>
          </p:cNvSpPr>
          <p:nvPr/>
        </p:nvSpPr>
        <p:spPr bwMode="auto">
          <a:xfrm>
            <a:off x="533400" y="304800"/>
            <a:ext cx="5486400" cy="685800"/>
          </a:xfrm>
          <a:prstGeom prst="rect">
            <a:avLst/>
          </a:prstGeom>
          <a:solidFill>
            <a:srgbClr val="333399"/>
          </a:solidFill>
          <a:ln w="12700">
            <a:noFill/>
            <a:miter lim="800000"/>
            <a:headEnd type="none" w="sm" len="sm"/>
            <a:tailEnd type="none" w="sm" len="sm"/>
          </a:ln>
        </p:spPr>
        <p:txBody>
          <a:bodyPr wrap="none" anchor="ctr"/>
          <a:lstStyle/>
          <a:p>
            <a:endParaRPr lang="en-US"/>
          </a:p>
        </p:txBody>
      </p:sp>
      <p:sp>
        <p:nvSpPr>
          <p:cNvPr id="44039" name="Rectangle 36"/>
          <p:cNvSpPr>
            <a:spLocks noChangeArrowheads="1"/>
          </p:cNvSpPr>
          <p:nvPr/>
        </p:nvSpPr>
        <p:spPr bwMode="auto">
          <a:xfrm>
            <a:off x="533400" y="838200"/>
            <a:ext cx="5486400" cy="609600"/>
          </a:xfrm>
          <a:prstGeom prst="rect">
            <a:avLst/>
          </a:prstGeom>
          <a:solidFill>
            <a:srgbClr val="99FF66"/>
          </a:solidFill>
          <a:ln w="12700">
            <a:noFill/>
            <a:miter lim="800000"/>
            <a:headEnd type="none" w="sm" len="sm"/>
            <a:tailEnd type="none" w="sm" len="sm"/>
          </a:ln>
        </p:spPr>
        <p:txBody>
          <a:bodyPr wrap="none" anchor="ctr"/>
          <a:lstStyle/>
          <a:p>
            <a:endParaRPr lang="en-US"/>
          </a:p>
        </p:txBody>
      </p:sp>
      <p:sp>
        <p:nvSpPr>
          <p:cNvPr id="44040" name="Text Box 37"/>
          <p:cNvSpPr txBox="1">
            <a:spLocks noChangeArrowheads="1"/>
          </p:cNvSpPr>
          <p:nvPr/>
        </p:nvSpPr>
        <p:spPr bwMode="auto">
          <a:xfrm>
            <a:off x="762000" y="304800"/>
            <a:ext cx="3962400" cy="584200"/>
          </a:xfrm>
          <a:prstGeom prst="rect">
            <a:avLst/>
          </a:prstGeom>
          <a:noFill/>
          <a:ln w="12700">
            <a:noFill/>
            <a:miter lim="800000"/>
            <a:headEnd type="none" w="sm" len="sm"/>
            <a:tailEnd type="none" w="sm" len="sm"/>
          </a:ln>
        </p:spPr>
        <p:txBody>
          <a:bodyPr>
            <a:spAutoFit/>
          </a:bodyPr>
          <a:lstStyle/>
          <a:p>
            <a:pPr algn="ctr"/>
            <a:r>
              <a:rPr lang="en-US" sz="3200" b="0">
                <a:solidFill>
                  <a:srgbClr val="FFFFFF"/>
                </a:solidFill>
                <a:latin typeface="Arial" charset="0"/>
              </a:rPr>
              <a:t>F I G U R E    1 . 3</a:t>
            </a:r>
          </a:p>
        </p:txBody>
      </p:sp>
      <p:sp>
        <p:nvSpPr>
          <p:cNvPr id="44041" name="Rectangle 3"/>
          <p:cNvSpPr>
            <a:spLocks noGrp="1" noChangeArrowheads="1"/>
          </p:cNvSpPr>
          <p:nvPr>
            <p:ph type="title"/>
          </p:nvPr>
        </p:nvSpPr>
        <p:spPr>
          <a:xfrm>
            <a:off x="914400" y="914400"/>
            <a:ext cx="5029200" cy="457200"/>
          </a:xfrm>
        </p:spPr>
        <p:txBody>
          <a:bodyPr/>
          <a:lstStyle/>
          <a:p>
            <a:pPr algn="l"/>
            <a:r>
              <a:rPr lang="en-US" sz="2400" smtClean="0"/>
              <a:t>The Components of Promotion</a:t>
            </a:r>
          </a:p>
        </p:txBody>
      </p:sp>
      <p:sp>
        <p:nvSpPr>
          <p:cNvPr id="12" name="Rectangle 3"/>
          <p:cNvSpPr>
            <a:spLocks noChangeArrowheads="1"/>
          </p:cNvSpPr>
          <p:nvPr/>
        </p:nvSpPr>
        <p:spPr bwMode="auto">
          <a:xfrm>
            <a:off x="1114425" y="1997075"/>
            <a:ext cx="1143000" cy="517525"/>
          </a:xfrm>
          <a:prstGeom prst="rect">
            <a:avLst/>
          </a:prstGeom>
          <a:solidFill>
            <a:srgbClr val="DDF298"/>
          </a:solidFill>
          <a:ln w="9525">
            <a:solidFill>
              <a:schemeClr val="tx1"/>
            </a:solidFill>
            <a:miter lim="800000"/>
            <a:headEnd/>
            <a:tailEnd/>
          </a:ln>
          <a:effectLst/>
        </p:spPr>
        <p:txBody>
          <a:bodyPr wrap="none" anchor="ctr"/>
          <a:lstStyle/>
          <a:p>
            <a:pPr algn="ctr">
              <a:defRPr/>
            </a:pPr>
            <a:r>
              <a:rPr lang="en-US" dirty="0">
                <a:solidFill>
                  <a:schemeClr val="tx1">
                    <a:lumMod val="95000"/>
                    <a:lumOff val="5000"/>
                  </a:schemeClr>
                </a:solidFill>
                <a:cs typeface="+mn-cs"/>
              </a:rPr>
              <a:t>Product</a:t>
            </a:r>
          </a:p>
        </p:txBody>
      </p:sp>
      <p:sp>
        <p:nvSpPr>
          <p:cNvPr id="13" name="Rectangle 4"/>
          <p:cNvSpPr>
            <a:spLocks noChangeArrowheads="1"/>
          </p:cNvSpPr>
          <p:nvPr/>
        </p:nvSpPr>
        <p:spPr bwMode="auto">
          <a:xfrm>
            <a:off x="2943225" y="1997075"/>
            <a:ext cx="1143000" cy="517525"/>
          </a:xfrm>
          <a:prstGeom prst="rect">
            <a:avLst/>
          </a:prstGeom>
          <a:solidFill>
            <a:srgbClr val="DDF298"/>
          </a:solidFill>
          <a:ln w="9525">
            <a:solidFill>
              <a:schemeClr val="tx1"/>
            </a:solidFill>
            <a:miter lim="800000"/>
            <a:headEnd/>
            <a:tailEnd/>
          </a:ln>
          <a:effectLst/>
        </p:spPr>
        <p:txBody>
          <a:bodyPr wrap="none" anchor="ctr"/>
          <a:lstStyle/>
          <a:p>
            <a:pPr algn="ctr">
              <a:defRPr/>
            </a:pPr>
            <a:r>
              <a:rPr lang="en-US" dirty="0">
                <a:solidFill>
                  <a:schemeClr val="tx1">
                    <a:lumMod val="95000"/>
                    <a:lumOff val="5000"/>
                  </a:schemeClr>
                </a:solidFill>
                <a:cs typeface="+mn-cs"/>
              </a:rPr>
              <a:t>Price</a:t>
            </a:r>
          </a:p>
        </p:txBody>
      </p:sp>
      <p:sp>
        <p:nvSpPr>
          <p:cNvPr id="14" name="Rectangle 5"/>
          <p:cNvSpPr>
            <a:spLocks noChangeArrowheads="1"/>
          </p:cNvSpPr>
          <p:nvPr/>
        </p:nvSpPr>
        <p:spPr bwMode="auto">
          <a:xfrm>
            <a:off x="4714875" y="1997075"/>
            <a:ext cx="1924050" cy="517525"/>
          </a:xfrm>
          <a:prstGeom prst="rect">
            <a:avLst/>
          </a:prstGeom>
          <a:solidFill>
            <a:srgbClr val="DDF298"/>
          </a:solidFill>
          <a:ln w="9525">
            <a:solidFill>
              <a:schemeClr val="tx1"/>
            </a:solidFill>
            <a:miter lim="800000"/>
            <a:headEnd/>
            <a:tailEnd/>
          </a:ln>
          <a:effectLst/>
        </p:spPr>
        <p:txBody>
          <a:bodyPr wrap="none" anchor="ctr"/>
          <a:lstStyle/>
          <a:p>
            <a:pPr algn="ctr">
              <a:defRPr/>
            </a:pPr>
            <a:r>
              <a:rPr lang="en-US" dirty="0">
                <a:solidFill>
                  <a:schemeClr val="tx1">
                    <a:lumMod val="95000"/>
                    <a:lumOff val="5000"/>
                  </a:schemeClr>
                </a:solidFill>
                <a:cs typeface="+mn-cs"/>
              </a:rPr>
              <a:t>Promotion</a:t>
            </a:r>
          </a:p>
        </p:txBody>
      </p:sp>
      <p:sp>
        <p:nvSpPr>
          <p:cNvPr id="15" name="Rectangle 6"/>
          <p:cNvSpPr>
            <a:spLocks noChangeArrowheads="1"/>
          </p:cNvSpPr>
          <p:nvPr/>
        </p:nvSpPr>
        <p:spPr bwMode="auto">
          <a:xfrm>
            <a:off x="7162800" y="1997075"/>
            <a:ext cx="1143000" cy="517525"/>
          </a:xfrm>
          <a:prstGeom prst="rect">
            <a:avLst/>
          </a:prstGeom>
          <a:solidFill>
            <a:srgbClr val="DDF298"/>
          </a:solidFill>
          <a:ln w="9525">
            <a:solidFill>
              <a:schemeClr val="tx1"/>
            </a:solidFill>
            <a:miter lim="800000"/>
            <a:headEnd/>
            <a:tailEnd/>
          </a:ln>
          <a:effectLst/>
        </p:spPr>
        <p:txBody>
          <a:bodyPr wrap="none" anchor="ctr"/>
          <a:lstStyle/>
          <a:p>
            <a:pPr algn="ctr">
              <a:defRPr/>
            </a:pPr>
            <a:r>
              <a:rPr lang="en-US" dirty="0">
                <a:solidFill>
                  <a:schemeClr val="tx1">
                    <a:lumMod val="95000"/>
                    <a:lumOff val="5000"/>
                  </a:schemeClr>
                </a:solidFill>
                <a:cs typeface="+mn-cs"/>
              </a:rPr>
              <a:t>Distribution</a:t>
            </a:r>
          </a:p>
        </p:txBody>
      </p:sp>
      <p:sp>
        <p:nvSpPr>
          <p:cNvPr id="19" name="Rectangle 10"/>
          <p:cNvSpPr>
            <a:spLocks noChangeArrowheads="1"/>
          </p:cNvSpPr>
          <p:nvPr/>
        </p:nvSpPr>
        <p:spPr bwMode="auto">
          <a:xfrm>
            <a:off x="1600200" y="3429000"/>
            <a:ext cx="1524000" cy="593725"/>
          </a:xfrm>
          <a:prstGeom prst="rect">
            <a:avLst/>
          </a:prstGeom>
          <a:solidFill>
            <a:srgbClr val="DDF298"/>
          </a:solidFill>
          <a:ln w="9525">
            <a:solidFill>
              <a:schemeClr val="tx1"/>
            </a:solidFill>
            <a:miter lim="800000"/>
            <a:headEnd/>
            <a:tailEnd/>
          </a:ln>
          <a:effectLst/>
        </p:spPr>
        <p:txBody>
          <a:bodyPr wrap="none" anchor="ctr"/>
          <a:lstStyle/>
          <a:p>
            <a:pPr algn="ctr">
              <a:defRPr/>
            </a:pPr>
            <a:r>
              <a:rPr lang="en-US" dirty="0">
                <a:solidFill>
                  <a:schemeClr val="tx1">
                    <a:lumMod val="95000"/>
                    <a:lumOff val="5000"/>
                  </a:schemeClr>
                </a:solidFill>
                <a:cs typeface="+mn-cs"/>
              </a:rPr>
              <a:t>Advertising</a:t>
            </a:r>
          </a:p>
        </p:txBody>
      </p:sp>
      <p:sp>
        <p:nvSpPr>
          <p:cNvPr id="24" name="Rectangle 15"/>
          <p:cNvSpPr>
            <a:spLocks noChangeArrowheads="1"/>
          </p:cNvSpPr>
          <p:nvPr/>
        </p:nvSpPr>
        <p:spPr bwMode="auto">
          <a:xfrm>
            <a:off x="3733800" y="3429000"/>
            <a:ext cx="1524000" cy="593725"/>
          </a:xfrm>
          <a:prstGeom prst="rect">
            <a:avLst/>
          </a:prstGeom>
          <a:solidFill>
            <a:srgbClr val="DDF298"/>
          </a:solidFill>
          <a:ln w="9525">
            <a:solidFill>
              <a:schemeClr val="tx1"/>
            </a:solidFill>
            <a:miter lim="800000"/>
            <a:headEnd/>
            <a:tailEnd/>
          </a:ln>
          <a:effectLst/>
        </p:spPr>
        <p:txBody>
          <a:bodyPr wrap="none" anchor="ctr"/>
          <a:lstStyle/>
          <a:p>
            <a:pPr algn="ctr">
              <a:defRPr/>
            </a:pPr>
            <a:r>
              <a:rPr lang="en-US" dirty="0">
                <a:solidFill>
                  <a:schemeClr val="tx1">
                    <a:lumMod val="95000"/>
                    <a:lumOff val="5000"/>
                  </a:schemeClr>
                </a:solidFill>
                <a:cs typeface="+mn-cs"/>
              </a:rPr>
              <a:t>Sales Promotions</a:t>
            </a:r>
          </a:p>
        </p:txBody>
      </p:sp>
      <p:sp>
        <p:nvSpPr>
          <p:cNvPr id="25" name="Rectangle 16"/>
          <p:cNvSpPr>
            <a:spLocks noChangeArrowheads="1"/>
          </p:cNvSpPr>
          <p:nvPr/>
        </p:nvSpPr>
        <p:spPr bwMode="auto">
          <a:xfrm>
            <a:off x="6553200" y="3429000"/>
            <a:ext cx="1524000" cy="593725"/>
          </a:xfrm>
          <a:prstGeom prst="rect">
            <a:avLst/>
          </a:prstGeom>
          <a:solidFill>
            <a:srgbClr val="DDF298"/>
          </a:solidFill>
          <a:ln w="9525">
            <a:solidFill>
              <a:schemeClr val="tx1"/>
            </a:solidFill>
            <a:miter lim="800000"/>
            <a:headEnd/>
            <a:tailEnd/>
          </a:ln>
          <a:effectLst/>
        </p:spPr>
        <p:txBody>
          <a:bodyPr wrap="none" anchor="ctr"/>
          <a:lstStyle/>
          <a:p>
            <a:pPr algn="ctr">
              <a:defRPr/>
            </a:pPr>
            <a:r>
              <a:rPr lang="en-US" dirty="0">
                <a:solidFill>
                  <a:schemeClr val="tx1">
                    <a:lumMod val="95000"/>
                    <a:lumOff val="5000"/>
                  </a:schemeClr>
                </a:solidFill>
                <a:cs typeface="+mn-cs"/>
              </a:rPr>
              <a:t>Personal Selling</a:t>
            </a:r>
          </a:p>
        </p:txBody>
      </p:sp>
      <p:sp>
        <p:nvSpPr>
          <p:cNvPr id="26" name="Rectangle 17"/>
          <p:cNvSpPr>
            <a:spLocks noChangeArrowheads="1"/>
          </p:cNvSpPr>
          <p:nvPr/>
        </p:nvSpPr>
        <p:spPr bwMode="auto">
          <a:xfrm>
            <a:off x="1219200" y="4724400"/>
            <a:ext cx="990600" cy="762000"/>
          </a:xfrm>
          <a:prstGeom prst="rect">
            <a:avLst/>
          </a:prstGeom>
          <a:solidFill>
            <a:srgbClr val="DDF298"/>
          </a:solidFill>
          <a:ln w="9525">
            <a:solidFill>
              <a:schemeClr val="tx1"/>
            </a:solidFill>
            <a:miter lim="800000"/>
            <a:headEnd/>
            <a:tailEnd/>
          </a:ln>
          <a:effectLst/>
        </p:spPr>
        <p:txBody>
          <a:bodyPr wrap="none" anchor="ctr"/>
          <a:lstStyle/>
          <a:p>
            <a:pPr algn="ctr">
              <a:defRPr/>
            </a:pPr>
            <a:r>
              <a:rPr lang="en-US" dirty="0">
                <a:solidFill>
                  <a:schemeClr val="tx1">
                    <a:lumMod val="95000"/>
                    <a:lumOff val="5000"/>
                  </a:schemeClr>
                </a:solidFill>
                <a:cs typeface="+mn-cs"/>
              </a:rPr>
              <a:t>Database</a:t>
            </a:r>
          </a:p>
          <a:p>
            <a:pPr algn="ctr">
              <a:defRPr/>
            </a:pPr>
            <a:r>
              <a:rPr lang="en-US" dirty="0">
                <a:solidFill>
                  <a:schemeClr val="tx1">
                    <a:lumMod val="95000"/>
                    <a:lumOff val="5000"/>
                  </a:schemeClr>
                </a:solidFill>
                <a:cs typeface="+mn-cs"/>
              </a:rPr>
              <a:t>Marketing</a:t>
            </a:r>
          </a:p>
        </p:txBody>
      </p:sp>
      <p:sp>
        <p:nvSpPr>
          <p:cNvPr id="27" name="Rectangle 18"/>
          <p:cNvSpPr>
            <a:spLocks noChangeArrowheads="1"/>
          </p:cNvSpPr>
          <p:nvPr/>
        </p:nvSpPr>
        <p:spPr bwMode="auto">
          <a:xfrm>
            <a:off x="2209800" y="4724400"/>
            <a:ext cx="1066800" cy="762000"/>
          </a:xfrm>
          <a:prstGeom prst="rect">
            <a:avLst/>
          </a:prstGeom>
          <a:solidFill>
            <a:srgbClr val="DDF298"/>
          </a:solidFill>
          <a:ln w="9525">
            <a:solidFill>
              <a:schemeClr val="tx1"/>
            </a:solidFill>
            <a:miter lim="800000"/>
            <a:headEnd/>
            <a:tailEnd/>
          </a:ln>
          <a:effectLst/>
        </p:spPr>
        <p:txBody>
          <a:bodyPr wrap="none" anchor="ctr"/>
          <a:lstStyle/>
          <a:p>
            <a:pPr algn="ctr">
              <a:defRPr/>
            </a:pPr>
            <a:r>
              <a:rPr lang="en-US" dirty="0">
                <a:solidFill>
                  <a:schemeClr val="tx1">
                    <a:lumMod val="95000"/>
                    <a:lumOff val="5000"/>
                  </a:schemeClr>
                </a:solidFill>
                <a:cs typeface="+mn-cs"/>
              </a:rPr>
              <a:t>Direct</a:t>
            </a:r>
          </a:p>
          <a:p>
            <a:pPr algn="ctr">
              <a:defRPr/>
            </a:pPr>
            <a:r>
              <a:rPr lang="en-US" dirty="0">
                <a:solidFill>
                  <a:schemeClr val="tx1">
                    <a:lumMod val="95000"/>
                    <a:lumOff val="5000"/>
                  </a:schemeClr>
                </a:solidFill>
                <a:cs typeface="+mn-cs"/>
              </a:rPr>
              <a:t>Response</a:t>
            </a:r>
          </a:p>
          <a:p>
            <a:pPr algn="ctr">
              <a:defRPr/>
            </a:pPr>
            <a:r>
              <a:rPr lang="en-US" dirty="0">
                <a:solidFill>
                  <a:schemeClr val="tx1">
                    <a:lumMod val="95000"/>
                    <a:lumOff val="5000"/>
                  </a:schemeClr>
                </a:solidFill>
                <a:cs typeface="+mn-cs"/>
              </a:rPr>
              <a:t>Marketing</a:t>
            </a:r>
          </a:p>
        </p:txBody>
      </p:sp>
      <p:sp>
        <p:nvSpPr>
          <p:cNvPr id="28" name="Rectangle 19"/>
          <p:cNvSpPr>
            <a:spLocks noChangeArrowheads="1"/>
          </p:cNvSpPr>
          <p:nvPr/>
        </p:nvSpPr>
        <p:spPr bwMode="auto">
          <a:xfrm>
            <a:off x="3276600" y="4724400"/>
            <a:ext cx="1143000" cy="762000"/>
          </a:xfrm>
          <a:prstGeom prst="rect">
            <a:avLst/>
          </a:prstGeom>
          <a:solidFill>
            <a:srgbClr val="DDF298"/>
          </a:solidFill>
          <a:ln w="9525">
            <a:solidFill>
              <a:schemeClr val="tx1"/>
            </a:solidFill>
            <a:miter lim="800000"/>
            <a:headEnd/>
            <a:tailEnd/>
          </a:ln>
          <a:effectLst/>
        </p:spPr>
        <p:txBody>
          <a:bodyPr wrap="none" anchor="ctr"/>
          <a:lstStyle/>
          <a:p>
            <a:pPr algn="ctr">
              <a:defRPr/>
            </a:pPr>
            <a:r>
              <a:rPr lang="en-US" dirty="0">
                <a:solidFill>
                  <a:schemeClr val="tx1">
                    <a:lumMod val="95000"/>
                    <a:lumOff val="5000"/>
                  </a:schemeClr>
                </a:solidFill>
                <a:cs typeface="+mn-cs"/>
              </a:rPr>
              <a:t>Sponsorship</a:t>
            </a:r>
          </a:p>
          <a:p>
            <a:pPr algn="ctr">
              <a:defRPr/>
            </a:pPr>
            <a:r>
              <a:rPr lang="en-US" dirty="0">
                <a:solidFill>
                  <a:schemeClr val="tx1">
                    <a:lumMod val="95000"/>
                    <a:lumOff val="5000"/>
                  </a:schemeClr>
                </a:solidFill>
                <a:cs typeface="+mn-cs"/>
              </a:rPr>
              <a:t>Marketing</a:t>
            </a:r>
          </a:p>
        </p:txBody>
      </p:sp>
      <p:sp>
        <p:nvSpPr>
          <p:cNvPr id="29" name="Rectangle 20"/>
          <p:cNvSpPr>
            <a:spLocks noChangeArrowheads="1"/>
          </p:cNvSpPr>
          <p:nvPr/>
        </p:nvSpPr>
        <p:spPr bwMode="auto">
          <a:xfrm>
            <a:off x="4419600" y="4724400"/>
            <a:ext cx="990600" cy="762000"/>
          </a:xfrm>
          <a:prstGeom prst="rect">
            <a:avLst/>
          </a:prstGeom>
          <a:solidFill>
            <a:srgbClr val="DDF298"/>
          </a:solidFill>
          <a:ln w="9525">
            <a:solidFill>
              <a:schemeClr val="tx1"/>
            </a:solidFill>
            <a:miter lim="800000"/>
            <a:headEnd/>
            <a:tailEnd/>
          </a:ln>
          <a:effectLst/>
        </p:spPr>
        <p:txBody>
          <a:bodyPr wrap="none" anchor="ctr"/>
          <a:lstStyle/>
          <a:p>
            <a:pPr algn="ctr">
              <a:defRPr/>
            </a:pPr>
            <a:r>
              <a:rPr lang="en-US" dirty="0">
                <a:solidFill>
                  <a:schemeClr val="tx1">
                    <a:lumMod val="95000"/>
                    <a:lumOff val="5000"/>
                  </a:schemeClr>
                </a:solidFill>
                <a:cs typeface="+mn-cs"/>
              </a:rPr>
              <a:t>E-Active</a:t>
            </a:r>
          </a:p>
          <a:p>
            <a:pPr algn="ctr">
              <a:defRPr/>
            </a:pPr>
            <a:r>
              <a:rPr lang="en-US" dirty="0">
                <a:solidFill>
                  <a:schemeClr val="tx1">
                    <a:lumMod val="95000"/>
                    <a:lumOff val="5000"/>
                  </a:schemeClr>
                </a:solidFill>
                <a:cs typeface="+mn-cs"/>
              </a:rPr>
              <a:t>Marketing</a:t>
            </a:r>
          </a:p>
        </p:txBody>
      </p:sp>
      <p:sp>
        <p:nvSpPr>
          <p:cNvPr id="30" name="Rectangle 22"/>
          <p:cNvSpPr>
            <a:spLocks noChangeArrowheads="1"/>
          </p:cNvSpPr>
          <p:nvPr/>
        </p:nvSpPr>
        <p:spPr bwMode="auto">
          <a:xfrm>
            <a:off x="7391400" y="4724400"/>
            <a:ext cx="914400" cy="762000"/>
          </a:xfrm>
          <a:prstGeom prst="rect">
            <a:avLst/>
          </a:prstGeom>
          <a:solidFill>
            <a:srgbClr val="DDF298"/>
          </a:solidFill>
          <a:ln w="9525">
            <a:solidFill>
              <a:schemeClr val="tx1"/>
            </a:solidFill>
            <a:miter lim="800000"/>
            <a:headEnd/>
            <a:tailEnd/>
          </a:ln>
          <a:effectLst/>
        </p:spPr>
        <p:txBody>
          <a:bodyPr wrap="none" anchor="ctr"/>
          <a:lstStyle/>
          <a:p>
            <a:pPr algn="ctr">
              <a:defRPr/>
            </a:pPr>
            <a:r>
              <a:rPr lang="en-US" dirty="0">
                <a:solidFill>
                  <a:schemeClr val="tx1">
                    <a:lumMod val="95000"/>
                    <a:lumOff val="5000"/>
                  </a:schemeClr>
                </a:solidFill>
                <a:cs typeface="+mn-cs"/>
              </a:rPr>
              <a:t>Public</a:t>
            </a:r>
          </a:p>
          <a:p>
            <a:pPr algn="ctr">
              <a:defRPr/>
            </a:pPr>
            <a:r>
              <a:rPr lang="en-US" dirty="0">
                <a:solidFill>
                  <a:schemeClr val="tx1">
                    <a:lumMod val="95000"/>
                    <a:lumOff val="5000"/>
                  </a:schemeClr>
                </a:solidFill>
                <a:cs typeface="+mn-cs"/>
              </a:rPr>
              <a:t>Relations</a:t>
            </a:r>
          </a:p>
        </p:txBody>
      </p:sp>
      <p:sp>
        <p:nvSpPr>
          <p:cNvPr id="31" name="Rectangle 23"/>
          <p:cNvSpPr>
            <a:spLocks noChangeArrowheads="1"/>
          </p:cNvSpPr>
          <p:nvPr/>
        </p:nvSpPr>
        <p:spPr bwMode="auto">
          <a:xfrm>
            <a:off x="6324600" y="4724400"/>
            <a:ext cx="1066800" cy="762000"/>
          </a:xfrm>
          <a:prstGeom prst="rect">
            <a:avLst/>
          </a:prstGeom>
          <a:solidFill>
            <a:srgbClr val="DDF298"/>
          </a:solidFill>
          <a:ln w="9525">
            <a:solidFill>
              <a:schemeClr val="tx1"/>
            </a:solidFill>
            <a:miter lim="800000"/>
            <a:headEnd/>
            <a:tailEnd/>
          </a:ln>
          <a:effectLst/>
        </p:spPr>
        <p:txBody>
          <a:bodyPr wrap="none" anchor="ctr"/>
          <a:lstStyle/>
          <a:p>
            <a:pPr algn="ctr">
              <a:defRPr/>
            </a:pPr>
            <a:r>
              <a:rPr lang="en-US" dirty="0">
                <a:solidFill>
                  <a:schemeClr val="tx1">
                    <a:lumMod val="95000"/>
                    <a:lumOff val="5000"/>
                  </a:schemeClr>
                </a:solidFill>
                <a:cs typeface="+mn-cs"/>
              </a:rPr>
              <a:t>Alternative</a:t>
            </a:r>
          </a:p>
          <a:p>
            <a:pPr algn="ctr">
              <a:defRPr/>
            </a:pPr>
            <a:r>
              <a:rPr lang="en-US" dirty="0">
                <a:solidFill>
                  <a:schemeClr val="tx1">
                    <a:lumMod val="95000"/>
                    <a:lumOff val="5000"/>
                  </a:schemeClr>
                </a:solidFill>
                <a:cs typeface="+mn-cs"/>
              </a:rPr>
              <a:t>Marketing</a:t>
            </a:r>
          </a:p>
        </p:txBody>
      </p:sp>
      <p:sp>
        <p:nvSpPr>
          <p:cNvPr id="32" name="Rectangle 20"/>
          <p:cNvSpPr>
            <a:spLocks noChangeArrowheads="1"/>
          </p:cNvSpPr>
          <p:nvPr/>
        </p:nvSpPr>
        <p:spPr bwMode="auto">
          <a:xfrm>
            <a:off x="5410200" y="4724400"/>
            <a:ext cx="914400" cy="762000"/>
          </a:xfrm>
          <a:prstGeom prst="rect">
            <a:avLst/>
          </a:prstGeom>
          <a:solidFill>
            <a:srgbClr val="DDF298"/>
          </a:solidFill>
          <a:ln w="9525">
            <a:solidFill>
              <a:schemeClr val="tx1"/>
            </a:solidFill>
            <a:miter lim="800000"/>
            <a:headEnd/>
            <a:tailEnd/>
          </a:ln>
          <a:effectLst/>
        </p:spPr>
        <p:txBody>
          <a:bodyPr wrap="none" anchor="ctr"/>
          <a:lstStyle/>
          <a:p>
            <a:pPr algn="ctr">
              <a:defRPr/>
            </a:pPr>
            <a:r>
              <a:rPr lang="en-US" dirty="0">
                <a:solidFill>
                  <a:schemeClr val="tx1">
                    <a:lumMod val="95000"/>
                    <a:lumOff val="5000"/>
                  </a:schemeClr>
                </a:solidFill>
                <a:cs typeface="+mn-cs"/>
              </a:rPr>
              <a:t>Social</a:t>
            </a:r>
          </a:p>
          <a:p>
            <a:pPr algn="ctr">
              <a:defRPr/>
            </a:pPr>
            <a:r>
              <a:rPr lang="en-US" dirty="0">
                <a:solidFill>
                  <a:schemeClr val="tx1">
                    <a:lumMod val="95000"/>
                    <a:lumOff val="5000"/>
                  </a:schemeClr>
                </a:solidFill>
                <a:cs typeface="+mn-cs"/>
              </a:rPr>
              <a:t>Media</a:t>
            </a:r>
            <a:endParaRPr lang="en-US" dirty="0">
              <a:solidFill>
                <a:schemeClr val="tx1">
                  <a:lumMod val="95000"/>
                  <a:lumOff val="5000"/>
                </a:schemeClr>
              </a:solidFill>
              <a:cs typeface="+mn-cs"/>
            </a:endParaRPr>
          </a:p>
        </p:txBody>
      </p:sp>
      <p:cxnSp>
        <p:nvCxnSpPr>
          <p:cNvPr id="44056" name="Straight Connector 37"/>
          <p:cNvCxnSpPr>
            <a:cxnSpLocks noChangeShapeType="1"/>
            <a:stCxn id="12" idx="3"/>
            <a:endCxn id="13" idx="1"/>
          </p:cNvCxnSpPr>
          <p:nvPr/>
        </p:nvCxnSpPr>
        <p:spPr bwMode="auto">
          <a:xfrm>
            <a:off x="2257425" y="2255838"/>
            <a:ext cx="685800" cy="0"/>
          </a:xfrm>
          <a:prstGeom prst="line">
            <a:avLst/>
          </a:prstGeom>
          <a:noFill/>
          <a:ln w="12700" algn="ctr">
            <a:solidFill>
              <a:schemeClr val="tx1"/>
            </a:solidFill>
            <a:round/>
            <a:headEnd type="none" w="sm" len="sm"/>
            <a:tailEnd type="none" w="sm" len="sm"/>
          </a:ln>
        </p:spPr>
      </p:cxnSp>
      <p:cxnSp>
        <p:nvCxnSpPr>
          <p:cNvPr id="44057" name="Straight Arrow Connector 41"/>
          <p:cNvCxnSpPr>
            <a:cxnSpLocks noChangeShapeType="1"/>
          </p:cNvCxnSpPr>
          <p:nvPr/>
        </p:nvCxnSpPr>
        <p:spPr bwMode="auto">
          <a:xfrm rot="10800000" flipV="1">
            <a:off x="2743200" y="2514600"/>
            <a:ext cx="2362200" cy="838200"/>
          </a:xfrm>
          <a:prstGeom prst="straightConnector1">
            <a:avLst/>
          </a:prstGeom>
          <a:noFill/>
          <a:ln w="12700" algn="ctr">
            <a:solidFill>
              <a:schemeClr val="tx1"/>
            </a:solidFill>
            <a:round/>
            <a:headEnd type="none" w="sm" len="sm"/>
            <a:tailEnd type="arrow" w="med" len="med"/>
          </a:ln>
        </p:spPr>
      </p:cxnSp>
      <p:cxnSp>
        <p:nvCxnSpPr>
          <p:cNvPr id="44058" name="Straight Arrow Connector 45"/>
          <p:cNvCxnSpPr>
            <a:cxnSpLocks noChangeShapeType="1"/>
          </p:cNvCxnSpPr>
          <p:nvPr/>
        </p:nvCxnSpPr>
        <p:spPr bwMode="auto">
          <a:xfrm rot="5400000">
            <a:off x="4419600" y="2667000"/>
            <a:ext cx="838200" cy="533400"/>
          </a:xfrm>
          <a:prstGeom prst="straightConnector1">
            <a:avLst/>
          </a:prstGeom>
          <a:noFill/>
          <a:ln w="12700" algn="ctr">
            <a:solidFill>
              <a:schemeClr val="tx1"/>
            </a:solidFill>
            <a:round/>
            <a:headEnd type="none" w="sm" len="sm"/>
            <a:tailEnd type="arrow" w="med" len="med"/>
          </a:ln>
        </p:spPr>
      </p:cxnSp>
      <p:cxnSp>
        <p:nvCxnSpPr>
          <p:cNvPr id="44059" name="Straight Connector 50"/>
          <p:cNvCxnSpPr>
            <a:cxnSpLocks noChangeShapeType="1"/>
            <a:stCxn id="13" idx="3"/>
            <a:endCxn id="14" idx="1"/>
          </p:cNvCxnSpPr>
          <p:nvPr/>
        </p:nvCxnSpPr>
        <p:spPr bwMode="auto">
          <a:xfrm>
            <a:off x="4086225" y="2255838"/>
            <a:ext cx="628650" cy="0"/>
          </a:xfrm>
          <a:prstGeom prst="line">
            <a:avLst/>
          </a:prstGeom>
          <a:noFill/>
          <a:ln w="12700" algn="ctr">
            <a:solidFill>
              <a:schemeClr val="tx1"/>
            </a:solidFill>
            <a:round/>
            <a:headEnd type="none" w="sm" len="sm"/>
            <a:tailEnd type="none" w="sm" len="sm"/>
          </a:ln>
        </p:spPr>
      </p:cxnSp>
      <p:cxnSp>
        <p:nvCxnSpPr>
          <p:cNvPr id="44060" name="Straight Connector 52"/>
          <p:cNvCxnSpPr>
            <a:cxnSpLocks noChangeShapeType="1"/>
            <a:stCxn id="14" idx="3"/>
            <a:endCxn id="15" idx="1"/>
          </p:cNvCxnSpPr>
          <p:nvPr/>
        </p:nvCxnSpPr>
        <p:spPr bwMode="auto">
          <a:xfrm>
            <a:off x="6638925" y="2255838"/>
            <a:ext cx="523875" cy="0"/>
          </a:xfrm>
          <a:prstGeom prst="line">
            <a:avLst/>
          </a:prstGeom>
          <a:noFill/>
          <a:ln w="12700" algn="ctr">
            <a:solidFill>
              <a:schemeClr val="tx1"/>
            </a:solidFill>
            <a:round/>
            <a:headEnd type="none" w="sm" len="sm"/>
            <a:tailEnd type="none" w="sm" len="sm"/>
          </a:ln>
        </p:spPr>
      </p:cxnSp>
      <p:cxnSp>
        <p:nvCxnSpPr>
          <p:cNvPr id="44061" name="Straight Arrow Connector 54"/>
          <p:cNvCxnSpPr>
            <a:cxnSpLocks noChangeShapeType="1"/>
          </p:cNvCxnSpPr>
          <p:nvPr/>
        </p:nvCxnSpPr>
        <p:spPr bwMode="auto">
          <a:xfrm rot="16200000" flipH="1">
            <a:off x="6286500" y="2628900"/>
            <a:ext cx="838200" cy="609600"/>
          </a:xfrm>
          <a:prstGeom prst="straightConnector1">
            <a:avLst/>
          </a:prstGeom>
          <a:noFill/>
          <a:ln w="12700" algn="ctr">
            <a:solidFill>
              <a:schemeClr val="tx1"/>
            </a:solidFill>
            <a:round/>
            <a:headEnd type="none" w="sm" len="sm"/>
            <a:tailEnd type="arrow" w="med" len="med"/>
          </a:ln>
        </p:spPr>
      </p:cxnSp>
      <p:cxnSp>
        <p:nvCxnSpPr>
          <p:cNvPr id="44062" name="Straight Arrow Connector 57"/>
          <p:cNvCxnSpPr>
            <a:cxnSpLocks noChangeShapeType="1"/>
            <a:stCxn id="14" idx="2"/>
          </p:cNvCxnSpPr>
          <p:nvPr/>
        </p:nvCxnSpPr>
        <p:spPr bwMode="auto">
          <a:xfrm rot="16200000" flipH="1">
            <a:off x="4659312" y="3532188"/>
            <a:ext cx="2073275" cy="38100"/>
          </a:xfrm>
          <a:prstGeom prst="straightConnector1">
            <a:avLst/>
          </a:prstGeom>
          <a:noFill/>
          <a:ln w="28575" algn="ctr">
            <a:solidFill>
              <a:schemeClr val="tx1"/>
            </a:solidFill>
            <a:round/>
            <a:headEnd type="none" w="sm" len="sm"/>
            <a:tailEnd type="arrow" w="med" len="med"/>
          </a:ln>
        </p:spPr>
      </p:cxn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Bedrock">
  <a:themeElements>
    <a:clrScheme name="">
      <a:dk1>
        <a:srgbClr val="000000"/>
      </a:dk1>
      <a:lt1>
        <a:srgbClr val="336699"/>
      </a:lt1>
      <a:dk2>
        <a:srgbClr val="000000"/>
      </a:dk2>
      <a:lt2>
        <a:srgbClr val="393939"/>
      </a:lt2>
      <a:accent1>
        <a:srgbClr val="009999"/>
      </a:accent1>
      <a:accent2>
        <a:srgbClr val="003366"/>
      </a:accent2>
      <a:accent3>
        <a:srgbClr val="ADB8CA"/>
      </a:accent3>
      <a:accent4>
        <a:srgbClr val="000000"/>
      </a:accent4>
      <a:accent5>
        <a:srgbClr val="AACACA"/>
      </a:accent5>
      <a:accent6>
        <a:srgbClr val="002D5C"/>
      </a:accent6>
      <a:hlink>
        <a:srgbClr val="990066"/>
      </a:hlink>
      <a:folHlink>
        <a:srgbClr val="CBCBCB"/>
      </a:folHlink>
    </a:clrScheme>
    <a:fontScheme name="Bedrock">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rgbClr val="FFFF00"/>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rgbClr val="FFFF00"/>
            </a:solidFill>
            <a:effectLst/>
            <a:latin typeface="Times New Roman" pitchFamily="18" charset="0"/>
          </a:defRPr>
        </a:defPPr>
      </a:lstStyle>
    </a:lnDef>
  </a:objectDefaults>
  <a:extraClrSchemeLst>
    <a:extraClrScheme>
      <a:clrScheme name="Bedrock 1">
        <a:dk1>
          <a:srgbClr val="393939"/>
        </a:dk1>
        <a:lt1>
          <a:srgbClr val="EAEAEA"/>
        </a:lt1>
        <a:dk2>
          <a:srgbClr val="336699"/>
        </a:dk2>
        <a:lt2>
          <a:srgbClr val="FFFFFF"/>
        </a:lt2>
        <a:accent1>
          <a:srgbClr val="009999"/>
        </a:accent1>
        <a:accent2>
          <a:srgbClr val="003366"/>
        </a:accent2>
        <a:accent3>
          <a:srgbClr val="ADB8CA"/>
        </a:accent3>
        <a:accent4>
          <a:srgbClr val="C8C8C8"/>
        </a:accent4>
        <a:accent5>
          <a:srgbClr val="AACACA"/>
        </a:accent5>
        <a:accent6>
          <a:srgbClr val="002D5C"/>
        </a:accent6>
        <a:hlink>
          <a:srgbClr val="990066"/>
        </a:hlink>
        <a:folHlink>
          <a:srgbClr val="CBCBCB"/>
        </a:folHlink>
      </a:clrScheme>
      <a:clrMap bg1="dk2" tx1="lt1" bg2="dk1" tx2="lt2" accent1="accent1" accent2="accent2" accent3="accent3" accent4="accent4" accent5="accent5" accent6="accent6" hlink="hlink" folHlink="folHlink"/>
    </a:extraClrScheme>
    <a:extraClrScheme>
      <a:clrScheme name="Bedrock 2">
        <a:dk1>
          <a:srgbClr val="003366"/>
        </a:dk1>
        <a:lt1>
          <a:srgbClr val="FFFFFF"/>
        </a:lt1>
        <a:dk2>
          <a:srgbClr val="336699"/>
        </a:dk2>
        <a:lt2>
          <a:srgbClr val="868686"/>
        </a:lt2>
        <a:accent1>
          <a:srgbClr val="6699FF"/>
        </a:accent1>
        <a:accent2>
          <a:srgbClr val="0066CC"/>
        </a:accent2>
        <a:accent3>
          <a:srgbClr val="FFFFFF"/>
        </a:accent3>
        <a:accent4>
          <a:srgbClr val="002A56"/>
        </a:accent4>
        <a:accent5>
          <a:srgbClr val="B8CAFF"/>
        </a:accent5>
        <a:accent6>
          <a:srgbClr val="005CB9"/>
        </a:accent6>
        <a:hlink>
          <a:srgbClr val="66CCFF"/>
        </a:hlink>
        <a:folHlink>
          <a:srgbClr val="CCECFF"/>
        </a:folHlink>
      </a:clrScheme>
      <a:clrMap bg1="lt1" tx1="dk1" bg2="lt2" tx2="dk2" accent1="accent1" accent2="accent2" accent3="accent3" accent4="accent4" accent5="accent5" accent6="accent6" hlink="hlink" folHlink="folHlink"/>
    </a:extraClrScheme>
    <a:extraClrScheme>
      <a:clrScheme name="Bedrock 3">
        <a:dk1>
          <a:srgbClr val="000000"/>
        </a:dk1>
        <a:lt1>
          <a:srgbClr val="FFFFFF"/>
        </a:lt1>
        <a:dk2>
          <a:srgbClr val="000000"/>
        </a:dk2>
        <a:lt2>
          <a:srgbClr val="868686"/>
        </a:lt2>
        <a:accent1>
          <a:srgbClr val="969696"/>
        </a:accent1>
        <a:accent2>
          <a:srgbClr val="5F5F5F"/>
        </a:accent2>
        <a:accent3>
          <a:srgbClr val="FFFFFF"/>
        </a:accent3>
        <a:accent4>
          <a:srgbClr val="000000"/>
        </a:accent4>
        <a:accent5>
          <a:srgbClr val="C9C9C9"/>
        </a:accent5>
        <a:accent6>
          <a:srgbClr val="555555"/>
        </a:accent6>
        <a:hlink>
          <a:srgbClr val="EAEAEA"/>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rgbClr val="FFFF00"/>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rgbClr val="FFFF00"/>
            </a:solidFill>
            <a:effectLst/>
            <a:latin typeface="Times New Roman"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8DAA6F9-5628-46A8-A2C0-813BDD094065}"/>
</file>

<file path=customXml/itemProps2.xml><?xml version="1.0" encoding="utf-8"?>
<ds:datastoreItem xmlns:ds="http://schemas.openxmlformats.org/officeDocument/2006/customXml" ds:itemID="{7A22845B-CB2D-44D9-87BE-E5D5DDF3289B}"/>
</file>

<file path=customXml/itemProps3.xml><?xml version="1.0" encoding="utf-8"?>
<ds:datastoreItem xmlns:ds="http://schemas.openxmlformats.org/officeDocument/2006/customXml" ds:itemID="{695DC801-3816-4F58-B24C-BC5459233A37}"/>
</file>

<file path=docProps/app.xml><?xml version="1.0" encoding="utf-8"?>
<Properties xmlns="http://schemas.openxmlformats.org/officeDocument/2006/extended-properties" xmlns:vt="http://schemas.openxmlformats.org/officeDocument/2006/docPropsVTypes">
  <Template>C:\MSOffice\Templates\Presentation Designs\Bedrock.pot</Template>
  <TotalTime>2881</TotalTime>
  <Words>3237</Words>
  <Application>Microsoft Office PowerPoint</Application>
  <PresentationFormat>On-screen Show (4:3)</PresentationFormat>
  <Paragraphs>324</Paragraphs>
  <Slides>29</Slides>
  <Notes>29</Notes>
  <HiddenSlides>0</HiddenSlides>
  <MMClips>0</MMClips>
  <ScaleCrop>false</ScaleCrop>
  <HeadingPairs>
    <vt:vector size="6" baseType="variant">
      <vt:variant>
        <vt:lpstr>Fonts Used</vt:lpstr>
      </vt:variant>
      <vt:variant>
        <vt:i4>5</vt:i4>
      </vt:variant>
      <vt:variant>
        <vt:lpstr>Design Template</vt:lpstr>
      </vt:variant>
      <vt:variant>
        <vt:i4>3</vt:i4>
      </vt:variant>
      <vt:variant>
        <vt:lpstr>Slide Titles</vt:lpstr>
      </vt:variant>
      <vt:variant>
        <vt:i4>29</vt:i4>
      </vt:variant>
    </vt:vector>
  </HeadingPairs>
  <TitlesOfParts>
    <vt:vector size="37" baseType="lpstr">
      <vt:lpstr>Times New Roman</vt:lpstr>
      <vt:lpstr>Arial</vt:lpstr>
      <vt:lpstr>Monotype Sorts</vt:lpstr>
      <vt:lpstr>Book Antiqua</vt:lpstr>
      <vt:lpstr>Calibri</vt:lpstr>
      <vt:lpstr>Bedrock</vt:lpstr>
      <vt:lpstr>Custom Design</vt:lpstr>
      <vt:lpstr>Bedrock</vt:lpstr>
      <vt:lpstr>Slide 1</vt:lpstr>
      <vt:lpstr>Miracle Whip</vt:lpstr>
      <vt:lpstr>Slide 3</vt:lpstr>
      <vt:lpstr>Slide 4</vt:lpstr>
      <vt:lpstr>Slide 5</vt:lpstr>
      <vt:lpstr>Chick-fil-A Social Media</vt:lpstr>
      <vt:lpstr>Slide 7</vt:lpstr>
      <vt:lpstr>Slide 8</vt:lpstr>
      <vt:lpstr>The Components of Promotion</vt:lpstr>
      <vt:lpstr>Steps of a Marketing Plan</vt:lpstr>
      <vt:lpstr>Emerging Trends Marketing Communications</vt:lpstr>
      <vt:lpstr>Accountability and Measurable Results</vt:lpstr>
      <vt:lpstr>Changes in Tasks Performed</vt:lpstr>
      <vt:lpstr>Emergence of Alternative Media</vt:lpstr>
      <vt:lpstr>Slide 15</vt:lpstr>
      <vt:lpstr>Advances in Information Technology</vt:lpstr>
      <vt:lpstr>Changes in Channel Power</vt:lpstr>
      <vt:lpstr>Emergence of Online Purchasing</vt:lpstr>
      <vt:lpstr>Increases in Global Competition</vt:lpstr>
      <vt:lpstr>Slide 20</vt:lpstr>
      <vt:lpstr>Increase in Brand Parity</vt:lpstr>
      <vt:lpstr>Emphasis Customer Engagement</vt:lpstr>
      <vt:lpstr>Understanding customer engagement also applies to nonprofits</vt:lpstr>
      <vt:lpstr>Increase in Micro-Marketing</vt:lpstr>
      <vt:lpstr>Slide 25</vt:lpstr>
      <vt:lpstr>International Implications</vt:lpstr>
      <vt:lpstr>Integrated Campaigns in Action</vt:lpstr>
      <vt:lpstr>Ouachita Independent Bank (Part 1)</vt:lpstr>
      <vt:lpstr>Ouachita Independent Bank</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Figure 1-2 Reasons for Integrated Marketing Communications</dc:title>
  <dc:creator>Kenneth E. Clow</dc:creator>
  <cp:lastModifiedBy>upendme</cp:lastModifiedBy>
  <cp:revision>257</cp:revision>
  <cp:lastPrinted>2012-09-28T13:04:04Z</cp:lastPrinted>
  <dcterms:created xsi:type="dcterms:W3CDTF">1995-06-17T23:31:02Z</dcterms:created>
  <dcterms:modified xsi:type="dcterms:W3CDTF">2013-01-25T18:09:44Z</dcterms:modified>
</cp:coreProperties>
</file>