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32.xml" ContentType="application/vnd.openxmlformats-officedocument.presentationml.slide+xml"/>
  <Override PartName="/ppt/slides/slide20.xml" ContentType="application/vnd.openxmlformats-officedocument.presentationml.slide+xml"/>
  <Override PartName="/ppt/slides/slide3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40.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33.xml" ContentType="application/vnd.openxmlformats-officedocument.presentationml.slide+xml"/>
  <Override PartName="/ppt/slides/slide17.xml" ContentType="application/vnd.openxmlformats-officedocument.presentationml.slide+xml"/>
  <Override PartName="/ppt/slides/slide3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7.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6.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s/slide8.xml" ContentType="application/vnd.openxmlformats-officedocument.presentationml.slide+xml"/>
  <Override PartName="/ppt/slides/slide48.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46.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43.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44.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notesSlides/notesSlide31.xml" ContentType="application/vnd.openxmlformats-officedocument.presentationml.notesSlide+xml"/>
  <Override PartName="/ppt/notesSlides/notesSlide28.xml" ContentType="application/vnd.openxmlformats-officedocument.presentationml.notesSlide+xml"/>
  <Override PartName="/ppt/notesSlides/notesSlide32.xml" ContentType="application/vnd.openxmlformats-officedocument.presentationml.notesSlide+xml"/>
  <Override PartName="/ppt/notesSlides/notesSlide43.xml" ContentType="application/vnd.openxmlformats-officedocument.presentationml.notesSlide+xml"/>
  <Override PartName="/ppt/notesSlides/notesSlide48.xml" ContentType="application/vnd.openxmlformats-officedocument.presentationml.notesSlide+xml"/>
  <Override PartName="/ppt/notesSlides/notesSlide42.xml" ContentType="application/vnd.openxmlformats-officedocument.presentationml.notesSlide+xml"/>
  <Override PartName="/ppt/notesSlides/notesSlide44.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6.xml" ContentType="application/vnd.openxmlformats-officedocument.presentationml.notesSlide+xml"/>
  <Override PartName="/ppt/notesSlides/notesSlide47.xml" ContentType="application/vnd.openxmlformats-officedocument.presentationml.notesSlide+xml"/>
  <Override PartName="/ppt/notesSlides/notesSlide39.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49" r:id="rId2"/>
    <p:sldId id="350" r:id="rId3"/>
    <p:sldId id="351" r:id="rId4"/>
    <p:sldId id="352" r:id="rId5"/>
    <p:sldId id="353"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370" r:id="rId23"/>
    <p:sldId id="333" r:id="rId24"/>
    <p:sldId id="256" r:id="rId25"/>
    <p:sldId id="293" r:id="rId26"/>
    <p:sldId id="340" r:id="rId27"/>
    <p:sldId id="258" r:id="rId28"/>
    <p:sldId id="263" r:id="rId29"/>
    <p:sldId id="264" r:id="rId30"/>
    <p:sldId id="266" r:id="rId31"/>
    <p:sldId id="341" r:id="rId32"/>
    <p:sldId id="298" r:id="rId33"/>
    <p:sldId id="342" r:id="rId34"/>
    <p:sldId id="343" r:id="rId35"/>
    <p:sldId id="268" r:id="rId36"/>
    <p:sldId id="344" r:id="rId37"/>
    <p:sldId id="257" r:id="rId38"/>
    <p:sldId id="303" r:id="rId39"/>
    <p:sldId id="335" r:id="rId40"/>
    <p:sldId id="345" r:id="rId41"/>
    <p:sldId id="261" r:id="rId42"/>
    <p:sldId id="269" r:id="rId43"/>
    <p:sldId id="336" r:id="rId44"/>
    <p:sldId id="270" r:id="rId45"/>
    <p:sldId id="287" r:id="rId46"/>
    <p:sldId id="337" r:id="rId47"/>
    <p:sldId id="347" r:id="rId48"/>
    <p:sldId id="348" r:id="rId49"/>
  </p:sldIdLst>
  <p:sldSz cx="9144000" cy="6858000" type="screen4x3"/>
  <p:notesSz cx="6858000" cy="90281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99FF66"/>
    <a:srgbClr val="0000CC"/>
    <a:srgbClr val="000099"/>
    <a:srgbClr val="800000"/>
    <a:srgbClr val="990099"/>
    <a:srgbClr val="CCFF66"/>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9442" autoAdjust="0"/>
  </p:normalViewPr>
  <p:slideViewPr>
    <p:cSldViewPr>
      <p:cViewPr varScale="1">
        <p:scale>
          <a:sx n="65" d="100"/>
          <a:sy n="65" d="100"/>
        </p:scale>
        <p:origin x="-1536"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2016" y="-90"/>
      </p:cViewPr>
      <p:guideLst>
        <p:guide orient="horz" pos="2843"/>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slide" Target="slides/slide27.xml"/><Relationship Id="rId1" Type="http://schemas.openxmlformats.org/officeDocument/2006/relationships/slide" Target="slides/slide24.xml"/><Relationship Id="rId5" Type="http://schemas.openxmlformats.org/officeDocument/2006/relationships/slide" Target="slides/slide41.xml"/><Relationship Id="rId4"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eaLnBrk="0" hangingPunct="0">
              <a:defRPr sz="1200" dirty="0">
                <a:latin typeface="Arial" pitchFamily="34" charset="0"/>
                <a:cs typeface="+mn-cs"/>
              </a:defRPr>
            </a:lvl1pPr>
          </a:lstStyle>
          <a:p>
            <a:pPr>
              <a:defRPr/>
            </a:pPr>
            <a:endParaRPr lang="en-US"/>
          </a:p>
        </p:txBody>
      </p:sp>
      <p:sp>
        <p:nvSpPr>
          <p:cNvPr id="40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200" dirty="0">
                <a:latin typeface="Arial" pitchFamily="34" charset="0"/>
                <a:cs typeface="+mn-cs"/>
              </a:defRPr>
            </a:lvl1pPr>
          </a:lstStyle>
          <a:p>
            <a:pPr>
              <a:defRPr/>
            </a:pPr>
            <a:endParaRPr lang="en-US"/>
          </a:p>
        </p:txBody>
      </p:sp>
      <p:sp>
        <p:nvSpPr>
          <p:cNvPr id="4100" name="Rectangle 4"/>
          <p:cNvSpPr>
            <a:spLocks noGrp="1" noChangeArrowheads="1"/>
          </p:cNvSpPr>
          <p:nvPr>
            <p:ph type="ftr" sz="quarter" idx="2"/>
          </p:nvPr>
        </p:nvSpPr>
        <p:spPr bwMode="auto">
          <a:xfrm>
            <a:off x="0" y="8610600"/>
            <a:ext cx="2971800" cy="381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l" eaLnBrk="0" hangingPunct="0">
              <a:defRPr sz="1200" dirty="0">
                <a:latin typeface="Arial" pitchFamily="34" charset="0"/>
                <a:cs typeface="+mn-cs"/>
              </a:defRPr>
            </a:lvl1pPr>
          </a:lstStyle>
          <a:p>
            <a:pPr>
              <a:defRPr/>
            </a:pPr>
            <a:endParaRPr lang="en-US"/>
          </a:p>
        </p:txBody>
      </p:sp>
      <p:sp>
        <p:nvSpPr>
          <p:cNvPr id="4101" name="Rectangle 5"/>
          <p:cNvSpPr>
            <a:spLocks noGrp="1" noChangeArrowheads="1"/>
          </p:cNvSpPr>
          <p:nvPr>
            <p:ph type="sldNum" sz="quarter" idx="3"/>
          </p:nvPr>
        </p:nvSpPr>
        <p:spPr bwMode="auto">
          <a:xfrm>
            <a:off x="3886200" y="8610600"/>
            <a:ext cx="2971800" cy="381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0" hangingPunct="0">
              <a:defRPr sz="1200">
                <a:latin typeface="Arial" pitchFamily="34" charset="0"/>
                <a:cs typeface="+mn-cs"/>
              </a:defRPr>
            </a:lvl1pPr>
          </a:lstStyle>
          <a:p>
            <a:pPr>
              <a:defRPr/>
            </a:pPr>
            <a:fld id="{C425C86C-39BB-46DD-B57D-437EC20AC88C}"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bwMode="auto">
          <a:xfrm>
            <a:off x="1174750" y="677863"/>
            <a:ext cx="4513263" cy="3384550"/>
          </a:xfrm>
          <a:prstGeom prst="rect">
            <a:avLst/>
          </a:prstGeom>
          <a:noFill/>
          <a:ln>
            <a:solidFill>
              <a:srgbClr val="000000"/>
            </a:solidFill>
            <a:miter lim="800000"/>
            <a:headEnd/>
            <a:tailEnd/>
          </a:ln>
        </p:spPr>
      </p:sp>
      <p:sp>
        <p:nvSpPr>
          <p:cNvPr id="16386" name="Rectangle 3"/>
          <p:cNvSpPr>
            <a:spLocks noGrp="1" noChangeArrowheads="1"/>
          </p:cNvSpPr>
          <p:nvPr>
            <p:ph type="body" idx="1"/>
          </p:nvPr>
        </p:nvSpPr>
        <p:spPr bwMode="auto">
          <a:xfrm>
            <a:off x="685800" y="4287380"/>
            <a:ext cx="5486400" cy="4063040"/>
          </a:xfrm>
          <a:prstGeom prst="rect">
            <a:avLst/>
          </a:prstGeom>
          <a:noFill/>
          <a:ln>
            <a:miter lim="800000"/>
            <a:headEnd/>
            <a:tailEnd/>
          </a:ln>
        </p:spPr>
        <p:txBody>
          <a:bodyPr/>
          <a:lstStyle/>
          <a:p>
            <a:r>
              <a:rPr lang="en-US" smtClean="0">
                <a:latin typeface="Arial" charset="0"/>
              </a:rPr>
              <a:t>Traditional mass media faces many challenges. Although advertisers are not ready to abandon mass media, they are looking for alternative ways to reach consumers.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45058" name="Notes Placeholder 2"/>
          <p:cNvSpPr>
            <a:spLocks noGrp="1"/>
          </p:cNvSpPr>
          <p:nvPr>
            <p:ph type="body" idx="1"/>
          </p:nvPr>
        </p:nvSpPr>
        <p:spPr bwMode="auto">
          <a:xfrm>
            <a:off x="685800" y="4288938"/>
            <a:ext cx="5486400" cy="4061482"/>
          </a:xfrm>
          <a:prstGeom prst="rect">
            <a:avLst/>
          </a:prstGeom>
          <a:noFill/>
          <a:ln>
            <a:miter lim="800000"/>
            <a:headEnd/>
            <a:tailEnd/>
          </a:ln>
        </p:spPr>
        <p:txBody>
          <a:bodyPr/>
          <a:lstStyle/>
          <a:p>
            <a:r>
              <a:rPr lang="en-US" smtClean="0">
                <a:latin typeface="Arial" charset="0"/>
              </a:rPr>
              <a:t>Marketers have a number of reasons for using guerilla marketing. Companies are looking for new ways to communicate and interact with customers that bypass the traditional methods. Guerilla marketing can make advertising more accessible to consumers. It can impact a spot market and create buzz that can quickly spread beyond where it is occurring. Guerilla marketing can be used to build relationships with customers.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47106" name="Notes Placeholder 2"/>
          <p:cNvSpPr>
            <a:spLocks noGrp="1"/>
          </p:cNvSpPr>
          <p:nvPr>
            <p:ph type="body" idx="1"/>
          </p:nvPr>
        </p:nvSpPr>
        <p:spPr bwMode="auto">
          <a:xfrm>
            <a:off x="685800" y="4288938"/>
            <a:ext cx="5486400" cy="4061482"/>
          </a:xfrm>
          <a:prstGeom prst="rect">
            <a:avLst/>
          </a:prstGeom>
          <a:noFill/>
          <a:ln>
            <a:miter lim="800000"/>
            <a:headEnd/>
            <a:tailEnd/>
          </a:ln>
        </p:spPr>
        <p:txBody>
          <a:bodyPr/>
          <a:lstStyle/>
          <a:p>
            <a:r>
              <a:rPr lang="en-US" b="1" smtClean="0">
                <a:latin typeface="Arial" charset="0"/>
              </a:rPr>
              <a:t>Lifestyle marketing </a:t>
            </a:r>
            <a:r>
              <a:rPr lang="en-US" smtClean="0">
                <a:latin typeface="Arial" charset="0"/>
              </a:rPr>
              <a:t>involves identifying marketing methods associated with the hobbies, entertainment, and lives of the target audience. It involves making contact with consumers were they go for relaxations, excitement, socialization, and enjoyment. The idea is to intersect with consumers during their daily lives. For instance, A/X Armani Exchange reaches young consumers through sponsoring and setting up booths at music festivals and fashion shows.</a:t>
            </a:r>
            <a:endParaRPr lang="en-US" b="1"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49154" name="Notes Placeholder 2"/>
          <p:cNvSpPr>
            <a:spLocks noGrp="1"/>
          </p:cNvSpPr>
          <p:nvPr>
            <p:ph type="body" idx="1"/>
          </p:nvPr>
        </p:nvSpPr>
        <p:spPr bwMode="auto">
          <a:xfrm>
            <a:off x="685800" y="4288938"/>
            <a:ext cx="5486400" cy="4061482"/>
          </a:xfrm>
          <a:prstGeom prst="rect">
            <a:avLst/>
          </a:prstGeom>
          <a:noFill/>
          <a:ln>
            <a:miter lim="800000"/>
            <a:headEnd/>
            <a:tailEnd/>
          </a:ln>
        </p:spPr>
        <p:txBody>
          <a:bodyPr/>
          <a:lstStyle/>
          <a:p>
            <a:r>
              <a:rPr lang="en-US" b="1" dirty="0" smtClean="0">
                <a:latin typeface="Arial" charset="0"/>
              </a:rPr>
              <a:t>Experiential marketing </a:t>
            </a:r>
            <a:r>
              <a:rPr lang="en-US" dirty="0" smtClean="0">
                <a:latin typeface="Arial" charset="0"/>
              </a:rPr>
              <a:t>is the intersection of direct marketing, field marketing, and sales promotions. Its basic premise is increasing the experience of direct marketing through an interactive connection. Rather than just pass out samples, make it an experience the consumer will remember. Nickelodeon used experiential  marketing with their Slime Across American Tour. 30,000 kids were exposed to the exhibit and 20 million television impressions resulted. Jack Morton Worldwide used a traveling mall exhibit to expose consumers to the benefits of cotton and cotton clothing. Consumers could sing and record their own version of the song “Fabrics of Our Lives.”</a:t>
            </a:r>
            <a:endParaRPr lang="en-US" b="1"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53250" name="Notes Placeholder 2"/>
          <p:cNvSpPr>
            <a:spLocks noGrp="1"/>
          </p:cNvSpPr>
          <p:nvPr>
            <p:ph type="body" idx="1"/>
          </p:nvPr>
        </p:nvSpPr>
        <p:spPr bwMode="auto">
          <a:xfrm>
            <a:off x="685800" y="4288938"/>
            <a:ext cx="5486400" cy="4061482"/>
          </a:xfrm>
          <a:prstGeom prst="rect">
            <a:avLst/>
          </a:prstGeom>
          <a:noFill/>
          <a:ln>
            <a:miter lim="800000"/>
            <a:headEnd/>
            <a:tailEnd/>
          </a:ln>
        </p:spPr>
        <p:txBody>
          <a:bodyPr/>
          <a:lstStyle/>
          <a:p>
            <a:r>
              <a:rPr lang="en-US" smtClean="0">
                <a:latin typeface="Arial" charset="0"/>
              </a:rPr>
              <a:t>Product placement and branded entertainment is an alternative marketing method designed to make an impression on people without it looking like advertising.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55298" name="Notes Placeholder 2"/>
          <p:cNvSpPr>
            <a:spLocks noGrp="1"/>
          </p:cNvSpPr>
          <p:nvPr>
            <p:ph type="body" idx="1"/>
          </p:nvPr>
        </p:nvSpPr>
        <p:spPr bwMode="auto">
          <a:xfrm>
            <a:off x="685800" y="4288938"/>
            <a:ext cx="5486400" cy="4061482"/>
          </a:xfrm>
          <a:prstGeom prst="rect">
            <a:avLst/>
          </a:prstGeom>
          <a:noFill/>
          <a:ln>
            <a:miter lim="800000"/>
            <a:headEnd/>
            <a:tailEnd/>
          </a:ln>
        </p:spPr>
        <p:txBody>
          <a:bodyPr/>
          <a:lstStyle/>
          <a:p>
            <a:r>
              <a:rPr lang="en-US" b="1" smtClean="0">
                <a:latin typeface="Arial" charset="0"/>
              </a:rPr>
              <a:t>Product placement </a:t>
            </a:r>
            <a:r>
              <a:rPr lang="en-US" smtClean="0">
                <a:latin typeface="Arial" charset="0"/>
              </a:rPr>
              <a:t>is a planned insertion in a movie, television show, book or other forms of entertainment. It has been used since the 1890s, but only recently has grown in popularity.  The biggest surge in product placement came in 1982 with </a:t>
            </a:r>
            <a:r>
              <a:rPr lang="en-US" i="1" smtClean="0">
                <a:latin typeface="Arial" charset="0"/>
              </a:rPr>
              <a:t>E. T.</a:t>
            </a:r>
            <a:r>
              <a:rPr lang="en-US" smtClean="0">
                <a:latin typeface="Arial" charset="0"/>
              </a:rPr>
              <a:t> and Reese’s Pieces. The placement of the Reese’s Pieces in the movie spurred a 65% increase in sales following the movie’s release. Research has found that product placement increases awareness of the brand, creates a more positive attitude towards the brand, but does not have any immediate impact on sales. From a cost standpoint, product placement has a low cost per viewer of impressions. A primary advantage is that the impressions do not stop with the movie. After the movie has played in theaters it goes to DVD movie rentals, to pay-per-view television, then to the movie channels on television.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63490" name="Notes Placeholder 2"/>
          <p:cNvSpPr>
            <a:spLocks noGrp="1"/>
          </p:cNvSpPr>
          <p:nvPr>
            <p:ph type="body" idx="1"/>
          </p:nvPr>
        </p:nvSpPr>
        <p:spPr bwMode="auto">
          <a:xfrm>
            <a:off x="685800" y="4288938"/>
            <a:ext cx="5486400" cy="4061482"/>
          </a:xfrm>
          <a:prstGeom prst="rect">
            <a:avLst/>
          </a:prstGeom>
          <a:noFill/>
          <a:ln>
            <a:miter lim="800000"/>
            <a:headEnd/>
            <a:tailEnd/>
          </a:ln>
        </p:spPr>
        <p:txBody>
          <a:bodyPr/>
          <a:lstStyle/>
          <a:p>
            <a:r>
              <a:rPr lang="en-US" smtClean="0">
                <a:latin typeface="Arial" charset="0"/>
              </a:rPr>
              <a:t>For successful product placement and branded entertainment, choosing the right media is important. It helps when other promotional materials are produced that reinforce or remind individuals of the brand and even the placement. Product placement and branded entertainment work because there is no call to action, so consumers tend to have a positive attitude towards the brand. Some consumers are more receptive than others. People ages 15 to 34 are more likely to notice product placements and be more receptive to them. Sometimes product placements allow companies to bypass regulations and get their products in front of their intended audience.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65538" name="Notes Placeholder 2"/>
          <p:cNvSpPr>
            <a:spLocks noGrp="1"/>
          </p:cNvSpPr>
          <p:nvPr>
            <p:ph type="body" idx="1"/>
          </p:nvPr>
        </p:nvSpPr>
        <p:spPr bwMode="auto">
          <a:xfrm>
            <a:off x="685800" y="4288938"/>
            <a:ext cx="5486400" cy="4061482"/>
          </a:xfrm>
          <a:prstGeom prst="rect">
            <a:avLst/>
          </a:prstGeom>
          <a:noFill/>
          <a:ln>
            <a:miter lim="800000"/>
            <a:headEnd/>
            <a:tailEnd/>
          </a:ln>
        </p:spPr>
        <p:txBody>
          <a:bodyPr/>
          <a:lstStyle/>
          <a:p>
            <a:r>
              <a:rPr lang="en-US" smtClean="0">
                <a:latin typeface="Arial" charset="0"/>
              </a:rPr>
              <a:t>Budgets for product placement and branded entertainment have been increasing for several reasons. 1) The appeal is stronger for a brand in a non-advertising context. 2) Perceptions of what others think is important, so if a favorite actor or actress is seen using the brand, then it supports the consumer using it. 3) It provides post-purchase reassurance that a good decision was made. 4) It can reach individuals who place little value on brands. If someone they admire uses a particular brand, then maybe he/she should consider purchasing it.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69634" name="Notes Placeholder 2"/>
          <p:cNvSpPr>
            <a:spLocks noGrp="1"/>
          </p:cNvSpPr>
          <p:nvPr>
            <p:ph type="body" idx="1"/>
          </p:nvPr>
        </p:nvSpPr>
        <p:spPr bwMode="auto">
          <a:xfrm>
            <a:off x="685800" y="4288938"/>
            <a:ext cx="5486400" cy="4061482"/>
          </a:xfrm>
          <a:prstGeom prst="rect">
            <a:avLst/>
          </a:prstGeom>
          <a:noFill/>
          <a:ln>
            <a:miter lim="800000"/>
            <a:headEnd/>
            <a:tailEnd/>
          </a:ln>
        </p:spPr>
        <p:txBody>
          <a:bodyPr/>
          <a:lstStyle/>
          <a:p>
            <a:r>
              <a:rPr lang="en-US" smtClean="0">
                <a:latin typeface="Arial" charset="0"/>
              </a:rPr>
              <a:t>Another approach to reaching consumers and breaking through ad clutter is to use some type of alternative media. This list contains some of the options advertisers have.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86018" name="Notes Placeholder 2"/>
          <p:cNvSpPr>
            <a:spLocks noGrp="1"/>
          </p:cNvSpPr>
          <p:nvPr>
            <p:ph type="body" idx="1"/>
          </p:nvPr>
        </p:nvSpPr>
        <p:spPr bwMode="auto">
          <a:xfrm>
            <a:off x="685800" y="4288938"/>
            <a:ext cx="5486400" cy="4061482"/>
          </a:xfrm>
          <a:prstGeom prst="rect">
            <a:avLst/>
          </a:prstGeom>
          <a:noFill/>
          <a:ln>
            <a:miter lim="800000"/>
            <a:headEnd/>
            <a:tailEnd/>
          </a:ln>
        </p:spPr>
        <p:txBody>
          <a:bodyPr/>
          <a:lstStyle/>
          <a:p>
            <a:r>
              <a:rPr lang="en-US" dirty="0" smtClean="0">
                <a:latin typeface="Arial" charset="0"/>
              </a:rPr>
              <a:t>The in-store shopping experience has a major impact on purchase decisions. It is the “make or break” time in terms of a decision to purchase a particular brand. In-store advertising seeks to engage customers. The most engaging forms of advertising are end-aisle displays and merchandise displays. The least engaging are ceiling banners and overhead mobiles. Using color, light, sound, taste, and smell increases engagement. Motion also engages customers. The motion can be video screens, television monitors, or even digital signage.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90114" name="Notes Placeholder 2"/>
          <p:cNvSpPr>
            <a:spLocks noGrp="1"/>
          </p:cNvSpPr>
          <p:nvPr>
            <p:ph type="body" idx="1"/>
          </p:nvPr>
        </p:nvSpPr>
        <p:spPr bwMode="auto">
          <a:xfrm>
            <a:off x="685800" y="4288938"/>
            <a:ext cx="5486400" cy="4061482"/>
          </a:xfrm>
          <a:prstGeom prst="rect">
            <a:avLst/>
          </a:prstGeom>
          <a:noFill/>
          <a:ln>
            <a:miter lim="800000"/>
            <a:headEnd/>
            <a:tailEnd/>
          </a:ln>
        </p:spPr>
        <p:txBody>
          <a:bodyPr/>
          <a:lstStyle/>
          <a:p>
            <a:r>
              <a:rPr lang="en-US" smtClean="0">
                <a:latin typeface="Arial" charset="0"/>
              </a:rPr>
              <a:t>For point-of-purchase displays location is the key. It is the last chance to reach a potential buyer. POP displays have proven to be effective for increasing sales because most decisions are made in the store. The average increase in sales for a POP is 9%. Only about half of the displays actually impact sales, but for those half the boost is around 20%. Currently, manufacturers spend about $17 billion a year on POP displays.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24578" name="Notes Placeholder 2"/>
          <p:cNvSpPr>
            <a:spLocks noGrp="1"/>
          </p:cNvSpPr>
          <p:nvPr>
            <p:ph type="body" idx="1"/>
          </p:nvPr>
        </p:nvSpPr>
        <p:spPr bwMode="auto">
          <a:xfrm>
            <a:off x="685800" y="4288938"/>
            <a:ext cx="5486400" cy="4061482"/>
          </a:xfrm>
          <a:prstGeom prst="rect">
            <a:avLst/>
          </a:prstGeom>
          <a:noFill/>
          <a:ln>
            <a:miter lim="800000"/>
            <a:headEnd/>
            <a:tailEnd/>
          </a:ln>
        </p:spPr>
        <p:txBody>
          <a:bodyPr/>
          <a:lstStyle/>
          <a:p>
            <a:r>
              <a:rPr lang="en-US" dirty="0" smtClean="0">
                <a:latin typeface="Arial" charset="0"/>
              </a:rPr>
              <a:t>Developing alternative marketing programs require creativity and imagination. Marketers look for new places where a consumer’s path intersects with a brand’s presence. The goal is to reach consumers in unexpected ways or in everyday life situations that resonate with consumers and where there is less competition for attention.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96258" name="Notes Placeholder 2"/>
          <p:cNvSpPr>
            <a:spLocks noGrp="1"/>
          </p:cNvSpPr>
          <p:nvPr>
            <p:ph type="body" idx="1"/>
          </p:nvPr>
        </p:nvSpPr>
        <p:spPr bwMode="auto">
          <a:xfrm>
            <a:off x="685800" y="4288938"/>
            <a:ext cx="5486400" cy="4061482"/>
          </a:xfrm>
          <a:prstGeom prst="rect">
            <a:avLst/>
          </a:prstGeom>
          <a:noFill/>
          <a:ln>
            <a:miter lim="800000"/>
            <a:headEnd/>
            <a:tailEnd/>
          </a:ln>
        </p:spPr>
        <p:txBody>
          <a:bodyPr/>
          <a:lstStyle/>
          <a:p>
            <a:r>
              <a:rPr lang="en-US" smtClean="0">
                <a:latin typeface="Arial" charset="0"/>
              </a:rPr>
              <a:t>Brand communities are the ultimate in brand loyalty and brand devotion. Jeep, Apple, and Harley Davidson are three brands that have developed strong brand communities. People join a brand community for several reasons. It offers symbolic meaning and provides for interaction between the brand, consumers, and companies that participate. People join because they have shared values and experiences. Brand communities cannot be created by brands or companies. It has to be customer driven. But, brands can enhance the community and provide a richer brand community experience.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98306" name="Notes Placeholder 2"/>
          <p:cNvSpPr>
            <a:spLocks noGrp="1"/>
          </p:cNvSpPr>
          <p:nvPr>
            <p:ph type="body" idx="1"/>
          </p:nvPr>
        </p:nvSpPr>
        <p:spPr bwMode="auto">
          <a:xfrm>
            <a:off x="685800" y="4288938"/>
            <a:ext cx="5486400" cy="4061482"/>
          </a:xfrm>
          <a:prstGeom prst="rect">
            <a:avLst/>
          </a:prstGeom>
          <a:noFill/>
          <a:ln>
            <a:miter lim="800000"/>
            <a:headEnd/>
            <a:tailEnd/>
          </a:ln>
        </p:spPr>
        <p:txBody>
          <a:bodyPr/>
          <a:lstStyle/>
          <a:p>
            <a:r>
              <a:rPr lang="en-US" smtClean="0">
                <a:latin typeface="Arial" charset="0"/>
              </a:rPr>
              <a:t>People join a brand community as an affirmation of their buying decision. It provides social identity and bond with fellow brand owners. They can swap stores, swap advice and provide help to each other and to new members. It provides a venue for feedback and new ideas.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100354" name="Notes Placeholder 2"/>
          <p:cNvSpPr>
            <a:spLocks noGrp="1"/>
          </p:cNvSpPr>
          <p:nvPr>
            <p:ph type="body" idx="1"/>
          </p:nvPr>
        </p:nvSpPr>
        <p:spPr bwMode="auto">
          <a:xfrm>
            <a:off x="685800" y="4288938"/>
            <a:ext cx="5486400" cy="4061482"/>
          </a:xfrm>
          <a:prstGeom prst="rect">
            <a:avLst/>
          </a:prstGeom>
          <a:noFill/>
          <a:ln>
            <a:miter lim="800000"/>
            <a:headEnd/>
            <a:tailEnd/>
          </a:ln>
        </p:spPr>
        <p:txBody>
          <a:bodyPr/>
          <a:lstStyle/>
          <a:p>
            <a:r>
              <a:rPr lang="en-US" smtClean="0">
                <a:latin typeface="Arial" charset="0"/>
              </a:rPr>
              <a:t>Companies can enhance a brand community. Companies can create benefits for individuals to encourage them to participate and join in the brand community. Materials and items not available to the public can be provided to members. Representatives from the firm can become involved and sponsor events and meetings. They can encourage and provide an avenue for members to communicate with each other. It is also important for the company to continue its strong brand name and maintain its reputation. Skyjacker is an active participant with Camp Jeep. It benefits the brand community and provides excellent exposure for the company.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xfrm>
            <a:off x="1173163" y="677863"/>
            <a:ext cx="4516437" cy="3386137"/>
          </a:xfrm>
          <a:prstGeom prst="rect">
            <a:avLst/>
          </a:prstGeom>
          <a:noFill/>
          <a:ln>
            <a:solidFill>
              <a:srgbClr val="000000"/>
            </a:solidFill>
            <a:miter lim="800000"/>
            <a:headEnd/>
            <a:tailEnd/>
          </a:ln>
        </p:spPr>
      </p:sp>
      <p:sp>
        <p:nvSpPr>
          <p:cNvPr id="17410" name="Rectangle 3"/>
          <p:cNvSpPr>
            <a:spLocks noGrp="1" noChangeArrowheads="1"/>
          </p:cNvSpPr>
          <p:nvPr>
            <p:ph type="body" idx="1"/>
          </p:nvPr>
        </p:nvSpPr>
        <p:spPr bwMode="auto">
          <a:xfrm>
            <a:off x="685800" y="4287838"/>
            <a:ext cx="5486400" cy="4062412"/>
          </a:xfrm>
          <a:prstGeom prst="rect">
            <a:avLst/>
          </a:prstGeom>
          <a:noFill/>
          <a:ln>
            <a:miter lim="800000"/>
            <a:headEnd/>
            <a:tailEnd/>
          </a:ln>
        </p:spPr>
        <p:txBody>
          <a:bodyPr lIns="90450" tIns="45225" rIns="90450" bIns="45225"/>
          <a:lstStyle/>
          <a:p>
            <a:r>
              <a:rPr lang="en-US" smtClean="0"/>
              <a:t>This chapter focuses on sales promotions – which include both consumer promotions and trade promotions.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bwMode="auto">
          <a:xfrm>
            <a:off x="1195388" y="687388"/>
            <a:ext cx="4467225" cy="3349625"/>
          </a:xfrm>
          <a:prstGeom prst="rect">
            <a:avLst/>
          </a:prstGeom>
          <a:noFill/>
          <a:ln w="12700">
            <a:solidFill>
              <a:srgbClr val="000000"/>
            </a:solidFill>
            <a:miter lim="800000"/>
            <a:headEnd/>
            <a:tailEnd/>
          </a:ln>
        </p:spPr>
      </p:sp>
      <p:sp>
        <p:nvSpPr>
          <p:cNvPr id="2560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lIns="92075" tIns="46038" rIns="92075" bIns="46038"/>
          <a:lstStyle/>
          <a:p>
            <a:r>
              <a:rPr lang="en-US" dirty="0" smtClean="0"/>
              <a:t>Enticing a consumer to take the final step and make the purchase constitutes a primary goal for consumer promotions. Advertising often creates the interest and excitement that brings consumers to the store, promotions can then be used to encourage the actual purchase. This slides lists the major forms of consumer promotions.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bwMode="auto">
          <a:xfrm>
            <a:off x="1195388" y="687388"/>
            <a:ext cx="4467225" cy="3349625"/>
          </a:xfrm>
          <a:prstGeom prst="rect">
            <a:avLst/>
          </a:prstGeom>
          <a:noFill/>
          <a:ln w="12700">
            <a:solidFill>
              <a:srgbClr val="000000"/>
            </a:solidFill>
            <a:miter lim="800000"/>
            <a:headEnd/>
            <a:tailEnd/>
          </a:ln>
        </p:spPr>
      </p:sp>
      <p:sp>
        <p:nvSpPr>
          <p:cNvPr id="27650"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lIns="92075" tIns="46038" rIns="92075" bIns="46038"/>
          <a:lstStyle/>
          <a:p>
            <a:r>
              <a:rPr lang="en-US" dirty="0" smtClean="0"/>
              <a:t>Coupons offer a price reduction to the consumer. It may be a percentage off of the retail price, or absolute amount. 300 billion coupons were printed and 2.5 billion were redeemed, a redemption rate of 0.85%. The average value of coupons was $1.55. That equates to about $3.87 billion in savings. Coupons are used at some level in about 80% of households and 2/3 of consumers say they are willing to switch brands with a coupon.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95388" y="687388"/>
            <a:ext cx="4467225" cy="3349625"/>
          </a:xfrm>
          <a:prstGeom prst="rect">
            <a:avLst/>
          </a:prstGeom>
          <a:noFill/>
          <a:ln w="12700">
            <a:solidFill>
              <a:srgbClr val="000000"/>
            </a:solidFill>
            <a:miter lim="800000"/>
            <a:headEnd/>
            <a:tailEnd/>
          </a:ln>
        </p:spPr>
      </p:sp>
      <p:sp>
        <p:nvSpPr>
          <p:cNvPr id="29698"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lIns="92075" tIns="46038" rIns="92075" bIns="46038"/>
          <a:lstStyle/>
          <a:p>
            <a:r>
              <a:rPr lang="en-US" dirty="0" smtClean="0"/>
              <a:t>Manufacturers issue about 80% of all coupons. Most coupons are sent through print media with free standing inserts (FSI) accounting for about 90% of all coupons distributed. The advantage of using FSIs is that consumers must make a conscious effort to clip the coupon. This helps create brand awareness and encourages a purchase on the next trip to the store. Digital (online) coupons are growing in popularity. They are easy to find and print. The users of digital coupons are more affluent and better educated than users of printed coupons. Coupons are also now being sent to cell phones and used on </a:t>
            </a:r>
            <a:r>
              <a:rPr lang="en-US" dirty="0" err="1" smtClean="0"/>
              <a:t>smartphones</a:t>
            </a:r>
            <a:r>
              <a:rPr lang="en-US" dirty="0" smtClean="0"/>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195388" y="687388"/>
            <a:ext cx="4467225" cy="3349625"/>
          </a:xfrm>
          <a:prstGeom prst="rect">
            <a:avLst/>
          </a:prstGeom>
          <a:noFill/>
          <a:ln w="12700">
            <a:solidFill>
              <a:srgbClr val="000000"/>
            </a:solidFill>
            <a:miter lim="800000"/>
            <a:headEnd/>
            <a:tailEnd/>
          </a:ln>
        </p:spPr>
      </p:sp>
      <p:sp>
        <p:nvSpPr>
          <p:cNvPr id="31746"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lIns="92075" tIns="46038" rIns="92075" bIns="46038"/>
          <a:lstStyle/>
          <a:p>
            <a:r>
              <a:rPr lang="en-US" smtClean="0"/>
              <a:t>Coupons can be delivered in a variety of ways. Free standing inserts are the most common, with 88% of all coupons being distributed in this way. They can also be distributed through direct mail. They can be placed on packages or inside packages. The can be in the store on shelves, or in bins, or delivered by the scanner at the time of checkout. Coupons can be digital or they can be delivered by employees of an organization.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3789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dirty="0" smtClean="0"/>
              <a:t>Coupons can be divided into four major types. Instant redemption coupons are typically placed on the outside of a package or attached to a store shelf and can be redeemed immediately. Instant redemption coupons encourage trial purchases since the discount is immediate. Bounce-back coupons are inside a package and encourage repeat purchases because they cannot be used until the package is opened.  Scanner-delivered coupons are triggered by an item purchased. The coupon is either for a competing brand or for another variety or flavor than was purchased. The most common motive for scanner delivered is to encourage brand switching on the  next trip to the store. Cross-</a:t>
            </a:r>
            <a:r>
              <a:rPr lang="en-US" dirty="0" err="1" smtClean="0"/>
              <a:t>ruffing</a:t>
            </a:r>
            <a:r>
              <a:rPr lang="en-US" dirty="0" smtClean="0"/>
              <a:t> coupons are placed on one item for another item, such as a coupon for dip placed on a bag of potato chips.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4198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dirty="0" smtClean="0"/>
              <a:t>The big disadvantage of coupons is reduced revenues. Companies are giving customers a reduction in price, which means they earn less money. Also, 80% of coupons are used by brand preference consumers, which means they likely would have purchased that brand anyway. The coupon just offers it to them cheaper. But, most manufacturers say it is one of those necessary evils to stay in business. Customers expect coupons. Competitors use them so companies have to use them to keep competitors from taking sales away. Retailers expect them so it will pull customers into the store.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26626" name="Notes Placeholder 2"/>
          <p:cNvSpPr>
            <a:spLocks noGrp="1"/>
          </p:cNvSpPr>
          <p:nvPr>
            <p:ph type="body" idx="1"/>
          </p:nvPr>
        </p:nvSpPr>
        <p:spPr bwMode="auto">
          <a:xfrm>
            <a:off x="685800" y="4288938"/>
            <a:ext cx="5486400" cy="4061482"/>
          </a:xfrm>
          <a:prstGeom prst="rect">
            <a:avLst/>
          </a:prstGeom>
          <a:noFill/>
          <a:ln>
            <a:miter lim="800000"/>
            <a:headEnd/>
            <a:tailEnd/>
          </a:ln>
        </p:spPr>
        <p:txBody>
          <a:bodyPr/>
          <a:lstStyle/>
          <a:p>
            <a:r>
              <a:rPr lang="en-US" dirty="0" smtClean="0">
                <a:latin typeface="Arial" charset="0"/>
              </a:rPr>
              <a:t>Buzz marketing has become one of the fastest growing areas in alternative marketing. Estimated expenditures for buzz marketing are now at $1 billion annually. </a:t>
            </a:r>
            <a:r>
              <a:rPr lang="en-US" b="1" dirty="0" smtClean="0">
                <a:latin typeface="Arial" charset="0"/>
              </a:rPr>
              <a:t>Buzz marketing</a:t>
            </a:r>
            <a:r>
              <a:rPr lang="en-US" dirty="0" smtClean="0">
                <a:latin typeface="Arial" charset="0"/>
              </a:rPr>
              <a:t> emphasizes consumers passing along information about a product and since it is word-of-mouth from an individual, it has a higher level of credibility. Methods of generating buzz are through consumers who use and truly like a brand, consumers who are sponsored to talk about a brand, and a company or agency generating buzz.</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44034"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dirty="0" smtClean="0"/>
              <a:t>Premiums are prizes, gifts, or other special offers consumers receive when purchasing a product. The key to premiums is that consumers pay full price for the product. Four different types of premiums can be used. Free-in-the-mail premiums are free to consumers who mail in X number of box tops or labels. In-or on-package premiums are located in the package or on the package and are received upon purchase. Store or manufacturer’s premiums can vary in how they are delivered. They can be prizes in kid’s meals at a fast food restaurant or a golf bag with the purchase of a new set of clubs. Self-liquidating require a small amount of money with the proof-of-purchase. The amount paid usually covers the cost of the item and may even pay for shipping.</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bwMode="auto">
          <a:xfrm>
            <a:off x="1195388" y="687388"/>
            <a:ext cx="4467225" cy="3349625"/>
          </a:xfrm>
          <a:prstGeom prst="rect">
            <a:avLst/>
          </a:prstGeom>
          <a:noFill/>
          <a:ln w="12700">
            <a:solidFill>
              <a:srgbClr val="000000"/>
            </a:solidFill>
            <a:miter lim="800000"/>
            <a:headEnd/>
            <a:tailEnd/>
          </a:ln>
        </p:spPr>
      </p:sp>
      <p:sp>
        <p:nvSpPr>
          <p:cNvPr id="48130"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lIns="92075" tIns="46038" rIns="92075" bIns="46038"/>
          <a:lstStyle/>
          <a:p>
            <a:r>
              <a:rPr lang="en-US" dirty="0" smtClean="0"/>
              <a:t>Matching the premium to the target market is important. It needs to be something the target market wants. Try for exclusivity and avoid fads. The premium should reinforce the firm’s products and image,  not distract from it. It helps to integrate the premium offer with other IMC tools,  such as advertising and POP displays. While premiums can attract customers, don’t expect it to boost short-term profits. In fact, in most cases, companies will loose money on premiums.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5017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dirty="0" smtClean="0"/>
              <a:t>The terms contests and sweepstakes tend to be used interchangeably, but there is a difference. Contests require some type of activity or skill. They can require a purchase to enter, at least in most states. However, for some states it is illegal to require a purchase to enter. Sweepstakes rely on random chance. Laws require the odds of winning each prize to be printed in advance and made available at every location where the sweepstake can be entered. Companies cannot require a purchase to enter, although they can limit people to one entry per visit.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5222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dirty="0" smtClean="0"/>
              <a:t>People enter contests and sweepstake because they find them interesting. A few will enter because of the prizes. Consumers are selective on which ones they enter. They do not enter every contest or sweepstake they see. Extrinsic value is the attractiveness of the prize. The more attractive, the more likely to enter. Intrinsic value is the fun or skill of playing. This is more important in contests than sweepstakes. Small, incremental rewards given sporadically will encourage people to keep participating. Scratch-and-win tickets are popular because people know instantly if they won.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54274"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dirty="0" smtClean="0"/>
              <a:t>The Internet and social media have become popular venues for sweepstakes and contests. The Internet allows for interactive games, which increases the intrinsic value of playing. Companies can capture data from individuals who play, which can be analyzed and used to plan marketing programs. The Internet is also cheaper.</a:t>
            </a:r>
          </a:p>
          <a:p>
            <a:endParaRPr lang="en-US" dirty="0" smtClean="0"/>
          </a:p>
          <a:p>
            <a:r>
              <a:rPr lang="en-US" dirty="0" smtClean="0"/>
              <a:t>The goals of contests and sweepstakes should be to encourage traffic to a website or to a retail location. It is doubtful it will boost sales, but it will create awareness and exposure. It is the intrinsic rewards that usually draw people back, not the extrinsic.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56322"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dirty="0" smtClean="0"/>
              <a:t>The terms refunds and rebates are used interchangeably, but do have different meanings. Refunds are for soft goods, rebates are for hard goods. People do not like refunds and rebates because typically they are a hassle to redeem and they have to wait 6-8 weeks for the check. For some products the rebates have been used for so long, customers expect them and will hardly make a purchase without it. Automobiles and computer printers are two products people now want a rebate to make a purchase. Redemption rates are low, less then 30% overall. But, if the rebate is for  more than $50, the redemption rate jumps up to 65%.</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5837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dirty="0" smtClean="0"/>
              <a:t>Sampling is the delivery of a free good or service with the hope the person or business will like the brand and purchase it on the next trip or the next time the product is needed. Businesses use sampling extensively to encourage prospects to try the brand and compare it to the brand they are currently using. Services can also provide samples, such as a 7-day free membership at a fitness center or free initial consultation with a lawyer or dentist. According to a consumer survey of people who tried a sample – 33% made a purchase of the brand during that shopping trip, 58% would buy it again, and 25% bought the sample instead of intended brand.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bwMode="auto">
          <a:xfrm>
            <a:off x="1195388" y="687388"/>
            <a:ext cx="4467225" cy="3349625"/>
          </a:xfrm>
          <a:prstGeom prst="rect">
            <a:avLst/>
          </a:prstGeom>
          <a:noFill/>
          <a:ln w="12700">
            <a:solidFill>
              <a:srgbClr val="000000"/>
            </a:solidFill>
            <a:miter lim="800000"/>
            <a:headEnd/>
            <a:tailEnd/>
          </a:ln>
        </p:spPr>
      </p:sp>
      <p:sp>
        <p:nvSpPr>
          <p:cNvPr id="60418"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lIns="92075" tIns="46038" rIns="92075" bIns="46038"/>
          <a:lstStyle/>
          <a:p>
            <a:r>
              <a:rPr lang="en-US" dirty="0" smtClean="0"/>
              <a:t>Samples can be distributed in a variety of ways. They can be given to customers as they shop in a store. They can be sent in the mail or delivered as a result of a request. An example of a cross-</a:t>
            </a:r>
            <a:r>
              <a:rPr lang="en-US" dirty="0" err="1" smtClean="0"/>
              <a:t>ruffing</a:t>
            </a:r>
            <a:r>
              <a:rPr lang="en-US" dirty="0" smtClean="0"/>
              <a:t> sample would be a dryer sheet in a box of detergent or attached to the detergent box. Media samples are distributed through the media, such as the newspapers. Small items, such as perfume, can be attached inside of a magazine to a page. Professional sampling would be a drug company delivering samples to doctors, or vendor supplying samples of raw materials to a manufacturer. Selective sampling normally occurs at special events, such as a rodeo or state fair, where a company may distribute a sample of its drink or candy bar for people to try.</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6246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dirty="0" smtClean="0"/>
              <a:t>Sampling is an excellent means of introducing a new product. It can generate interest and leads, especially for B-to-B operations. It can be a way of collecting information, especially for response sampling. Sampling can boost sales through people buying the brand immediately, or on their next trip. Many consumers search the Internet for information and companies can provide an opportunity for them to request a sample at that time.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64514"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dirty="0" smtClean="0"/>
              <a:t>Successful sampling programs are a central part of an IMC plan. It is an excellent means of encouraging trial purchases. It is most effective for new products, new versions of products, and current products to new markets. It is important to target the right audience at the right venue to ensure success. Mass sampling is not cost effective. Firms need to target their sampling programs.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28674" name="Notes Placeholder 2"/>
          <p:cNvSpPr>
            <a:spLocks noGrp="1"/>
          </p:cNvSpPr>
          <p:nvPr>
            <p:ph type="body" idx="1"/>
          </p:nvPr>
        </p:nvSpPr>
        <p:spPr bwMode="auto">
          <a:xfrm>
            <a:off x="685800" y="4288938"/>
            <a:ext cx="5486400" cy="4061482"/>
          </a:xfrm>
          <a:prstGeom prst="rect">
            <a:avLst/>
          </a:prstGeom>
          <a:noFill/>
          <a:ln>
            <a:miter lim="800000"/>
            <a:headEnd/>
            <a:tailEnd/>
          </a:ln>
        </p:spPr>
        <p:txBody>
          <a:bodyPr/>
          <a:lstStyle/>
          <a:p>
            <a:r>
              <a:rPr lang="en-US" smtClean="0">
                <a:latin typeface="Arial" charset="0"/>
              </a:rPr>
              <a:t>A consumer who likes a brand and uses it is the ideal brand ambassador. They can spread buzz through personal conversations with people and also online through chat rooms, blogs, and e-mails. While these are the ideal ambassadors, companies have no control of what they say or who they talk to.</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66562"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When an additional or extra number of items are placed in a special package, it is a bonus pack. Typical bonuses range from 20% to 100%, with 30% being the most common.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xfrm>
            <a:off x="1195388" y="687388"/>
            <a:ext cx="4467225" cy="3349625"/>
          </a:xfrm>
          <a:prstGeom prst="rect">
            <a:avLst/>
          </a:prstGeom>
          <a:noFill/>
          <a:ln w="12700">
            <a:solidFill>
              <a:srgbClr val="000000"/>
            </a:solidFill>
            <a:miter lim="800000"/>
            <a:headEnd/>
            <a:tailEnd/>
          </a:ln>
        </p:spPr>
      </p:sp>
      <p:sp>
        <p:nvSpPr>
          <p:cNvPr id="68610"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lIns="92075" tIns="46038" rIns="92075" bIns="46038"/>
          <a:lstStyle/>
          <a:p>
            <a:r>
              <a:rPr lang="en-US" dirty="0" smtClean="0"/>
              <a:t>Companies use bonus packs for a variety of reasons. It can be used to increase usage of the product. If consumers have extra potato chips, they are likely to eat more. It can be used to match or preempt the competition. Consumers can stockpile the item so an offer by a competitor is no longer attractive. It can enhance brand loyalty, especially if consumers feel they are getting a good deal with the bonus pack. It can attract new users, but most likely these are individuals who have tried the brand in the past and have a favorable attitude towards the brand. It can also encourage brand switching, but under the same scenario as a new user.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7065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A price-off is a temporary price reduction. It can be marked on the item or its package, or displayed on the shelf or near the item.</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7270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dirty="0" smtClean="0"/>
              <a:t>Price-off promotions are the best and quickest method to stimulate sales. A price reduction can also entice consumers to try a product because the financial risk has been reduced. With the lower price, it can encourage brand switching and stockpiling the item. The benefit of customers stockpiling is they may consume more of the product. The major disadvantages is that a price-off will reduce profits. It normally takes a 20% to 40% boost in sales to offset just a 5% price reduction. It encourages greater price sensitivity. Consumers become reluctant to pay full price for the item. Long-term, it can have a negative impact on brand image.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7577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It is interesting to look at the impact a price-off has on a purchase decision. The majority, 51%, was not aware the item was on sale when they purchased. Another 40% would have purchased the product anyway. That means only 9% of consumers purchased the item because of the price-off.</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7782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dirty="0" smtClean="0"/>
              <a:t>At times companies combine two or more consumer promotions into a single campaign, called an </a:t>
            </a:r>
            <a:r>
              <a:rPr lang="en-US" b="1" dirty="0" smtClean="0"/>
              <a:t>overlay</a:t>
            </a:r>
            <a:r>
              <a:rPr lang="en-US" dirty="0" smtClean="0"/>
              <a:t>. It may involve a promotion for a sweepstake or contest with a coupon attached to encourage purchasing the product. A common overlay is passing out coupons at the same time consumers are given a sample of the product. </a:t>
            </a:r>
            <a:r>
              <a:rPr lang="en-US" b="1" dirty="0" smtClean="0"/>
              <a:t>Tie-ins</a:t>
            </a:r>
            <a:r>
              <a:rPr lang="en-US" dirty="0" smtClean="0"/>
              <a:t> are when two or more companies or products are promoted within a single campaign. An </a:t>
            </a:r>
            <a:r>
              <a:rPr lang="en-US" b="1" dirty="0" smtClean="0"/>
              <a:t>intra-company tie-in</a:t>
            </a:r>
            <a:r>
              <a:rPr lang="en-US" dirty="0" smtClean="0"/>
              <a:t> involves products with one company. </a:t>
            </a:r>
            <a:r>
              <a:rPr lang="en-US" b="1" dirty="0" smtClean="0"/>
              <a:t>Inter-company tie-ins</a:t>
            </a:r>
            <a:r>
              <a:rPr lang="en-US" dirty="0" smtClean="0"/>
              <a:t> involve two or more companies working together, such as is illustrated in this ad with Tyson and Betty Crocker.</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79874"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dirty="0" smtClean="0"/>
              <a:t>Consumers can be divided into four groups based on their proneness to use promotions. Consumers tend to fall into one of the four groups, but it will also vary by product. Someone who is brand loyal for ketchup may be price-sensitive for coffee. </a:t>
            </a:r>
            <a:r>
              <a:rPr lang="en-US" b="1" dirty="0" smtClean="0"/>
              <a:t>Promotion-prone consumers</a:t>
            </a:r>
            <a:r>
              <a:rPr lang="en-US" dirty="0" smtClean="0"/>
              <a:t> regularly respond to various consumer promotions and like to purchase products when they are on-deal. </a:t>
            </a:r>
            <a:r>
              <a:rPr lang="en-US" b="1" dirty="0" smtClean="0"/>
              <a:t>Brand-loyal consumers</a:t>
            </a:r>
            <a:r>
              <a:rPr lang="en-US" dirty="0" smtClean="0"/>
              <a:t> purchase only one particular brand of a product and will not substitute a competing brand regardless of the type of promotion being offered. </a:t>
            </a:r>
            <a:r>
              <a:rPr lang="en-US" b="1" dirty="0" smtClean="0"/>
              <a:t>Brand-preference consumers</a:t>
            </a:r>
            <a:r>
              <a:rPr lang="en-US" dirty="0" smtClean="0"/>
              <a:t> have a small set of brands for which they have a strong preference. Promotions for one of these select brands will impact which brand is purchased. </a:t>
            </a:r>
            <a:r>
              <a:rPr lang="en-US" b="1" dirty="0" smtClean="0"/>
              <a:t>Price-sensitive consumers</a:t>
            </a:r>
            <a:r>
              <a:rPr lang="en-US" dirty="0" smtClean="0"/>
              <a:t>  purchase whichever brand has the lowest price and use promotions that reduces the price.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81922"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dirty="0" smtClean="0"/>
              <a:t>In planning consumer promotions, firms must always support the brand image and position strategy and choose promotions that reinforce the image and position that is desired. It is also important to consider the target audience and the types of promotions they are the most receptive to. In terms of types of consumers, the promotion-prone consumers respond to deals and will switch to a brand being offered on-deal. That means a competitor can offer a deal and they will immediately switch. Price-sensitive consumers don’t care about the brand name. They just want the cheapest product. While promotions will boost sales from these two groups, neither group is loyal and as a result not attractive in the long run.</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8397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dirty="0" smtClean="0"/>
              <a:t>Brand loyal consumers will stay with your brand and don’t need a promotion to make a purchase. If they are brand loyal to a competing brand, a promotion is not going to sway them to make a purchase. The best group to pursue is brand-preference consumers. They have a small set of brands they prefer and deals for one of those brands can modify purchase behavior. They also can be encouraged to become more brand loyal. While consumers tend to be one of the four types, it also varies across product categories. Of the four groups, the brand-preference consumers are the best target.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30722" name="Notes Placeholder 2"/>
          <p:cNvSpPr>
            <a:spLocks noGrp="1"/>
          </p:cNvSpPr>
          <p:nvPr>
            <p:ph type="body" idx="1"/>
          </p:nvPr>
        </p:nvSpPr>
        <p:spPr bwMode="auto">
          <a:xfrm>
            <a:off x="685800" y="4288938"/>
            <a:ext cx="5486400" cy="4061482"/>
          </a:xfrm>
          <a:prstGeom prst="rect">
            <a:avLst/>
          </a:prstGeom>
          <a:noFill/>
          <a:ln>
            <a:miter lim="800000"/>
            <a:headEnd/>
            <a:tailEnd/>
          </a:ln>
        </p:spPr>
        <p:txBody>
          <a:bodyPr/>
          <a:lstStyle/>
          <a:p>
            <a:r>
              <a:rPr lang="en-US" smtClean="0">
                <a:latin typeface="Arial" charset="0"/>
              </a:rPr>
              <a:t>Many companies sponsor individuals as agents or advocates to introduce new products. It works best when the person likes the brand and uses it. Companies normally offer some type of incentive in exchange for the positive advocacy. It can be cash, but most of the time is merchandise. Selection of brand ambassadors is based on a person’s devotion to a brand and the size of their social circle. Since the idea is to talk to their friends and other people, the size of the social influence is important. They are expected to design their own grassroots effort on how they will promote the brand. Many will use low-cost marketing events and even online social networks. Although the individual is being sponsored, the key for success is that they are genuine and do believe in the product being pitched.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34818" name="Notes Placeholder 2"/>
          <p:cNvSpPr>
            <a:spLocks noGrp="1"/>
          </p:cNvSpPr>
          <p:nvPr>
            <p:ph type="body" idx="1"/>
          </p:nvPr>
        </p:nvSpPr>
        <p:spPr bwMode="auto">
          <a:xfrm>
            <a:off x="685800" y="4288938"/>
            <a:ext cx="5486400" cy="4061482"/>
          </a:xfrm>
          <a:prstGeom prst="rect">
            <a:avLst/>
          </a:prstGeom>
          <a:noFill/>
          <a:ln>
            <a:miter lim="800000"/>
            <a:headEnd/>
            <a:tailEnd/>
          </a:ln>
        </p:spPr>
        <p:txBody>
          <a:bodyPr/>
          <a:lstStyle/>
          <a:p>
            <a:r>
              <a:rPr lang="en-US" smtClean="0">
                <a:latin typeface="Arial" charset="0"/>
              </a:rPr>
              <a:t>The last approach to buzz marketing is using company or agency employees. It is a high risk strategy, especially if the person doesn’t identify himself as an employee and the public finds out. The Word of Mouth Marketing Association (WOMMA) suggests three principles to follow for any type of buzz marketing campaign. 1) Be honest about the relationship you have with the company and what you get for being a sponsor. 2) Be honest with your opinion. Don’t say just what the sponsor company wants you to day. 3) Be honest about your identity.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36866" name="Notes Placeholder 2"/>
          <p:cNvSpPr>
            <a:spLocks noGrp="1"/>
          </p:cNvSpPr>
          <p:nvPr>
            <p:ph type="body" idx="1"/>
          </p:nvPr>
        </p:nvSpPr>
        <p:spPr bwMode="auto">
          <a:xfrm>
            <a:off x="685800" y="4288938"/>
            <a:ext cx="5486400" cy="4061482"/>
          </a:xfrm>
          <a:prstGeom prst="rect">
            <a:avLst/>
          </a:prstGeom>
          <a:noFill/>
          <a:ln>
            <a:miter lim="800000"/>
            <a:headEnd/>
            <a:tailEnd/>
          </a:ln>
        </p:spPr>
        <p:txBody>
          <a:bodyPr/>
          <a:lstStyle/>
          <a:p>
            <a:r>
              <a:rPr lang="en-US" smtClean="0">
                <a:latin typeface="Arial" charset="0"/>
              </a:rPr>
              <a:t>Buzz marketing can be compared the stages of a virus: inoculation, incubation, and infection. </a:t>
            </a:r>
            <a:r>
              <a:rPr lang="en-US" b="1" smtClean="0">
                <a:latin typeface="Arial" charset="0"/>
              </a:rPr>
              <a:t>Inoculation</a:t>
            </a:r>
            <a:r>
              <a:rPr lang="en-US" smtClean="0">
                <a:latin typeface="Arial" charset="0"/>
              </a:rPr>
              <a:t> is when the product is being introduced. It is difficult to generate buzz marketing during this stage. </a:t>
            </a:r>
            <a:r>
              <a:rPr lang="en-US" b="1" smtClean="0">
                <a:latin typeface="Arial" charset="0"/>
              </a:rPr>
              <a:t>Incubation</a:t>
            </a:r>
            <a:r>
              <a:rPr lang="en-US" smtClean="0">
                <a:latin typeface="Arial" charset="0"/>
              </a:rPr>
              <a:t>  is when the product is being tried by a few innovators and trendsetters. Buzz marketing is easier, but still difficult. </a:t>
            </a:r>
            <a:r>
              <a:rPr lang="en-US" b="1" smtClean="0">
                <a:latin typeface="Arial" charset="0"/>
              </a:rPr>
              <a:t>Infection</a:t>
            </a:r>
            <a:r>
              <a:rPr lang="en-US" smtClean="0">
                <a:latin typeface="Arial" charset="0"/>
              </a:rPr>
              <a:t> is when widespread use of the product begins. The best time for a buzz marketing program. True customer-generated buzz occurs after awareness and often the awareness is generated through traditional media.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38914" name="Notes Placeholder 2"/>
          <p:cNvSpPr>
            <a:spLocks noGrp="1"/>
          </p:cNvSpPr>
          <p:nvPr>
            <p:ph type="body" idx="1"/>
          </p:nvPr>
        </p:nvSpPr>
        <p:spPr bwMode="auto">
          <a:xfrm>
            <a:off x="685800" y="4288938"/>
            <a:ext cx="5486400" cy="4061482"/>
          </a:xfrm>
          <a:prstGeom prst="rect">
            <a:avLst/>
          </a:prstGeom>
          <a:noFill/>
          <a:ln>
            <a:miter lim="800000"/>
            <a:headEnd/>
            <a:tailEnd/>
          </a:ln>
        </p:spPr>
        <p:txBody>
          <a:bodyPr/>
          <a:lstStyle/>
          <a:p>
            <a:r>
              <a:rPr lang="en-US" smtClean="0">
                <a:latin typeface="Arial" charset="0"/>
              </a:rPr>
              <a:t>Buzz marketing works the best when the brand is unique, new or performs better than the competition. The brand should stand out in some way. Its advertising should be memorable, intriguing, different, or unique. If a company can get customers involved, it works best. Buzz marketing works because people trust someone else’s opinion and people like to give their opinion.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43010" name="Notes Placeholder 2"/>
          <p:cNvSpPr>
            <a:spLocks noGrp="1"/>
          </p:cNvSpPr>
          <p:nvPr>
            <p:ph type="body" idx="1"/>
          </p:nvPr>
        </p:nvSpPr>
        <p:spPr bwMode="auto">
          <a:xfrm>
            <a:off x="685800" y="4288938"/>
            <a:ext cx="5486400" cy="4061482"/>
          </a:xfrm>
          <a:prstGeom prst="rect">
            <a:avLst/>
          </a:prstGeom>
          <a:noFill/>
          <a:ln>
            <a:miter lim="800000"/>
            <a:headEnd/>
            <a:tailEnd/>
          </a:ln>
        </p:spPr>
        <p:txBody>
          <a:bodyPr/>
          <a:lstStyle/>
          <a:p>
            <a:r>
              <a:rPr lang="en-US" smtClean="0">
                <a:latin typeface="Arial" charset="0"/>
              </a:rPr>
              <a:t>Guerilla marketing was developed by Jay Conrad Levinson. It is designed to bring instant results with low-cost, unique marketing methods. Guerilla marketing focuses on a region or area and involves interacting with consumers in a unique and different way. The goal is to create excitement and to generate buzz. It is often connected with grassroots efforts to launch a brand or to market a product. Often alternative media are used. Pink Jacket Creative used guerilla marketing to launch the caffeine chip, Engobi, which is described in the Integrated Campaigns in Action feature.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80" name="Rectangle 8"/>
          <p:cNvSpPr>
            <a:spLocks noGrp="1" noChangeArrowheads="1"/>
          </p:cNvSpPr>
          <p:nvPr>
            <p:ph type="ctrTitle" sz="quarter"/>
          </p:nvPr>
        </p:nvSpPr>
        <p:spPr>
          <a:xfrm>
            <a:off x="685800" y="2286000"/>
            <a:ext cx="7772400" cy="1143000"/>
          </a:xfrm>
          <a:effectLst>
            <a:outerShdw dist="35921" dir="2700000" algn="ctr" rotWithShape="0">
              <a:schemeClr val="bg2"/>
            </a:outerShdw>
          </a:effectLst>
        </p:spPr>
        <p:txBody>
          <a:bodyPr/>
          <a:lstStyle>
            <a:lvl1pPr>
              <a:defRPr/>
            </a:lvl1pPr>
          </a:lstStyle>
          <a:p>
            <a:r>
              <a:rPr lang="en-US"/>
              <a:t>Click to edit Master title style</a:t>
            </a:r>
          </a:p>
        </p:txBody>
      </p:sp>
      <p:sp>
        <p:nvSpPr>
          <p:cNvPr id="308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10"/>
          <p:cNvSpPr>
            <a:spLocks noGrp="1" noChangeArrowheads="1"/>
          </p:cNvSpPr>
          <p:nvPr>
            <p:ph type="dt" sz="quarter" idx="10"/>
          </p:nvPr>
        </p:nvSpPr>
        <p:spPr>
          <a:xfrm>
            <a:off x="685800" y="6248400"/>
            <a:ext cx="1905000" cy="457200"/>
          </a:xfrm>
        </p:spPr>
        <p:txBody>
          <a:bodyPr/>
          <a:lstStyle>
            <a:lvl1pPr>
              <a:defRPr dirty="0"/>
            </a:lvl1pPr>
          </a:lstStyle>
          <a:p>
            <a:pPr>
              <a:defRPr/>
            </a:pPr>
            <a:endParaRPr lang="en-US"/>
          </a:p>
        </p:txBody>
      </p:sp>
      <p:sp>
        <p:nvSpPr>
          <p:cNvPr id="5" name="Rectangle 11"/>
          <p:cNvSpPr>
            <a:spLocks noGrp="1" noChangeArrowheads="1"/>
          </p:cNvSpPr>
          <p:nvPr>
            <p:ph type="ftr" sz="quarter" idx="11"/>
          </p:nvPr>
        </p:nvSpPr>
        <p:spPr>
          <a:xfrm>
            <a:off x="3124200" y="6248400"/>
            <a:ext cx="2895600" cy="457200"/>
          </a:xfrm>
        </p:spPr>
        <p:txBody>
          <a:bodyPr/>
          <a:lstStyle>
            <a:lvl1pPr>
              <a:defRPr dirty="0" smtClean="0"/>
            </a:lvl1pPr>
          </a:lstStyle>
          <a:p>
            <a:pPr>
              <a:defRPr/>
            </a:pPr>
            <a:r>
              <a:rPr lang="en-US"/>
              <a:t>Copyright ©2014 by Pearson Education, Inc. All rights reserved. </a:t>
            </a:r>
          </a:p>
        </p:txBody>
      </p:sp>
      <p:sp>
        <p:nvSpPr>
          <p:cNvPr id="6" name="Rectangle 12"/>
          <p:cNvSpPr>
            <a:spLocks noGrp="1" noChangeArrowheads="1"/>
          </p:cNvSpPr>
          <p:nvPr>
            <p:ph type="sldNum" sz="quarter" idx="12"/>
          </p:nvPr>
        </p:nvSpPr>
        <p:spPr>
          <a:xfrm>
            <a:off x="7239000" y="6400800"/>
            <a:ext cx="1905000" cy="457200"/>
          </a:xfrm>
        </p:spPr>
        <p:txBody>
          <a:bodyPr/>
          <a:lstStyle>
            <a:lvl1pPr>
              <a:defRPr dirty="0"/>
            </a:lvl1pPr>
          </a:lstStyle>
          <a:p>
            <a:pPr>
              <a:defRPr/>
            </a:pPr>
            <a:r>
              <a:rPr lang="en-US"/>
              <a:t>12-</a:t>
            </a:r>
            <a:fld id="{132995D9-FAA9-4209-9497-65B27BFBE9AD}"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6" name="Rectangle 11"/>
          <p:cNvSpPr>
            <a:spLocks noGrp="1" noChangeArrowheads="1"/>
          </p:cNvSpPr>
          <p:nvPr>
            <p:ph type="sldNum" sz="quarter" idx="12"/>
          </p:nvPr>
        </p:nvSpPr>
        <p:spPr>
          <a:ln/>
        </p:spPr>
        <p:txBody>
          <a:bodyPr/>
          <a:lstStyle>
            <a:lvl1pPr>
              <a:defRPr/>
            </a:lvl1pPr>
          </a:lstStyle>
          <a:p>
            <a:pPr>
              <a:defRPr/>
            </a:pPr>
            <a:r>
              <a:rPr lang="en-US"/>
              <a:t>12-</a:t>
            </a:r>
            <a:fld id="{465808B9-539B-4DA4-A958-6E1DB031652C}"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2667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667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6" name="Rectangle 11"/>
          <p:cNvSpPr>
            <a:spLocks noGrp="1" noChangeArrowheads="1"/>
          </p:cNvSpPr>
          <p:nvPr>
            <p:ph type="sldNum" sz="quarter" idx="12"/>
          </p:nvPr>
        </p:nvSpPr>
        <p:spPr>
          <a:ln/>
        </p:spPr>
        <p:txBody>
          <a:bodyPr/>
          <a:lstStyle>
            <a:lvl1pPr>
              <a:defRPr/>
            </a:lvl1pPr>
          </a:lstStyle>
          <a:p>
            <a:pPr>
              <a:defRPr/>
            </a:pPr>
            <a:r>
              <a:rPr lang="en-US"/>
              <a:t>12-</a:t>
            </a:r>
            <a:fld id="{8AB70520-6C14-4704-8933-ADE93B6FEE64}"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5" name="Rectangle 11"/>
          <p:cNvSpPr>
            <a:spLocks noGrp="1" noChangeArrowheads="1"/>
          </p:cNvSpPr>
          <p:nvPr>
            <p:ph type="sldNum" sz="quarter" idx="12"/>
          </p:nvPr>
        </p:nvSpPr>
        <p:spPr>
          <a:ln/>
        </p:spPr>
        <p:txBody>
          <a:bodyPr/>
          <a:lstStyle>
            <a:lvl1pPr>
              <a:defRPr/>
            </a:lvl1pPr>
          </a:lstStyle>
          <a:p>
            <a:pPr>
              <a:defRPr/>
            </a:pPr>
            <a:r>
              <a:rPr lang="en-US"/>
              <a:t>12-</a:t>
            </a:r>
            <a:fld id="{3C2401FD-B5A1-4233-8DAB-85A5DDCAAD03}"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6" name="Rectangle 11"/>
          <p:cNvSpPr>
            <a:spLocks noGrp="1" noChangeArrowheads="1"/>
          </p:cNvSpPr>
          <p:nvPr>
            <p:ph type="sldNum" sz="quarter" idx="12"/>
          </p:nvPr>
        </p:nvSpPr>
        <p:spPr>
          <a:ln/>
        </p:spPr>
        <p:txBody>
          <a:bodyPr/>
          <a:lstStyle>
            <a:lvl1pPr>
              <a:defRPr/>
            </a:lvl1pPr>
          </a:lstStyle>
          <a:p>
            <a:pPr>
              <a:defRPr/>
            </a:pPr>
            <a:r>
              <a:rPr lang="en-US"/>
              <a:t>12-</a:t>
            </a:r>
            <a:fld id="{6BA9A8CE-C8D2-4BA9-B789-AE7EEA00415F}"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6" name="Rectangle 11"/>
          <p:cNvSpPr>
            <a:spLocks noGrp="1" noChangeArrowheads="1"/>
          </p:cNvSpPr>
          <p:nvPr>
            <p:ph type="sldNum" sz="quarter" idx="12"/>
          </p:nvPr>
        </p:nvSpPr>
        <p:spPr>
          <a:ln/>
        </p:spPr>
        <p:txBody>
          <a:bodyPr/>
          <a:lstStyle>
            <a:lvl1pPr>
              <a:defRPr/>
            </a:lvl1pPr>
          </a:lstStyle>
          <a:p>
            <a:pPr>
              <a:defRPr/>
            </a:pPr>
            <a:r>
              <a:rPr lang="en-US"/>
              <a:t>12-</a:t>
            </a:r>
            <a:fld id="{A95B562D-A002-44BA-A125-C0038103492C}"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52600"/>
            <a:ext cx="381000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752600"/>
            <a:ext cx="381000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7" name="Rectangle 11"/>
          <p:cNvSpPr>
            <a:spLocks noGrp="1" noChangeArrowheads="1"/>
          </p:cNvSpPr>
          <p:nvPr>
            <p:ph type="sldNum" sz="quarter" idx="12"/>
          </p:nvPr>
        </p:nvSpPr>
        <p:spPr>
          <a:ln/>
        </p:spPr>
        <p:txBody>
          <a:bodyPr/>
          <a:lstStyle>
            <a:lvl1pPr>
              <a:defRPr/>
            </a:lvl1pPr>
          </a:lstStyle>
          <a:p>
            <a:pPr>
              <a:defRPr/>
            </a:pPr>
            <a:r>
              <a:rPr lang="en-US"/>
              <a:t>12-</a:t>
            </a:r>
            <a:fld id="{831488BE-987C-430B-9327-811668281B11}"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9" name="Rectangle 11"/>
          <p:cNvSpPr>
            <a:spLocks noGrp="1" noChangeArrowheads="1"/>
          </p:cNvSpPr>
          <p:nvPr>
            <p:ph type="sldNum" sz="quarter" idx="12"/>
          </p:nvPr>
        </p:nvSpPr>
        <p:spPr>
          <a:ln/>
        </p:spPr>
        <p:txBody>
          <a:bodyPr/>
          <a:lstStyle>
            <a:lvl1pPr>
              <a:defRPr/>
            </a:lvl1pPr>
          </a:lstStyle>
          <a:p>
            <a:pPr>
              <a:defRPr/>
            </a:pPr>
            <a:r>
              <a:rPr lang="en-US"/>
              <a:t>12-</a:t>
            </a:r>
            <a:fld id="{4D127909-5F0D-47F0-B54B-FFF37A45B235}"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5" name="Rectangle 11"/>
          <p:cNvSpPr>
            <a:spLocks noGrp="1" noChangeArrowheads="1"/>
          </p:cNvSpPr>
          <p:nvPr>
            <p:ph type="sldNum" sz="quarter" idx="12"/>
          </p:nvPr>
        </p:nvSpPr>
        <p:spPr>
          <a:ln/>
        </p:spPr>
        <p:txBody>
          <a:bodyPr/>
          <a:lstStyle>
            <a:lvl1pPr>
              <a:defRPr/>
            </a:lvl1pPr>
          </a:lstStyle>
          <a:p>
            <a:pPr>
              <a:defRPr/>
            </a:pPr>
            <a:r>
              <a:rPr lang="en-US"/>
              <a:t>12-</a:t>
            </a:r>
            <a:fld id="{95341E83-ECBD-45C1-869C-F01D93911D08}"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4" name="Rectangle 11"/>
          <p:cNvSpPr>
            <a:spLocks noGrp="1" noChangeArrowheads="1"/>
          </p:cNvSpPr>
          <p:nvPr>
            <p:ph type="sldNum" sz="quarter" idx="12"/>
          </p:nvPr>
        </p:nvSpPr>
        <p:spPr>
          <a:ln/>
        </p:spPr>
        <p:txBody>
          <a:bodyPr/>
          <a:lstStyle>
            <a:lvl1pPr>
              <a:defRPr/>
            </a:lvl1pPr>
          </a:lstStyle>
          <a:p>
            <a:pPr>
              <a:defRPr/>
            </a:pPr>
            <a:r>
              <a:rPr lang="en-US"/>
              <a:t>12-</a:t>
            </a:r>
            <a:fld id="{2221E814-F0C7-4088-8462-860F1FDAB8CD}"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7" name="Rectangle 11"/>
          <p:cNvSpPr>
            <a:spLocks noGrp="1" noChangeArrowheads="1"/>
          </p:cNvSpPr>
          <p:nvPr>
            <p:ph type="sldNum" sz="quarter" idx="12"/>
          </p:nvPr>
        </p:nvSpPr>
        <p:spPr>
          <a:ln/>
        </p:spPr>
        <p:txBody>
          <a:bodyPr/>
          <a:lstStyle>
            <a:lvl1pPr>
              <a:defRPr/>
            </a:lvl1pPr>
          </a:lstStyle>
          <a:p>
            <a:pPr>
              <a:defRPr/>
            </a:pPr>
            <a:r>
              <a:rPr lang="en-US"/>
              <a:t>12-</a:t>
            </a:r>
            <a:fld id="{2884FDD5-BABD-401B-A059-E01935069E3D}"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7" name="Rectangle 11"/>
          <p:cNvSpPr>
            <a:spLocks noGrp="1" noChangeArrowheads="1"/>
          </p:cNvSpPr>
          <p:nvPr>
            <p:ph type="sldNum" sz="quarter" idx="12"/>
          </p:nvPr>
        </p:nvSpPr>
        <p:spPr>
          <a:ln/>
        </p:spPr>
        <p:txBody>
          <a:bodyPr/>
          <a:lstStyle>
            <a:lvl1pPr>
              <a:defRPr/>
            </a:lvl1pPr>
          </a:lstStyle>
          <a:p>
            <a:pPr>
              <a:defRPr/>
            </a:pPr>
            <a:r>
              <a:rPr lang="en-US"/>
              <a:t>12-</a:t>
            </a:r>
            <a:fld id="{215078E8-BAAB-4629-9F99-0675B0B5FACE}"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143000" y="266700"/>
            <a:ext cx="7239000" cy="11049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8"/>
          <p:cNvSpPr>
            <a:spLocks noGrp="1" noChangeArrowheads="1"/>
          </p:cNvSpPr>
          <p:nvPr>
            <p:ph type="body" idx="1"/>
          </p:nvPr>
        </p:nvSpPr>
        <p:spPr bwMode="auto">
          <a:xfrm>
            <a:off x="1066800" y="1752600"/>
            <a:ext cx="7772400" cy="41529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6096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400" dirty="0">
                <a:latin typeface="Arial" pitchFamily="34" charset="0"/>
                <a:cs typeface="+mn-cs"/>
              </a:defRPr>
            </a:lvl1pPr>
          </a:lstStyle>
          <a:p>
            <a:pPr>
              <a:defRPr/>
            </a:pPr>
            <a:endParaRPr lang="en-US"/>
          </a:p>
        </p:txBody>
      </p:sp>
      <p:sp>
        <p:nvSpPr>
          <p:cNvPr id="1034" name="Rectangle 10"/>
          <p:cNvSpPr>
            <a:spLocks noGrp="1" noChangeArrowheads="1"/>
          </p:cNvSpPr>
          <p:nvPr>
            <p:ph type="ftr" sz="quarter" idx="3"/>
          </p:nvPr>
        </p:nvSpPr>
        <p:spPr bwMode="auto">
          <a:xfrm>
            <a:off x="3962400" y="6553200"/>
            <a:ext cx="2895600" cy="3048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dirty="0" smtClean="0">
                <a:latin typeface="Arial" pitchFamily="34" charset="0"/>
                <a:cs typeface="+mn-cs"/>
              </a:defRPr>
            </a:lvl1pPr>
          </a:lstStyle>
          <a:p>
            <a:pPr>
              <a:defRPr/>
            </a:pPr>
            <a:r>
              <a:rPr lang="en-US"/>
              <a:t>Copyright ©2014 by Pearson Education, Inc. All rights reserved. </a:t>
            </a:r>
          </a:p>
        </p:txBody>
      </p:sp>
      <p:sp>
        <p:nvSpPr>
          <p:cNvPr id="1035" name="Rectangle 11"/>
          <p:cNvSpPr>
            <a:spLocks noGrp="1" noChangeArrowheads="1"/>
          </p:cNvSpPr>
          <p:nvPr>
            <p:ph type="sldNum" sz="quarter" idx="4"/>
          </p:nvPr>
        </p:nvSpPr>
        <p:spPr bwMode="auto">
          <a:xfrm>
            <a:off x="7010400" y="6553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dirty="0">
                <a:latin typeface="Arial" pitchFamily="34" charset="0"/>
                <a:cs typeface="+mn-cs"/>
              </a:defRPr>
            </a:lvl1pPr>
          </a:lstStyle>
          <a:p>
            <a:pPr>
              <a:defRPr/>
            </a:pPr>
            <a:r>
              <a:rPr lang="en-US"/>
              <a:t>12-</a:t>
            </a:r>
            <a:fld id="{0060BCF1-E608-4A14-A302-08FCF7DEC8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hdr="0" dt="0"/>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pitchFamily="34" charset="0"/>
        </a:defRPr>
      </a:lvl2pPr>
      <a:lvl3pPr algn="l" rtl="0" eaLnBrk="0" fontAlgn="base" hangingPunct="0">
        <a:spcBef>
          <a:spcPct val="0"/>
        </a:spcBef>
        <a:spcAft>
          <a:spcPct val="0"/>
        </a:spcAft>
        <a:defRPr sz="3600">
          <a:solidFill>
            <a:schemeClr val="tx1"/>
          </a:solidFill>
          <a:latin typeface="Arial" pitchFamily="34" charset="0"/>
        </a:defRPr>
      </a:lvl3pPr>
      <a:lvl4pPr algn="l" rtl="0" eaLnBrk="0" fontAlgn="base" hangingPunct="0">
        <a:spcBef>
          <a:spcPct val="0"/>
        </a:spcBef>
        <a:spcAft>
          <a:spcPct val="0"/>
        </a:spcAft>
        <a:defRPr sz="3600">
          <a:solidFill>
            <a:schemeClr val="tx1"/>
          </a:solidFill>
          <a:latin typeface="Arial" pitchFamily="34" charset="0"/>
        </a:defRPr>
      </a:lvl4pPr>
      <a:lvl5pPr algn="l" rtl="0" eaLnBrk="0" fontAlgn="base" hangingPunct="0">
        <a:spcBef>
          <a:spcPct val="0"/>
        </a:spcBef>
        <a:spcAft>
          <a:spcPct val="0"/>
        </a:spcAft>
        <a:defRPr sz="3600">
          <a:solidFill>
            <a:schemeClr val="tx1"/>
          </a:solidFill>
          <a:latin typeface="Arial" pitchFamily="34" charset="0"/>
        </a:defRPr>
      </a:lvl5pPr>
      <a:lvl6pPr marL="457200" algn="l" rtl="0" eaLnBrk="0" fontAlgn="base" hangingPunct="0">
        <a:spcBef>
          <a:spcPct val="0"/>
        </a:spcBef>
        <a:spcAft>
          <a:spcPct val="0"/>
        </a:spcAft>
        <a:defRPr sz="3600">
          <a:solidFill>
            <a:schemeClr val="tx1"/>
          </a:solidFill>
          <a:latin typeface="Arial" pitchFamily="34" charset="0"/>
        </a:defRPr>
      </a:lvl6pPr>
      <a:lvl7pPr marL="914400" algn="l" rtl="0" eaLnBrk="0" fontAlgn="base" hangingPunct="0">
        <a:spcBef>
          <a:spcPct val="0"/>
        </a:spcBef>
        <a:spcAft>
          <a:spcPct val="0"/>
        </a:spcAft>
        <a:defRPr sz="3600">
          <a:solidFill>
            <a:schemeClr val="tx1"/>
          </a:solidFill>
          <a:latin typeface="Arial" pitchFamily="34" charset="0"/>
        </a:defRPr>
      </a:lvl7pPr>
      <a:lvl8pPr marL="1371600" algn="l" rtl="0" eaLnBrk="0" fontAlgn="base" hangingPunct="0">
        <a:spcBef>
          <a:spcPct val="0"/>
        </a:spcBef>
        <a:spcAft>
          <a:spcPct val="0"/>
        </a:spcAft>
        <a:defRPr sz="3600">
          <a:solidFill>
            <a:schemeClr val="tx1"/>
          </a:solidFill>
          <a:latin typeface="Arial" pitchFamily="34" charset="0"/>
        </a:defRPr>
      </a:lvl8pPr>
      <a:lvl9pPr marL="1828800" algn="l" rtl="0" eaLnBrk="0" fontAlgn="base" hangingPunct="0">
        <a:spcBef>
          <a:spcPct val="0"/>
        </a:spcBef>
        <a:spcAft>
          <a:spcPct val="0"/>
        </a:spcAft>
        <a:defRPr sz="36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oleObject" Target="../embeddings/Microsoft_Office_Excel_97-2003_Worksheet1.xls"/><Relationship Id="rId4" Type="http://schemas.openxmlformats.org/officeDocument/2006/relationships/hyperlink" Target="http://www.santella.com/coupon.ht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0" y="0"/>
            <a:ext cx="2971800" cy="3048000"/>
          </a:xfrm>
          <a:prstGeom prst="rect">
            <a:avLst/>
          </a:prstGeom>
          <a:solidFill>
            <a:srgbClr val="FF9900"/>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83971" name="Rectangle 3"/>
          <p:cNvSpPr>
            <a:spLocks noChangeArrowheads="1"/>
          </p:cNvSpPr>
          <p:nvPr/>
        </p:nvSpPr>
        <p:spPr bwMode="auto">
          <a:xfrm>
            <a:off x="8839200" y="0"/>
            <a:ext cx="304800" cy="6858000"/>
          </a:xfrm>
          <a:prstGeom prst="rect">
            <a:avLst/>
          </a:prstGeom>
          <a:solidFill>
            <a:schemeClr val="tx2">
              <a:lumMod val="40000"/>
              <a:lumOff val="60000"/>
            </a:schemeClr>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83972" name="Text Box 4"/>
          <p:cNvSpPr txBox="1">
            <a:spLocks noChangeArrowheads="1"/>
          </p:cNvSpPr>
          <p:nvPr/>
        </p:nvSpPr>
        <p:spPr bwMode="auto">
          <a:xfrm>
            <a:off x="609600" y="533400"/>
            <a:ext cx="2133600" cy="2043113"/>
          </a:xfrm>
          <a:prstGeom prst="rect">
            <a:avLst/>
          </a:prstGeom>
          <a:noFill/>
          <a:ln w="12700">
            <a:noFill/>
            <a:miter lim="800000"/>
            <a:headEnd type="none" w="sm" len="sm"/>
            <a:tailEnd type="none" w="sm" len="sm"/>
          </a:ln>
          <a:effectLst/>
        </p:spPr>
        <p:txBody>
          <a:bodyPr>
            <a:spAutoFit/>
          </a:bodyPr>
          <a:lstStyle/>
          <a:p>
            <a:pPr algn="ctr">
              <a:spcBef>
                <a:spcPct val="50000"/>
              </a:spcBef>
              <a:defRPr/>
            </a:pPr>
            <a:r>
              <a:rPr lang="en-US" sz="12800" i="0" dirty="0">
                <a:solidFill>
                  <a:srgbClr val="CC3300"/>
                </a:solidFill>
                <a:effectLst>
                  <a:outerShdw blurRad="38100" dist="38100" dir="2700000" algn="tl">
                    <a:srgbClr val="000000">
                      <a:alpha val="43137"/>
                    </a:srgbClr>
                  </a:outerShdw>
                </a:effectLst>
                <a:latin typeface="Arial" pitchFamily="34" charset="0"/>
                <a:cs typeface="+mn-cs"/>
              </a:rPr>
              <a:t>10</a:t>
            </a:r>
          </a:p>
        </p:txBody>
      </p:sp>
      <p:sp>
        <p:nvSpPr>
          <p:cNvPr id="83973" name="Text Box 5"/>
          <p:cNvSpPr txBox="1">
            <a:spLocks noChangeArrowheads="1"/>
          </p:cNvSpPr>
          <p:nvPr/>
        </p:nvSpPr>
        <p:spPr bwMode="auto">
          <a:xfrm>
            <a:off x="0" y="1524000"/>
            <a:ext cx="9144000" cy="2862263"/>
          </a:xfrm>
          <a:prstGeom prst="rect">
            <a:avLst/>
          </a:prstGeom>
          <a:noFill/>
          <a:ln w="12700">
            <a:noFill/>
            <a:miter lim="800000"/>
            <a:headEnd type="none" w="sm" len="sm"/>
            <a:tailEnd type="none" w="sm" len="sm"/>
          </a:ln>
          <a:effectLst/>
        </p:spPr>
        <p:txBody>
          <a:bodyPr>
            <a:spAutoFit/>
          </a:bodyPr>
          <a:lstStyle/>
          <a:p>
            <a:pPr algn="ctr">
              <a:defRPr/>
            </a:pPr>
            <a:r>
              <a:rPr lang="en-US" sz="3200" b="1" dirty="0">
                <a:solidFill>
                  <a:srgbClr val="FF3300"/>
                </a:solidFill>
                <a:effectLst>
                  <a:outerShdw blurRad="38100" dist="38100" dir="2700000" algn="tl">
                    <a:srgbClr val="000000">
                      <a:alpha val="43137"/>
                    </a:srgbClr>
                  </a:outerShdw>
                </a:effectLst>
                <a:latin typeface="Arial" pitchFamily="34" charset="0"/>
                <a:cs typeface="+mn-cs"/>
              </a:rPr>
              <a:t>		</a:t>
            </a:r>
            <a:r>
              <a:rPr lang="en-US" sz="5400" b="1" i="0" dirty="0">
                <a:solidFill>
                  <a:srgbClr val="CC3300"/>
                </a:solidFill>
                <a:effectLst>
                  <a:outerShdw blurRad="38100" dist="38100" dir="2700000" algn="tl">
                    <a:srgbClr val="000000">
                      <a:alpha val="43137"/>
                    </a:srgbClr>
                  </a:outerShdw>
                </a:effectLst>
                <a:latin typeface="Arial" pitchFamily="34" charset="0"/>
                <a:cs typeface="+mn-cs"/>
              </a:rPr>
              <a:t>Chapter Ten</a:t>
            </a:r>
          </a:p>
          <a:p>
            <a:pPr algn="ctr">
              <a:defRPr/>
            </a:pPr>
            <a:endParaRPr lang="en-US" sz="3200" b="1" dirty="0">
              <a:solidFill>
                <a:srgbClr val="FF3300"/>
              </a:solidFill>
              <a:effectLst>
                <a:outerShdw blurRad="38100" dist="38100" dir="2700000" algn="tl">
                  <a:srgbClr val="000000">
                    <a:alpha val="43137"/>
                  </a:srgbClr>
                </a:outerShdw>
              </a:effectLst>
              <a:latin typeface="Arial" pitchFamily="34" charset="0"/>
              <a:cs typeface="+mn-cs"/>
            </a:endParaRPr>
          </a:p>
          <a:p>
            <a:pPr algn="ctr">
              <a:defRPr/>
            </a:pPr>
            <a:endParaRPr lang="en-US" sz="2000" b="1" dirty="0">
              <a:solidFill>
                <a:srgbClr val="FF3300"/>
              </a:solidFill>
              <a:effectLst>
                <a:outerShdw blurRad="38100" dist="38100" dir="2700000" algn="tl">
                  <a:srgbClr val="000000">
                    <a:alpha val="43137"/>
                  </a:srgbClr>
                </a:outerShdw>
              </a:effectLst>
              <a:latin typeface="Arial" pitchFamily="34" charset="0"/>
              <a:cs typeface="+mn-cs"/>
            </a:endParaRPr>
          </a:p>
          <a:p>
            <a:pPr algn="ctr">
              <a:defRPr/>
            </a:pPr>
            <a:endParaRPr lang="en-US" sz="2000" b="1" dirty="0">
              <a:solidFill>
                <a:srgbClr val="FF3300"/>
              </a:solidFill>
              <a:effectLst>
                <a:outerShdw blurRad="38100" dist="38100" dir="2700000" algn="tl">
                  <a:srgbClr val="000000">
                    <a:alpha val="43137"/>
                  </a:srgbClr>
                </a:outerShdw>
              </a:effectLst>
              <a:latin typeface="Arial" pitchFamily="34" charset="0"/>
              <a:cs typeface="+mn-cs"/>
            </a:endParaRPr>
          </a:p>
          <a:p>
            <a:pPr algn="ctr">
              <a:defRPr/>
            </a:pPr>
            <a:r>
              <a:rPr lang="en-US" sz="5400" b="1" i="0" dirty="0">
                <a:solidFill>
                  <a:srgbClr val="CC3300"/>
                </a:solidFill>
                <a:effectLst>
                  <a:outerShdw blurRad="38100" dist="38100" dir="2700000" algn="tl">
                    <a:srgbClr val="000000">
                      <a:alpha val="43137"/>
                    </a:srgbClr>
                  </a:outerShdw>
                </a:effectLst>
                <a:latin typeface="Arial" pitchFamily="34" charset="0"/>
                <a:cs typeface="+mn-cs"/>
              </a:rPr>
              <a:t>Alternative Marketing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12"/>
          </p:nvPr>
        </p:nvSpPr>
        <p:spPr/>
        <p:txBody>
          <a:bodyPr/>
          <a:lstStyle/>
          <a:p>
            <a:pPr>
              <a:defRPr/>
            </a:pPr>
            <a:r>
              <a:rPr lang="en-US" smtClean="0">
                <a:latin typeface="Arial" charset="0"/>
              </a:rPr>
              <a:t>10-</a:t>
            </a:r>
            <a:fld id="{3958C380-17D9-4162-AF55-B6DD3B51A7AF}" type="slidenum">
              <a:rPr lang="en-US" smtClean="0">
                <a:latin typeface="Arial" charset="0"/>
              </a:rPr>
              <a:pPr>
                <a:defRPr/>
              </a:pPr>
              <a:t>10</a:t>
            </a:fld>
            <a:endParaRPr lang="en-US" smtClean="0">
              <a:latin typeface="Arial" charset="0"/>
            </a:endParaRPr>
          </a:p>
        </p:txBody>
      </p:sp>
      <p:sp>
        <p:nvSpPr>
          <p:cNvPr id="60420" name="Rectangle 4"/>
          <p:cNvSpPr>
            <a:spLocks noChangeArrowheads="1"/>
          </p:cNvSpPr>
          <p:nvPr/>
        </p:nvSpPr>
        <p:spPr bwMode="auto">
          <a:xfrm>
            <a:off x="8839200" y="0"/>
            <a:ext cx="304800" cy="6858000"/>
          </a:xfrm>
          <a:prstGeom prst="rect">
            <a:avLst/>
          </a:prstGeom>
          <a:solidFill>
            <a:schemeClr val="tx2">
              <a:lumMod val="40000"/>
              <a:lumOff val="60000"/>
            </a:schemeClr>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60421"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60422"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0" name="Rectangle 3"/>
          <p:cNvSpPr txBox="1">
            <a:spLocks noChangeArrowheads="1"/>
          </p:cNvSpPr>
          <p:nvPr/>
        </p:nvSpPr>
        <p:spPr bwMode="auto">
          <a:xfrm>
            <a:off x="1143000" y="2057400"/>
            <a:ext cx="7543800" cy="2971800"/>
          </a:xfrm>
          <a:prstGeom prst="rect">
            <a:avLst/>
          </a:prstGeom>
          <a:noFill/>
          <a:ln w="9525">
            <a:noFill/>
            <a:miter lim="800000"/>
            <a:headEnd/>
            <a:tailEnd/>
          </a:ln>
          <a:effectLst/>
        </p:spPr>
        <p:txBody>
          <a:bodyPr lIns="92075" tIns="46038" rIns="92075" bIns="46038"/>
          <a:lstStyle/>
          <a:p>
            <a:pPr marL="342900" indent="-342900" eaLnBrk="0" hangingPunct="0">
              <a:spcBef>
                <a:spcPct val="20000"/>
              </a:spcBef>
              <a:buClr>
                <a:schemeClr val="tx1"/>
              </a:buClr>
              <a:buFontTx/>
              <a:buChar char="•"/>
              <a:defRPr/>
            </a:pPr>
            <a:r>
              <a:rPr lang="en-US" i="0" kern="0" dirty="0">
                <a:solidFill>
                  <a:schemeClr val="tx1"/>
                </a:solidFill>
                <a:latin typeface="+mn-lt"/>
                <a:cs typeface="+mn-cs"/>
              </a:rPr>
              <a:t>To find new ways to communicate with customers</a:t>
            </a:r>
          </a:p>
          <a:p>
            <a:pPr marL="342900" indent="-342900" eaLnBrk="0" hangingPunct="0">
              <a:spcBef>
                <a:spcPct val="20000"/>
              </a:spcBef>
              <a:buClr>
                <a:schemeClr val="tx1"/>
              </a:buClr>
              <a:buFontTx/>
              <a:buChar char="•"/>
              <a:defRPr/>
            </a:pPr>
            <a:r>
              <a:rPr lang="en-US" i="0" kern="0" dirty="0">
                <a:solidFill>
                  <a:schemeClr val="tx1"/>
                </a:solidFill>
                <a:latin typeface="+mn-lt"/>
                <a:cs typeface="+mn-cs"/>
              </a:rPr>
              <a:t>To interact with customers</a:t>
            </a:r>
          </a:p>
          <a:p>
            <a:pPr marL="342900" indent="-342900" eaLnBrk="0" hangingPunct="0">
              <a:spcBef>
                <a:spcPct val="20000"/>
              </a:spcBef>
              <a:buClr>
                <a:schemeClr val="tx1"/>
              </a:buClr>
              <a:buFontTx/>
              <a:buChar char="•"/>
              <a:defRPr/>
            </a:pPr>
            <a:r>
              <a:rPr lang="en-US" i="0" kern="0" dirty="0">
                <a:solidFill>
                  <a:schemeClr val="tx1"/>
                </a:solidFill>
                <a:latin typeface="+mn-lt"/>
                <a:cs typeface="+mn-cs"/>
              </a:rPr>
              <a:t>To make advertising accessible to consumers</a:t>
            </a:r>
          </a:p>
          <a:p>
            <a:pPr marL="342900" indent="-342900" eaLnBrk="0" hangingPunct="0">
              <a:spcBef>
                <a:spcPct val="20000"/>
              </a:spcBef>
              <a:buClr>
                <a:schemeClr val="tx1"/>
              </a:buClr>
              <a:buFontTx/>
              <a:buChar char="•"/>
              <a:defRPr/>
            </a:pPr>
            <a:r>
              <a:rPr lang="en-US" i="0" kern="0" dirty="0">
                <a:solidFill>
                  <a:schemeClr val="tx1"/>
                </a:solidFill>
                <a:latin typeface="+mn-lt"/>
                <a:cs typeface="+mn-cs"/>
              </a:rPr>
              <a:t>To impact a spot market</a:t>
            </a:r>
          </a:p>
          <a:p>
            <a:pPr marL="342900" indent="-342900" eaLnBrk="0" hangingPunct="0">
              <a:spcBef>
                <a:spcPct val="20000"/>
              </a:spcBef>
              <a:buClr>
                <a:schemeClr val="tx1"/>
              </a:buClr>
              <a:buFontTx/>
              <a:buChar char="•"/>
              <a:defRPr/>
            </a:pPr>
            <a:r>
              <a:rPr lang="en-US" i="0" kern="0" dirty="0">
                <a:solidFill>
                  <a:schemeClr val="tx1"/>
                </a:solidFill>
                <a:latin typeface="+mn-lt"/>
                <a:cs typeface="+mn-cs"/>
              </a:rPr>
              <a:t>To create buzz</a:t>
            </a:r>
          </a:p>
          <a:p>
            <a:pPr marL="342900" indent="-342900" eaLnBrk="0" hangingPunct="0">
              <a:spcBef>
                <a:spcPct val="20000"/>
              </a:spcBef>
              <a:buClr>
                <a:schemeClr val="tx1"/>
              </a:buClr>
              <a:buFontTx/>
              <a:buChar char="•"/>
              <a:defRPr/>
            </a:pPr>
            <a:r>
              <a:rPr lang="en-US" i="0" kern="0" dirty="0">
                <a:solidFill>
                  <a:schemeClr val="tx1"/>
                </a:solidFill>
                <a:latin typeface="+mn-lt"/>
                <a:cs typeface="+mn-cs"/>
              </a:rPr>
              <a:t>To build relationships with consumers</a:t>
            </a:r>
          </a:p>
        </p:txBody>
      </p:sp>
      <p:sp>
        <p:nvSpPr>
          <p:cNvPr id="12" name="Rectangle 1028"/>
          <p:cNvSpPr>
            <a:spLocks noChangeArrowheads="1"/>
          </p:cNvSpPr>
          <p:nvPr/>
        </p:nvSpPr>
        <p:spPr bwMode="auto">
          <a:xfrm>
            <a:off x="533400" y="228600"/>
            <a:ext cx="7010400" cy="609600"/>
          </a:xfrm>
          <a:prstGeom prst="rect">
            <a:avLst/>
          </a:prstGeom>
          <a:solidFill>
            <a:srgbClr val="333399"/>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44040" name="Rectangle 1029"/>
          <p:cNvSpPr>
            <a:spLocks noChangeArrowheads="1"/>
          </p:cNvSpPr>
          <p:nvPr/>
        </p:nvSpPr>
        <p:spPr bwMode="auto">
          <a:xfrm>
            <a:off x="533400" y="838200"/>
            <a:ext cx="7010400" cy="6096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sz="2800"/>
          </a:p>
        </p:txBody>
      </p:sp>
      <p:sp>
        <p:nvSpPr>
          <p:cNvPr id="44041" name="Text Box 1030"/>
          <p:cNvSpPr txBox="1">
            <a:spLocks noChangeArrowheads="1"/>
          </p:cNvSpPr>
          <p:nvPr/>
        </p:nvSpPr>
        <p:spPr bwMode="auto">
          <a:xfrm>
            <a:off x="685800" y="258763"/>
            <a:ext cx="3352800" cy="523875"/>
          </a:xfrm>
          <a:prstGeom prst="rect">
            <a:avLst/>
          </a:prstGeom>
          <a:noFill/>
          <a:ln w="12700">
            <a:noFill/>
            <a:miter lim="800000"/>
            <a:headEnd type="none" w="sm" len="sm"/>
            <a:tailEnd type="none" w="sm" len="sm"/>
          </a:ln>
        </p:spPr>
        <p:txBody>
          <a:bodyPr>
            <a:spAutoFit/>
          </a:bodyPr>
          <a:lstStyle/>
          <a:p>
            <a:pPr algn="ctr" eaLnBrk="0" hangingPunct="0"/>
            <a:r>
              <a:rPr lang="en-US" sz="2800" i="0">
                <a:solidFill>
                  <a:srgbClr val="FFFFFF"/>
                </a:solidFill>
              </a:rPr>
              <a:t>F I G U R E    10 . 5</a:t>
            </a:r>
          </a:p>
        </p:txBody>
      </p:sp>
      <p:sp>
        <p:nvSpPr>
          <p:cNvPr id="44042" name="Rectangle 1031"/>
          <p:cNvSpPr>
            <a:spLocks noChangeArrowheads="1"/>
          </p:cNvSpPr>
          <p:nvPr/>
        </p:nvSpPr>
        <p:spPr bwMode="auto">
          <a:xfrm>
            <a:off x="762000" y="838200"/>
            <a:ext cx="6705600" cy="609600"/>
          </a:xfrm>
          <a:prstGeom prst="rect">
            <a:avLst/>
          </a:prstGeom>
          <a:noFill/>
          <a:ln w="9525">
            <a:noFill/>
            <a:miter lim="800000"/>
            <a:headEnd/>
            <a:tailEnd/>
          </a:ln>
        </p:spPr>
        <p:txBody>
          <a:bodyPr lIns="92075" tIns="46038" rIns="92075" bIns="46038" anchor="ctr"/>
          <a:lstStyle/>
          <a:p>
            <a:pPr eaLnBrk="0" hangingPunct="0"/>
            <a:r>
              <a:rPr lang="en-US" b="1" i="0"/>
              <a:t>Reasons for Using Guerilla Marketing</a:t>
            </a:r>
          </a:p>
        </p:txBody>
      </p:sp>
      <p:sp>
        <p:nvSpPr>
          <p:cNvPr id="44043" name="Text Box 4"/>
          <p:cNvSpPr txBox="1">
            <a:spLocks noChangeArrowheads="1"/>
          </p:cNvSpPr>
          <p:nvPr/>
        </p:nvSpPr>
        <p:spPr bwMode="auto">
          <a:xfrm>
            <a:off x="914400" y="5938838"/>
            <a:ext cx="7940675" cy="461962"/>
          </a:xfrm>
          <a:prstGeom prst="rect">
            <a:avLst/>
          </a:prstGeom>
          <a:noFill/>
          <a:ln w="9525">
            <a:noFill/>
            <a:miter lim="800000"/>
            <a:headEnd/>
            <a:tailEnd/>
          </a:ln>
        </p:spPr>
        <p:txBody>
          <a:bodyPr>
            <a:spAutoFit/>
          </a:bodyPr>
          <a:lstStyle/>
          <a:p>
            <a:pPr eaLnBrk="0" hangingPunct="0"/>
            <a:r>
              <a:rPr lang="en-US" sz="1200" i="0"/>
              <a:t>Source: Adapted from Lin Zuo and Shari Veil, “Guerilla Marketing and the Aqua Teen Hunger Force Fiasco,” </a:t>
            </a:r>
            <a:r>
              <a:rPr lang="en-US" sz="1200"/>
              <a:t>Public Relations Quarterly</a:t>
            </a:r>
            <a:r>
              <a:rPr lang="en-US" sz="1200" i="0"/>
              <a:t>, Vol. 51, No. 4 (Winter 2006/.2007), pp. 8-11</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5"/>
          <p:cNvSpPr>
            <a:spLocks noGrp="1"/>
          </p:cNvSpPr>
          <p:nvPr>
            <p:ph type="sldNum" sz="quarter" idx="12"/>
          </p:nvPr>
        </p:nvSpPr>
        <p:spPr/>
        <p:txBody>
          <a:bodyPr/>
          <a:lstStyle/>
          <a:p>
            <a:pPr>
              <a:defRPr/>
            </a:pPr>
            <a:r>
              <a:rPr lang="en-US" smtClean="0">
                <a:latin typeface="Arial" charset="0"/>
              </a:rPr>
              <a:t>10-</a:t>
            </a:r>
            <a:fld id="{1E726D6F-986C-4EA5-B285-3669BEA6FFD8}" type="slidenum">
              <a:rPr lang="en-US" smtClean="0">
                <a:latin typeface="Arial" charset="0"/>
              </a:rPr>
              <a:pPr>
                <a:defRPr/>
              </a:pPr>
              <a:t>11</a:t>
            </a:fld>
            <a:endParaRPr lang="en-US" smtClean="0">
              <a:latin typeface="Arial" charset="0"/>
            </a:endParaRPr>
          </a:p>
        </p:txBody>
      </p:sp>
      <p:sp>
        <p:nvSpPr>
          <p:cNvPr id="46083" name="Rectangle 1026"/>
          <p:cNvSpPr>
            <a:spLocks noGrp="1" noChangeArrowheads="1"/>
          </p:cNvSpPr>
          <p:nvPr>
            <p:ph type="title"/>
          </p:nvPr>
        </p:nvSpPr>
        <p:spPr>
          <a:xfrm>
            <a:off x="762000" y="304800"/>
            <a:ext cx="7791450" cy="762000"/>
          </a:xfrm>
        </p:spPr>
        <p:txBody>
          <a:bodyPr/>
          <a:lstStyle/>
          <a:p>
            <a:pPr algn="ctr"/>
            <a:r>
              <a:rPr lang="en-US" sz="4800" smtClean="0">
                <a:solidFill>
                  <a:srgbClr val="FF3300"/>
                </a:solidFill>
              </a:rPr>
              <a:t>Lifestyle Marketing</a:t>
            </a:r>
          </a:p>
        </p:txBody>
      </p:sp>
      <p:sp>
        <p:nvSpPr>
          <p:cNvPr id="46084" name="Rectangle 1027"/>
          <p:cNvSpPr>
            <a:spLocks noGrp="1" noChangeArrowheads="1"/>
          </p:cNvSpPr>
          <p:nvPr>
            <p:ph type="body" idx="1"/>
          </p:nvPr>
        </p:nvSpPr>
        <p:spPr>
          <a:xfrm>
            <a:off x="1143000" y="1447800"/>
            <a:ext cx="7086600" cy="2971800"/>
          </a:xfrm>
        </p:spPr>
        <p:txBody>
          <a:bodyPr/>
          <a:lstStyle/>
          <a:p>
            <a:pPr marL="457200" indent="-457200"/>
            <a:r>
              <a:rPr lang="en-US" sz="2400" smtClean="0"/>
              <a:t>Associated with hobbies and entertainment</a:t>
            </a:r>
          </a:p>
          <a:p>
            <a:pPr marL="457200" indent="-457200"/>
            <a:r>
              <a:rPr lang="en-US" sz="2400" smtClean="0"/>
              <a:t>Contacting consumers where they go for</a:t>
            </a:r>
          </a:p>
          <a:p>
            <a:pPr marL="857250" lvl="1" indent="-457200"/>
            <a:r>
              <a:rPr lang="en-US" sz="2400" smtClean="0"/>
              <a:t>Relaxation</a:t>
            </a:r>
          </a:p>
          <a:p>
            <a:pPr marL="857250" lvl="1" indent="-457200"/>
            <a:r>
              <a:rPr lang="en-US" sz="2400" smtClean="0"/>
              <a:t>Excitement</a:t>
            </a:r>
          </a:p>
          <a:p>
            <a:pPr marL="857250" lvl="1" indent="-457200"/>
            <a:r>
              <a:rPr lang="en-US" sz="2400" smtClean="0"/>
              <a:t>Socialization</a:t>
            </a:r>
          </a:p>
          <a:p>
            <a:pPr marL="857250" lvl="1" indent="-457200"/>
            <a:r>
              <a:rPr lang="en-US" sz="2400" smtClean="0"/>
              <a:t>Enjoyment</a:t>
            </a:r>
          </a:p>
        </p:txBody>
      </p:sp>
      <p:sp>
        <p:nvSpPr>
          <p:cNvPr id="23559" name="Rectangle 1031"/>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23560" name="Rectangle 1032"/>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 name="Rectangle 4"/>
          <p:cNvSpPr>
            <a:spLocks noChangeArrowheads="1"/>
          </p:cNvSpPr>
          <p:nvPr/>
        </p:nvSpPr>
        <p:spPr bwMode="auto">
          <a:xfrm>
            <a:off x="8839200" y="0"/>
            <a:ext cx="304800" cy="6858000"/>
          </a:xfrm>
          <a:prstGeom prst="rect">
            <a:avLst/>
          </a:prstGeom>
          <a:solidFill>
            <a:schemeClr val="tx2">
              <a:lumMod val="40000"/>
              <a:lumOff val="60000"/>
            </a:schemeClr>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5"/>
          <p:cNvSpPr>
            <a:spLocks noGrp="1"/>
          </p:cNvSpPr>
          <p:nvPr>
            <p:ph type="sldNum" sz="quarter" idx="12"/>
          </p:nvPr>
        </p:nvSpPr>
        <p:spPr/>
        <p:txBody>
          <a:bodyPr/>
          <a:lstStyle/>
          <a:p>
            <a:pPr>
              <a:defRPr/>
            </a:pPr>
            <a:r>
              <a:rPr lang="en-US" smtClean="0">
                <a:latin typeface="Arial" charset="0"/>
              </a:rPr>
              <a:t>10-</a:t>
            </a:r>
            <a:fld id="{EB7579A8-0A6C-4982-A806-94EC9616E49B}" type="slidenum">
              <a:rPr lang="en-US" smtClean="0">
                <a:latin typeface="Arial" charset="0"/>
              </a:rPr>
              <a:pPr>
                <a:defRPr/>
              </a:pPr>
              <a:t>12</a:t>
            </a:fld>
            <a:endParaRPr lang="en-US" smtClean="0">
              <a:latin typeface="Arial" charset="0"/>
            </a:endParaRPr>
          </a:p>
        </p:txBody>
      </p:sp>
      <p:sp>
        <p:nvSpPr>
          <p:cNvPr id="48131" name="Rectangle 1026"/>
          <p:cNvSpPr>
            <a:spLocks noGrp="1" noChangeArrowheads="1"/>
          </p:cNvSpPr>
          <p:nvPr>
            <p:ph type="title"/>
          </p:nvPr>
        </p:nvSpPr>
        <p:spPr>
          <a:xfrm>
            <a:off x="762000" y="304800"/>
            <a:ext cx="8077200" cy="762000"/>
          </a:xfrm>
        </p:spPr>
        <p:txBody>
          <a:bodyPr/>
          <a:lstStyle/>
          <a:p>
            <a:pPr algn="ctr"/>
            <a:r>
              <a:rPr lang="en-US" sz="4800" smtClean="0">
                <a:solidFill>
                  <a:srgbClr val="FF3300"/>
                </a:solidFill>
              </a:rPr>
              <a:t>Experiential Marketing</a:t>
            </a:r>
          </a:p>
        </p:txBody>
      </p:sp>
      <p:sp>
        <p:nvSpPr>
          <p:cNvPr id="48132" name="Rectangle 1027"/>
          <p:cNvSpPr>
            <a:spLocks noGrp="1" noChangeArrowheads="1"/>
          </p:cNvSpPr>
          <p:nvPr>
            <p:ph type="body" idx="1"/>
          </p:nvPr>
        </p:nvSpPr>
        <p:spPr>
          <a:xfrm>
            <a:off x="1295400" y="2057400"/>
            <a:ext cx="7086600" cy="3886200"/>
          </a:xfrm>
        </p:spPr>
        <p:txBody>
          <a:bodyPr/>
          <a:lstStyle/>
          <a:p>
            <a:pPr marL="457200" indent="-457200"/>
            <a:r>
              <a:rPr lang="en-US" sz="2400" dirty="0" smtClean="0"/>
              <a:t>Direct marketing through interactive connection</a:t>
            </a:r>
          </a:p>
          <a:p>
            <a:pPr marL="457200" indent="-457200"/>
            <a:r>
              <a:rPr lang="en-US" sz="2400" dirty="0" smtClean="0"/>
              <a:t>Engage consumers</a:t>
            </a:r>
          </a:p>
          <a:p>
            <a:pPr marL="457200" indent="-457200">
              <a:buNone/>
            </a:pPr>
            <a:r>
              <a:rPr lang="en-US" sz="2400" dirty="0" smtClean="0">
                <a:solidFill>
                  <a:schemeClr val="tx2">
                    <a:lumMod val="60000"/>
                    <a:lumOff val="40000"/>
                  </a:schemeClr>
                </a:solidFill>
              </a:rPr>
              <a:t>Steps to create positive experience</a:t>
            </a:r>
          </a:p>
          <a:p>
            <a:pPr marL="457200" indent="-457200">
              <a:buFontTx/>
              <a:buAutoNum type="arabicPeriod"/>
            </a:pPr>
            <a:r>
              <a:rPr lang="en-US" sz="2800" dirty="0" smtClean="0"/>
              <a:t>Clear, concise target segment</a:t>
            </a:r>
          </a:p>
          <a:p>
            <a:pPr marL="457200" indent="-457200">
              <a:buFontTx/>
              <a:buAutoNum type="arabicPeriod"/>
            </a:pPr>
            <a:r>
              <a:rPr lang="en-US" sz="2800" dirty="0" smtClean="0"/>
              <a:t>Identify right time, right place</a:t>
            </a:r>
          </a:p>
          <a:p>
            <a:pPr marL="857250" lvl="1" indent="-457200"/>
            <a:r>
              <a:rPr lang="en-US" sz="2400" dirty="0" smtClean="0"/>
              <a:t>Engage emotionally</a:t>
            </a:r>
          </a:p>
          <a:p>
            <a:pPr marL="857250" lvl="1" indent="-457200"/>
            <a:r>
              <a:rPr lang="en-US" sz="2400" dirty="0" smtClean="0"/>
              <a:t>Engage logically</a:t>
            </a:r>
          </a:p>
          <a:p>
            <a:pPr marL="457200" indent="-457200">
              <a:buFontTx/>
              <a:buAutoNum type="arabicPeriod"/>
            </a:pPr>
            <a:r>
              <a:rPr lang="en-US" sz="2800" dirty="0" smtClean="0"/>
              <a:t>Clearly reveal brand’s promise</a:t>
            </a:r>
            <a:endParaRPr lang="en-US" sz="2400" dirty="0" smtClean="0"/>
          </a:p>
        </p:txBody>
      </p:sp>
      <p:sp>
        <p:nvSpPr>
          <p:cNvPr id="23559" name="Rectangle 1031"/>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23560" name="Rectangle 1032"/>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 name="Rectangle 4"/>
          <p:cNvSpPr>
            <a:spLocks noChangeArrowheads="1"/>
          </p:cNvSpPr>
          <p:nvPr/>
        </p:nvSpPr>
        <p:spPr bwMode="auto">
          <a:xfrm>
            <a:off x="8839200" y="0"/>
            <a:ext cx="304800" cy="6858000"/>
          </a:xfrm>
          <a:prstGeom prst="rect">
            <a:avLst/>
          </a:prstGeom>
          <a:solidFill>
            <a:schemeClr val="tx2">
              <a:lumMod val="40000"/>
              <a:lumOff val="60000"/>
            </a:schemeClr>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0" name="TextBox 9"/>
          <p:cNvSpPr txBox="1"/>
          <p:nvPr/>
        </p:nvSpPr>
        <p:spPr>
          <a:xfrm>
            <a:off x="990600" y="1295400"/>
            <a:ext cx="7516813" cy="430213"/>
          </a:xfrm>
          <a:prstGeom prst="rect">
            <a:avLst/>
          </a:prstGeom>
          <a:noFill/>
        </p:spPr>
        <p:txBody>
          <a:bodyPr wrap="none">
            <a:spAutoFit/>
          </a:bodyPr>
          <a:lstStyle/>
          <a:p>
            <a:pPr>
              <a:defRPr/>
            </a:pPr>
            <a:r>
              <a:rPr lang="en-US" sz="2200" b="1" dirty="0">
                <a:solidFill>
                  <a:schemeClr val="tx2">
                    <a:lumMod val="60000"/>
                    <a:lumOff val="40000"/>
                  </a:schemeClr>
                </a:solidFill>
              </a:rPr>
              <a:t>Direct marketing </a:t>
            </a:r>
            <a:r>
              <a:rPr lang="en-US" sz="2200" b="1" dirty="0">
                <a:solidFill>
                  <a:srgbClr val="FF0000"/>
                </a:solidFill>
              </a:rPr>
              <a:t>+</a:t>
            </a:r>
            <a:r>
              <a:rPr lang="en-US" sz="2200" b="1" dirty="0">
                <a:solidFill>
                  <a:schemeClr val="tx2">
                    <a:lumMod val="60000"/>
                    <a:lumOff val="40000"/>
                  </a:schemeClr>
                </a:solidFill>
              </a:rPr>
              <a:t> Field Marketing </a:t>
            </a:r>
            <a:r>
              <a:rPr lang="en-US" sz="2200" b="1" dirty="0">
                <a:solidFill>
                  <a:srgbClr val="FF0000"/>
                </a:solidFill>
              </a:rPr>
              <a:t>+</a:t>
            </a:r>
            <a:r>
              <a:rPr lang="en-US" sz="2200" b="1" dirty="0">
                <a:solidFill>
                  <a:schemeClr val="tx2">
                    <a:lumMod val="60000"/>
                    <a:lumOff val="40000"/>
                  </a:schemeClr>
                </a:solidFill>
              </a:rPr>
              <a:t> Sales Promotions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p:txBody>
          <a:bodyPr/>
          <a:lstStyle/>
          <a:p>
            <a:pPr>
              <a:defRPr/>
            </a:pPr>
            <a:r>
              <a:rPr lang="en-US" smtClean="0">
                <a:latin typeface="Arial" charset="0"/>
              </a:rPr>
              <a:t>10-</a:t>
            </a:r>
            <a:fld id="{68321715-697B-4EE6-9209-E5F9BD830854}" type="slidenum">
              <a:rPr lang="en-US" smtClean="0">
                <a:latin typeface="Arial" charset="0"/>
              </a:rPr>
              <a:pPr>
                <a:defRPr/>
              </a:pPr>
              <a:t>13</a:t>
            </a:fld>
            <a:endParaRPr lang="en-US" smtClean="0">
              <a:latin typeface="Arial" charset="0"/>
            </a:endParaRPr>
          </a:p>
        </p:txBody>
      </p:sp>
      <p:sp>
        <p:nvSpPr>
          <p:cNvPr id="52227" name="Rectangle 1026"/>
          <p:cNvSpPr>
            <a:spLocks noGrp="1" noChangeArrowheads="1"/>
          </p:cNvSpPr>
          <p:nvPr>
            <p:ph type="title"/>
          </p:nvPr>
        </p:nvSpPr>
        <p:spPr>
          <a:xfrm>
            <a:off x="762000" y="255588"/>
            <a:ext cx="8077200" cy="1295400"/>
          </a:xfrm>
        </p:spPr>
        <p:txBody>
          <a:bodyPr/>
          <a:lstStyle/>
          <a:p>
            <a:pPr algn="ctr"/>
            <a:r>
              <a:rPr lang="en-US" sz="4000" smtClean="0">
                <a:solidFill>
                  <a:srgbClr val="FF3300"/>
                </a:solidFill>
              </a:rPr>
              <a:t>Product Placement </a:t>
            </a:r>
            <a:r>
              <a:rPr lang="en-US" sz="3200" smtClean="0">
                <a:solidFill>
                  <a:srgbClr val="FF3300"/>
                </a:solidFill>
              </a:rPr>
              <a:t>and</a:t>
            </a:r>
            <a:br>
              <a:rPr lang="en-US" sz="3200" smtClean="0">
                <a:solidFill>
                  <a:srgbClr val="FF3300"/>
                </a:solidFill>
              </a:rPr>
            </a:br>
            <a:r>
              <a:rPr lang="en-US" sz="3200" smtClean="0">
                <a:solidFill>
                  <a:srgbClr val="FF3300"/>
                </a:solidFill>
              </a:rPr>
              <a:t> </a:t>
            </a:r>
            <a:r>
              <a:rPr lang="en-US" sz="4000" smtClean="0">
                <a:solidFill>
                  <a:srgbClr val="FF3300"/>
                </a:solidFill>
              </a:rPr>
              <a:t>Branded Entertainment</a:t>
            </a:r>
          </a:p>
        </p:txBody>
      </p:sp>
      <p:sp>
        <p:nvSpPr>
          <p:cNvPr id="23559" name="Rectangle 1031"/>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23560" name="Rectangle 1032"/>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 name="Rectangle 4"/>
          <p:cNvSpPr>
            <a:spLocks noChangeArrowheads="1"/>
          </p:cNvSpPr>
          <p:nvPr/>
        </p:nvSpPr>
        <p:spPr bwMode="auto">
          <a:xfrm>
            <a:off x="8839200" y="0"/>
            <a:ext cx="304800" cy="6858000"/>
          </a:xfrm>
          <a:prstGeom prst="rect">
            <a:avLst/>
          </a:prstGeom>
          <a:solidFill>
            <a:schemeClr val="tx2">
              <a:lumMod val="40000"/>
              <a:lumOff val="60000"/>
            </a:schemeClr>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52231" name="TextBox 10"/>
          <p:cNvSpPr txBox="1">
            <a:spLocks noChangeArrowheads="1"/>
          </p:cNvSpPr>
          <p:nvPr/>
        </p:nvSpPr>
        <p:spPr bwMode="auto">
          <a:xfrm>
            <a:off x="1600200" y="1828800"/>
            <a:ext cx="6781800" cy="5693866"/>
          </a:xfrm>
          <a:prstGeom prst="rect">
            <a:avLst/>
          </a:prstGeom>
          <a:noFill/>
          <a:ln w="9525">
            <a:noFill/>
            <a:miter lim="800000"/>
            <a:headEnd/>
            <a:tailEnd/>
          </a:ln>
        </p:spPr>
        <p:txBody>
          <a:bodyPr wrap="square">
            <a:spAutoFit/>
          </a:bodyPr>
          <a:lstStyle/>
          <a:p>
            <a:r>
              <a:rPr lang="en-US" sz="2800" dirty="0">
                <a:solidFill>
                  <a:schemeClr val="tx1"/>
                </a:solidFill>
              </a:rPr>
              <a:t>“Getting products noticed has become increasingly difficult, so companies have shifted more dollars to product placements and branded entertainment</a:t>
            </a:r>
            <a:r>
              <a:rPr lang="en-US" sz="2800" dirty="0" smtClean="0">
                <a:solidFill>
                  <a:schemeClr val="tx1"/>
                </a:solidFill>
              </a:rPr>
              <a:t>.”</a:t>
            </a:r>
          </a:p>
          <a:p>
            <a:endParaRPr lang="en-US" sz="2800" dirty="0" smtClean="0"/>
          </a:p>
          <a:p>
            <a:r>
              <a:rPr lang="en-US" sz="2800" dirty="0" smtClean="0">
                <a:solidFill>
                  <a:schemeClr val="tx2">
                    <a:lumMod val="60000"/>
                    <a:lumOff val="40000"/>
                  </a:schemeClr>
                </a:solidFill>
              </a:rPr>
              <a:t>                Media Perspective</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a:p>
        </p:txBody>
      </p:sp>
      <p:sp>
        <p:nvSpPr>
          <p:cNvPr id="10" name="Rectangle 9"/>
          <p:cNvSpPr/>
          <p:nvPr/>
        </p:nvSpPr>
        <p:spPr>
          <a:xfrm>
            <a:off x="1066800" y="4572000"/>
            <a:ext cx="3657600" cy="1200329"/>
          </a:xfrm>
          <a:prstGeom prst="rect">
            <a:avLst/>
          </a:prstGeom>
        </p:spPr>
        <p:txBody>
          <a:bodyPr wrap="square">
            <a:spAutoFit/>
          </a:bodyPr>
          <a:lstStyle/>
          <a:p>
            <a:r>
              <a:rPr lang="en-US" b="1" dirty="0" smtClean="0">
                <a:solidFill>
                  <a:srgbClr val="C00000"/>
                </a:solidFill>
              </a:rPr>
              <a:t>Product Placement</a:t>
            </a:r>
          </a:p>
          <a:p>
            <a:endParaRPr lang="en-US" b="1" dirty="0" smtClean="0">
              <a:solidFill>
                <a:srgbClr val="C00000"/>
              </a:solidFill>
            </a:endParaRPr>
          </a:p>
          <a:p>
            <a:r>
              <a:rPr lang="en-US" b="1" dirty="0" smtClean="0">
                <a:solidFill>
                  <a:srgbClr val="C00000"/>
                </a:solidFill>
              </a:rPr>
              <a:t>Branded Entertainment</a:t>
            </a:r>
            <a:endParaRPr lang="ar-JO" dirty="0"/>
          </a:p>
        </p:txBody>
      </p:sp>
      <p:cxnSp>
        <p:nvCxnSpPr>
          <p:cNvPr id="11" name="Straight Arrow Connector 14"/>
          <p:cNvCxnSpPr>
            <a:cxnSpLocks noChangeShapeType="1"/>
          </p:cNvCxnSpPr>
          <p:nvPr/>
        </p:nvCxnSpPr>
        <p:spPr bwMode="auto">
          <a:xfrm>
            <a:off x="4419600" y="4800600"/>
            <a:ext cx="2209800" cy="228600"/>
          </a:xfrm>
          <a:prstGeom prst="straightConnector1">
            <a:avLst/>
          </a:prstGeom>
          <a:noFill/>
          <a:ln w="38100" algn="ctr">
            <a:solidFill>
              <a:srgbClr val="00B050"/>
            </a:solidFill>
            <a:round/>
            <a:headEnd type="none" w="sm" len="sm"/>
            <a:tailEnd type="arrow" w="med" len="med"/>
          </a:ln>
        </p:spPr>
      </p:cxnSp>
      <p:cxnSp>
        <p:nvCxnSpPr>
          <p:cNvPr id="13" name="Straight Arrow Connector 15"/>
          <p:cNvCxnSpPr>
            <a:cxnSpLocks noChangeShapeType="1"/>
          </p:cNvCxnSpPr>
          <p:nvPr/>
        </p:nvCxnSpPr>
        <p:spPr bwMode="auto">
          <a:xfrm flipV="1">
            <a:off x="4724400" y="5334000"/>
            <a:ext cx="1905000" cy="304800"/>
          </a:xfrm>
          <a:prstGeom prst="straightConnector1">
            <a:avLst/>
          </a:prstGeom>
          <a:noFill/>
          <a:ln w="38100" algn="ctr">
            <a:solidFill>
              <a:srgbClr val="00B050"/>
            </a:solidFill>
            <a:round/>
            <a:headEnd type="none" w="sm" len="sm"/>
            <a:tailEnd type="arrow" w="med" len="med"/>
          </a:ln>
        </p:spPr>
      </p:cxnSp>
      <p:sp>
        <p:nvSpPr>
          <p:cNvPr id="15" name="Rectangle 14"/>
          <p:cNvSpPr/>
          <p:nvPr/>
        </p:nvSpPr>
        <p:spPr>
          <a:xfrm>
            <a:off x="6705600" y="4648200"/>
            <a:ext cx="1828800" cy="830997"/>
          </a:xfrm>
          <a:prstGeom prst="rect">
            <a:avLst/>
          </a:prstGeom>
        </p:spPr>
        <p:txBody>
          <a:bodyPr wrap="square">
            <a:spAutoFit/>
          </a:bodyPr>
          <a:lstStyle/>
          <a:p>
            <a:pPr algn="ctr"/>
            <a:r>
              <a:rPr lang="en-US" b="1" dirty="0" smtClean="0">
                <a:solidFill>
                  <a:srgbClr val="00B050"/>
                </a:solidFill>
              </a:rPr>
              <a:t>Generate</a:t>
            </a:r>
          </a:p>
          <a:p>
            <a:pPr algn="ctr"/>
            <a:r>
              <a:rPr lang="en-US" b="1" dirty="0" smtClean="0">
                <a:solidFill>
                  <a:srgbClr val="00B050"/>
                </a:solidFill>
              </a:rPr>
              <a:t>Revenue</a:t>
            </a:r>
            <a:endParaRPr lang="en-US" b="1" dirty="0">
              <a:solidFill>
                <a:srgbClr val="00B050"/>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p:txBody>
          <a:bodyPr/>
          <a:lstStyle/>
          <a:p>
            <a:pPr>
              <a:defRPr/>
            </a:pPr>
            <a:r>
              <a:rPr lang="en-US" smtClean="0">
                <a:latin typeface="Arial" charset="0"/>
              </a:rPr>
              <a:t>10-</a:t>
            </a:r>
            <a:fld id="{04B4B914-DEA0-4574-A9FF-1E2157EA90F2}" type="slidenum">
              <a:rPr lang="en-US" smtClean="0">
                <a:latin typeface="Arial" charset="0"/>
              </a:rPr>
              <a:pPr>
                <a:defRPr/>
              </a:pPr>
              <a:t>14</a:t>
            </a:fld>
            <a:endParaRPr lang="en-US" smtClean="0">
              <a:latin typeface="Arial" charset="0"/>
            </a:endParaRPr>
          </a:p>
        </p:txBody>
      </p:sp>
      <p:sp>
        <p:nvSpPr>
          <p:cNvPr id="27652" name="Rectangle 1026"/>
          <p:cNvSpPr>
            <a:spLocks noGrp="1" noChangeArrowheads="1"/>
          </p:cNvSpPr>
          <p:nvPr>
            <p:ph type="title"/>
          </p:nvPr>
        </p:nvSpPr>
        <p:spPr>
          <a:xfrm>
            <a:off x="762000" y="228600"/>
            <a:ext cx="8077200" cy="838200"/>
          </a:xfrm>
        </p:spPr>
        <p:txBody>
          <a:bodyPr/>
          <a:lstStyle/>
          <a:p>
            <a:pPr algn="ctr">
              <a:defRPr/>
            </a:pPr>
            <a:r>
              <a:rPr lang="en-US" dirty="0" smtClean="0">
                <a:solidFill>
                  <a:schemeClr val="tx2">
                    <a:lumMod val="60000"/>
                    <a:lumOff val="40000"/>
                  </a:schemeClr>
                </a:solidFill>
              </a:rPr>
              <a:t>Product Placement</a:t>
            </a:r>
          </a:p>
        </p:txBody>
      </p:sp>
      <p:sp>
        <p:nvSpPr>
          <p:cNvPr id="54276" name="Rectangle 1027"/>
          <p:cNvSpPr>
            <a:spLocks noGrp="1" noChangeArrowheads="1"/>
          </p:cNvSpPr>
          <p:nvPr>
            <p:ph type="body" idx="1"/>
          </p:nvPr>
        </p:nvSpPr>
        <p:spPr>
          <a:xfrm>
            <a:off x="1219200" y="1066800"/>
            <a:ext cx="7391400" cy="5029200"/>
          </a:xfrm>
        </p:spPr>
        <p:txBody>
          <a:bodyPr/>
          <a:lstStyle/>
          <a:p>
            <a:pPr marL="457200" indent="-457200"/>
            <a:r>
              <a:rPr lang="en-US" sz="2400" dirty="0" smtClean="0"/>
              <a:t>Planned insertion </a:t>
            </a:r>
          </a:p>
          <a:p>
            <a:pPr marL="457200" indent="-457200"/>
            <a:r>
              <a:rPr lang="en-US" sz="2400" dirty="0" smtClean="0"/>
              <a:t>Product placements</a:t>
            </a:r>
          </a:p>
          <a:p>
            <a:pPr marL="857250" lvl="1" indent="-457200"/>
            <a:r>
              <a:rPr lang="en-US" sz="1800" dirty="0" smtClean="0"/>
              <a:t>Increased awareness</a:t>
            </a:r>
          </a:p>
          <a:p>
            <a:pPr marL="857250" lvl="1" indent="-457200"/>
            <a:r>
              <a:rPr lang="en-US" sz="1800" dirty="0" smtClean="0"/>
              <a:t>More positive attitude toward brand</a:t>
            </a:r>
          </a:p>
          <a:p>
            <a:pPr marL="857250" lvl="1" indent="-457200"/>
            <a:r>
              <a:rPr lang="en-US" sz="1800" dirty="0" smtClean="0"/>
              <a:t>No immediate impact on sales</a:t>
            </a:r>
          </a:p>
          <a:p>
            <a:pPr marL="457200" indent="-457200"/>
            <a:r>
              <a:rPr lang="en-US" sz="2400" dirty="0" smtClean="0"/>
              <a:t>Low cost per viewer</a:t>
            </a:r>
          </a:p>
          <a:p>
            <a:pPr marL="857250" lvl="1" indent="-457200"/>
            <a:r>
              <a:rPr lang="en-US" sz="2000" dirty="0" smtClean="0"/>
              <a:t>Movies                        Pay-per-view television</a:t>
            </a:r>
          </a:p>
          <a:p>
            <a:pPr marL="857250" lvl="1" indent="-457200"/>
            <a:r>
              <a:rPr lang="en-US" sz="2000" dirty="0" smtClean="0"/>
              <a:t>DVD movie rental       Television</a:t>
            </a:r>
          </a:p>
          <a:p>
            <a:pPr marL="857250" lvl="1" indent="-457200">
              <a:buNone/>
            </a:pPr>
            <a:endParaRPr lang="en-US" sz="2000" dirty="0" smtClean="0"/>
          </a:p>
          <a:p>
            <a:pPr marL="857250" lvl="1" indent="-457200" algn="ctr">
              <a:spcBef>
                <a:spcPct val="0"/>
              </a:spcBef>
              <a:buNone/>
              <a:defRPr/>
            </a:pPr>
            <a:r>
              <a:rPr lang="en-US" b="1" dirty="0" smtClean="0">
                <a:solidFill>
                  <a:schemeClr val="tx2">
                    <a:lumMod val="60000"/>
                    <a:lumOff val="40000"/>
                  </a:schemeClr>
                </a:solidFill>
                <a:latin typeface="+mj-lt"/>
                <a:ea typeface="+mj-ea"/>
                <a:cs typeface="+mj-cs"/>
              </a:rPr>
              <a:t>BRANDED ENTERTAINMENT</a:t>
            </a:r>
          </a:p>
          <a:p>
            <a:pPr marL="457200" indent="-457200"/>
            <a:r>
              <a:rPr lang="en-US" sz="2400" dirty="0" smtClean="0"/>
              <a:t>Brand woven into the storyline</a:t>
            </a:r>
          </a:p>
          <a:p>
            <a:pPr marL="457200" indent="-457200"/>
            <a:r>
              <a:rPr lang="en-US" sz="2400" dirty="0" smtClean="0"/>
              <a:t>Use increased sharply with reality shows</a:t>
            </a:r>
          </a:p>
          <a:p>
            <a:pPr marL="457200" indent="-457200"/>
            <a:r>
              <a:rPr lang="en-US" sz="2400" dirty="0" smtClean="0"/>
              <a:t>Also found in novels, plays, songs, and movies</a:t>
            </a:r>
          </a:p>
          <a:p>
            <a:pPr marL="857250" lvl="1" indent="-457200" algn="ctr">
              <a:spcBef>
                <a:spcPct val="0"/>
              </a:spcBef>
              <a:buNone/>
              <a:defRPr/>
            </a:pPr>
            <a:endParaRPr lang="en-US" b="1" dirty="0" smtClean="0">
              <a:solidFill>
                <a:schemeClr val="tx2">
                  <a:lumMod val="60000"/>
                  <a:lumOff val="40000"/>
                </a:schemeClr>
              </a:solidFill>
              <a:latin typeface="+mj-lt"/>
              <a:ea typeface="+mj-ea"/>
              <a:cs typeface="+mj-cs"/>
            </a:endParaRPr>
          </a:p>
        </p:txBody>
      </p:sp>
      <p:sp>
        <p:nvSpPr>
          <p:cNvPr id="23559" name="Rectangle 1031"/>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23560" name="Rectangle 1032"/>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 name="Rectangle 4"/>
          <p:cNvSpPr>
            <a:spLocks noChangeArrowheads="1"/>
          </p:cNvSpPr>
          <p:nvPr/>
        </p:nvSpPr>
        <p:spPr bwMode="auto">
          <a:xfrm>
            <a:off x="8839200" y="0"/>
            <a:ext cx="304800" cy="6858000"/>
          </a:xfrm>
          <a:prstGeom prst="rect">
            <a:avLst/>
          </a:prstGeom>
          <a:solidFill>
            <a:schemeClr val="tx2">
              <a:lumMod val="40000"/>
              <a:lumOff val="60000"/>
            </a:schemeClr>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5"/>
          <p:cNvSpPr>
            <a:spLocks noGrp="1"/>
          </p:cNvSpPr>
          <p:nvPr>
            <p:ph type="sldNum" sz="quarter" idx="12"/>
          </p:nvPr>
        </p:nvSpPr>
        <p:spPr/>
        <p:txBody>
          <a:bodyPr/>
          <a:lstStyle/>
          <a:p>
            <a:pPr>
              <a:defRPr/>
            </a:pPr>
            <a:r>
              <a:rPr lang="en-US" smtClean="0">
                <a:latin typeface="Arial" charset="0"/>
              </a:rPr>
              <a:t>10-</a:t>
            </a:r>
            <a:fld id="{90514A4B-99C4-4A49-8965-F3AB729297AE}" type="slidenum">
              <a:rPr lang="en-US" smtClean="0">
                <a:latin typeface="Arial" charset="0"/>
              </a:rPr>
              <a:pPr>
                <a:defRPr/>
              </a:pPr>
              <a:t>15</a:t>
            </a:fld>
            <a:endParaRPr lang="en-US" smtClean="0">
              <a:latin typeface="Arial" charset="0"/>
            </a:endParaRPr>
          </a:p>
        </p:txBody>
      </p:sp>
      <p:sp>
        <p:nvSpPr>
          <p:cNvPr id="60420" name="Rectangle 4"/>
          <p:cNvSpPr>
            <a:spLocks noChangeArrowheads="1"/>
          </p:cNvSpPr>
          <p:nvPr/>
        </p:nvSpPr>
        <p:spPr bwMode="auto">
          <a:xfrm>
            <a:off x="8839200" y="0"/>
            <a:ext cx="304800" cy="6858000"/>
          </a:xfrm>
          <a:prstGeom prst="rect">
            <a:avLst/>
          </a:prstGeom>
          <a:solidFill>
            <a:schemeClr val="tx2">
              <a:lumMod val="40000"/>
              <a:lumOff val="60000"/>
            </a:schemeClr>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60421"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60422"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2" name="Rectangle 1028"/>
          <p:cNvSpPr>
            <a:spLocks noChangeArrowheads="1"/>
          </p:cNvSpPr>
          <p:nvPr/>
        </p:nvSpPr>
        <p:spPr bwMode="auto">
          <a:xfrm>
            <a:off x="533400" y="228600"/>
            <a:ext cx="7391400" cy="609600"/>
          </a:xfrm>
          <a:prstGeom prst="rect">
            <a:avLst/>
          </a:prstGeom>
          <a:solidFill>
            <a:srgbClr val="333399"/>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62471" name="Rectangle 1029"/>
          <p:cNvSpPr>
            <a:spLocks noChangeArrowheads="1"/>
          </p:cNvSpPr>
          <p:nvPr/>
        </p:nvSpPr>
        <p:spPr bwMode="auto">
          <a:xfrm>
            <a:off x="533400" y="838200"/>
            <a:ext cx="7391400" cy="6096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sz="2800"/>
          </a:p>
        </p:txBody>
      </p:sp>
      <p:sp>
        <p:nvSpPr>
          <p:cNvPr id="62472" name="Text Box 1030"/>
          <p:cNvSpPr txBox="1">
            <a:spLocks noChangeArrowheads="1"/>
          </p:cNvSpPr>
          <p:nvPr/>
        </p:nvSpPr>
        <p:spPr bwMode="auto">
          <a:xfrm>
            <a:off x="685800" y="376238"/>
            <a:ext cx="3276600" cy="461962"/>
          </a:xfrm>
          <a:prstGeom prst="rect">
            <a:avLst/>
          </a:prstGeom>
          <a:noFill/>
          <a:ln w="12700">
            <a:noFill/>
            <a:miter lim="800000"/>
            <a:headEnd type="none" w="sm" len="sm"/>
            <a:tailEnd type="none" w="sm" len="sm"/>
          </a:ln>
        </p:spPr>
        <p:txBody>
          <a:bodyPr>
            <a:spAutoFit/>
          </a:bodyPr>
          <a:lstStyle/>
          <a:p>
            <a:pPr eaLnBrk="0" hangingPunct="0"/>
            <a:r>
              <a:rPr lang="en-US" i="0">
                <a:solidFill>
                  <a:srgbClr val="FFFFFF"/>
                </a:solidFill>
              </a:rPr>
              <a:t>F I G U R E    10 . 7</a:t>
            </a:r>
          </a:p>
        </p:txBody>
      </p:sp>
      <p:sp>
        <p:nvSpPr>
          <p:cNvPr id="62473" name="Rectangle 1031"/>
          <p:cNvSpPr>
            <a:spLocks noChangeArrowheads="1"/>
          </p:cNvSpPr>
          <p:nvPr/>
        </p:nvSpPr>
        <p:spPr bwMode="auto">
          <a:xfrm>
            <a:off x="685800" y="762000"/>
            <a:ext cx="6934200" cy="609600"/>
          </a:xfrm>
          <a:prstGeom prst="rect">
            <a:avLst/>
          </a:prstGeom>
          <a:noFill/>
          <a:ln w="9525">
            <a:noFill/>
            <a:miter lim="800000"/>
            <a:headEnd/>
            <a:tailEnd/>
          </a:ln>
        </p:spPr>
        <p:txBody>
          <a:bodyPr lIns="92075" tIns="46038" rIns="92075" bIns="46038" anchor="ctr"/>
          <a:lstStyle/>
          <a:p>
            <a:pPr eaLnBrk="0" hangingPunct="0"/>
            <a:r>
              <a:rPr lang="en-US" sz="1800" b="1" i="0"/>
              <a:t>Key Factors in Product Placement </a:t>
            </a:r>
            <a:r>
              <a:rPr lang="en-US" sz="1400" b="1" i="0"/>
              <a:t>and</a:t>
            </a:r>
            <a:r>
              <a:rPr lang="en-US" sz="1800" b="1" i="0"/>
              <a:t> Branded Entertainment</a:t>
            </a:r>
          </a:p>
        </p:txBody>
      </p:sp>
      <p:sp>
        <p:nvSpPr>
          <p:cNvPr id="16" name="Rectangle 3"/>
          <p:cNvSpPr txBox="1">
            <a:spLocks noChangeArrowheads="1"/>
          </p:cNvSpPr>
          <p:nvPr/>
        </p:nvSpPr>
        <p:spPr bwMode="auto">
          <a:xfrm>
            <a:off x="1066800" y="2057400"/>
            <a:ext cx="7772400" cy="3505200"/>
          </a:xfrm>
          <a:prstGeom prst="rect">
            <a:avLst/>
          </a:prstGeom>
          <a:noFill/>
          <a:ln w="9525">
            <a:noFill/>
            <a:miter lim="800000"/>
            <a:headEnd/>
            <a:tailEnd/>
          </a:ln>
          <a:effectLst/>
        </p:spPr>
        <p:txBody>
          <a:bodyPr lIns="92075" tIns="46038" rIns="92075" bIns="46038"/>
          <a:lstStyle/>
          <a:p>
            <a:pPr marL="342900" indent="-342900" eaLnBrk="0" hangingPunct="0">
              <a:lnSpc>
                <a:spcPct val="90000"/>
              </a:lnSpc>
              <a:spcBef>
                <a:spcPct val="20000"/>
              </a:spcBef>
              <a:buClr>
                <a:schemeClr val="tx1"/>
              </a:buClr>
              <a:buFontTx/>
              <a:buChar char="•"/>
              <a:defRPr/>
            </a:pPr>
            <a:r>
              <a:rPr lang="en-US" sz="2800" b="1" i="0" kern="0" dirty="0">
                <a:solidFill>
                  <a:schemeClr val="tx1"/>
                </a:solidFill>
                <a:latin typeface="+mn-lt"/>
                <a:cs typeface="+mn-cs"/>
              </a:rPr>
              <a:t>Media</a:t>
            </a:r>
          </a:p>
          <a:p>
            <a:pPr marL="342900" indent="-342900" eaLnBrk="0" hangingPunct="0">
              <a:lnSpc>
                <a:spcPct val="90000"/>
              </a:lnSpc>
              <a:spcBef>
                <a:spcPct val="20000"/>
              </a:spcBef>
              <a:buClr>
                <a:schemeClr val="tx1"/>
              </a:buClr>
              <a:buFontTx/>
              <a:buChar char="•"/>
              <a:defRPr/>
            </a:pPr>
            <a:r>
              <a:rPr lang="en-US" sz="2800" b="1" i="0" kern="0" dirty="0">
                <a:solidFill>
                  <a:schemeClr val="tx1"/>
                </a:solidFill>
                <a:latin typeface="+mn-lt"/>
                <a:cs typeface="+mn-cs"/>
              </a:rPr>
              <a:t>Supporting promotional activities</a:t>
            </a:r>
          </a:p>
          <a:p>
            <a:pPr marL="342900" indent="-342900" eaLnBrk="0" hangingPunct="0">
              <a:lnSpc>
                <a:spcPct val="90000"/>
              </a:lnSpc>
              <a:spcBef>
                <a:spcPct val="20000"/>
              </a:spcBef>
              <a:buClr>
                <a:schemeClr val="tx1"/>
              </a:buClr>
              <a:buFontTx/>
              <a:buChar char="•"/>
              <a:defRPr/>
            </a:pPr>
            <a:r>
              <a:rPr lang="en-US" sz="2800" b="1" i="0" kern="0" dirty="0">
                <a:solidFill>
                  <a:schemeClr val="tx1"/>
                </a:solidFill>
                <a:latin typeface="+mn-lt"/>
                <a:cs typeface="+mn-cs"/>
              </a:rPr>
              <a:t>Consumer attitudes toward placements</a:t>
            </a:r>
          </a:p>
          <a:p>
            <a:pPr marL="342900" indent="-342900" eaLnBrk="0" hangingPunct="0">
              <a:lnSpc>
                <a:spcPct val="90000"/>
              </a:lnSpc>
              <a:spcBef>
                <a:spcPct val="20000"/>
              </a:spcBef>
              <a:buClr>
                <a:schemeClr val="tx1"/>
              </a:buClr>
              <a:buFontTx/>
              <a:buChar char="•"/>
              <a:defRPr/>
            </a:pPr>
            <a:r>
              <a:rPr lang="en-US" sz="2800" b="1" i="0" kern="0" dirty="0">
                <a:solidFill>
                  <a:schemeClr val="tx1"/>
                </a:solidFill>
                <a:latin typeface="+mn-lt"/>
                <a:cs typeface="+mn-cs"/>
              </a:rPr>
              <a:t>Placement characteristics</a:t>
            </a:r>
          </a:p>
          <a:p>
            <a:pPr marL="342900" indent="-342900" eaLnBrk="0" hangingPunct="0">
              <a:lnSpc>
                <a:spcPct val="90000"/>
              </a:lnSpc>
              <a:spcBef>
                <a:spcPct val="20000"/>
              </a:spcBef>
              <a:buClr>
                <a:schemeClr val="tx1"/>
              </a:buClr>
              <a:buFontTx/>
              <a:buChar char="•"/>
              <a:defRPr/>
            </a:pPr>
            <a:r>
              <a:rPr lang="en-US" sz="2800" b="1" i="0" kern="0" dirty="0">
                <a:solidFill>
                  <a:schemeClr val="tx1"/>
                </a:solidFill>
                <a:latin typeface="+mn-lt"/>
                <a:cs typeface="+mn-cs"/>
              </a:rPr>
              <a:t>Regulations</a:t>
            </a:r>
          </a:p>
        </p:txBody>
      </p:sp>
      <p:sp>
        <p:nvSpPr>
          <p:cNvPr id="62475" name="Text Box 4"/>
          <p:cNvSpPr txBox="1">
            <a:spLocks noChangeArrowheads="1"/>
          </p:cNvSpPr>
          <p:nvPr/>
        </p:nvSpPr>
        <p:spPr bwMode="auto">
          <a:xfrm>
            <a:off x="990600" y="5938838"/>
            <a:ext cx="7788275" cy="461962"/>
          </a:xfrm>
          <a:prstGeom prst="rect">
            <a:avLst/>
          </a:prstGeom>
          <a:noFill/>
          <a:ln w="9525">
            <a:noFill/>
            <a:miter lim="800000"/>
            <a:headEnd/>
            <a:tailEnd/>
          </a:ln>
        </p:spPr>
        <p:txBody>
          <a:bodyPr>
            <a:spAutoFit/>
          </a:bodyPr>
          <a:lstStyle/>
          <a:p>
            <a:pPr eaLnBrk="0" hangingPunct="0"/>
            <a:r>
              <a:rPr lang="en-US" sz="1200" i="0"/>
              <a:t>Source: Adapted from Simon Hudson and David Hudson, “Branded Entertainment: A New Advertising Technique or Product Placement in Disguise?” Journal of Marketing Management, Vol. 22, No. 5/6 (July 2006), pp. 489-504.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p:txBody>
          <a:bodyPr/>
          <a:lstStyle/>
          <a:p>
            <a:pPr>
              <a:defRPr/>
            </a:pPr>
            <a:r>
              <a:rPr lang="en-US" smtClean="0">
                <a:latin typeface="Arial" charset="0"/>
              </a:rPr>
              <a:t>10-</a:t>
            </a:r>
            <a:fld id="{AB6D2821-49D3-4E7B-B648-3235EDF1C7C0}" type="slidenum">
              <a:rPr lang="en-US" smtClean="0">
                <a:latin typeface="Arial" charset="0"/>
              </a:rPr>
              <a:pPr>
                <a:defRPr/>
              </a:pPr>
              <a:t>16</a:t>
            </a:fld>
            <a:endParaRPr lang="en-US" smtClean="0">
              <a:latin typeface="Arial" charset="0"/>
            </a:endParaRPr>
          </a:p>
        </p:txBody>
      </p:sp>
      <p:sp>
        <p:nvSpPr>
          <p:cNvPr id="27652" name="Rectangle 1026"/>
          <p:cNvSpPr>
            <a:spLocks noGrp="1" noChangeArrowheads="1"/>
          </p:cNvSpPr>
          <p:nvPr>
            <p:ph type="title"/>
          </p:nvPr>
        </p:nvSpPr>
        <p:spPr>
          <a:xfrm>
            <a:off x="762000" y="228600"/>
            <a:ext cx="8077200" cy="838200"/>
          </a:xfrm>
        </p:spPr>
        <p:txBody>
          <a:bodyPr/>
          <a:lstStyle/>
          <a:p>
            <a:pPr algn="ctr">
              <a:defRPr/>
            </a:pPr>
            <a:r>
              <a:rPr lang="en-US" sz="4800" dirty="0" smtClean="0">
                <a:solidFill>
                  <a:schemeClr val="tx2">
                    <a:lumMod val="60000"/>
                    <a:lumOff val="40000"/>
                  </a:schemeClr>
                </a:solidFill>
              </a:rPr>
              <a:t>Company Tactics</a:t>
            </a:r>
          </a:p>
        </p:txBody>
      </p:sp>
      <p:sp>
        <p:nvSpPr>
          <p:cNvPr id="64516" name="Rectangle 1027"/>
          <p:cNvSpPr>
            <a:spLocks noGrp="1" noChangeArrowheads="1"/>
          </p:cNvSpPr>
          <p:nvPr>
            <p:ph type="body" idx="1"/>
          </p:nvPr>
        </p:nvSpPr>
        <p:spPr>
          <a:xfrm>
            <a:off x="1295400" y="2667000"/>
            <a:ext cx="7391400" cy="2209800"/>
          </a:xfrm>
        </p:spPr>
        <p:txBody>
          <a:bodyPr/>
          <a:lstStyle/>
          <a:p>
            <a:pPr marL="457200" indent="-457200"/>
            <a:r>
              <a:rPr lang="en-US" sz="2400" smtClean="0"/>
              <a:t>Appeal stronger in non-advertising context</a:t>
            </a:r>
          </a:p>
          <a:p>
            <a:pPr marL="457200" indent="-457200"/>
            <a:r>
              <a:rPr lang="en-US" sz="2400" smtClean="0"/>
              <a:t>Perception of what others think is important</a:t>
            </a:r>
          </a:p>
          <a:p>
            <a:pPr marL="457200" indent="-457200"/>
            <a:r>
              <a:rPr lang="en-US" sz="2400" smtClean="0"/>
              <a:t>Provides post-purchase reassurance</a:t>
            </a:r>
          </a:p>
          <a:p>
            <a:pPr marL="457200" indent="-457200"/>
            <a:r>
              <a:rPr lang="en-US" sz="2400" smtClean="0"/>
              <a:t>Reach individuals who place little value on brands</a:t>
            </a:r>
            <a:endParaRPr lang="en-US" sz="2000" smtClean="0"/>
          </a:p>
        </p:txBody>
      </p:sp>
      <p:sp>
        <p:nvSpPr>
          <p:cNvPr id="23559" name="Rectangle 1031"/>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23560" name="Rectangle 1032"/>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 name="Rectangle 4"/>
          <p:cNvSpPr>
            <a:spLocks noChangeArrowheads="1"/>
          </p:cNvSpPr>
          <p:nvPr/>
        </p:nvSpPr>
        <p:spPr bwMode="auto">
          <a:xfrm>
            <a:off x="8839200" y="0"/>
            <a:ext cx="304800" cy="6858000"/>
          </a:xfrm>
          <a:prstGeom prst="rect">
            <a:avLst/>
          </a:prstGeom>
          <a:solidFill>
            <a:schemeClr val="tx2">
              <a:lumMod val="40000"/>
              <a:lumOff val="60000"/>
            </a:schemeClr>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64520" name="TextBox 9"/>
          <p:cNvSpPr txBox="1">
            <a:spLocks noChangeArrowheads="1"/>
          </p:cNvSpPr>
          <p:nvPr/>
        </p:nvSpPr>
        <p:spPr bwMode="auto">
          <a:xfrm>
            <a:off x="838200" y="1143000"/>
            <a:ext cx="8001000" cy="461963"/>
          </a:xfrm>
          <a:prstGeom prst="rect">
            <a:avLst/>
          </a:prstGeom>
          <a:noFill/>
          <a:ln w="9525">
            <a:noFill/>
            <a:miter lim="800000"/>
            <a:headEnd/>
            <a:tailEnd/>
          </a:ln>
        </p:spPr>
        <p:txBody>
          <a:bodyPr>
            <a:spAutoFit/>
          </a:bodyPr>
          <a:lstStyle/>
          <a:p>
            <a:pPr algn="ctr"/>
            <a:r>
              <a:rPr lang="en-US" b="1" i="0">
                <a:solidFill>
                  <a:srgbClr val="C00000"/>
                </a:solidFill>
              </a:rPr>
              <a:t>Product Placement – Branded Entertainment</a:t>
            </a:r>
          </a:p>
        </p:txBody>
      </p:sp>
      <p:sp>
        <p:nvSpPr>
          <p:cNvPr id="64521" name="TextBox 11"/>
          <p:cNvSpPr txBox="1">
            <a:spLocks noChangeArrowheads="1"/>
          </p:cNvSpPr>
          <p:nvPr/>
        </p:nvSpPr>
        <p:spPr bwMode="auto">
          <a:xfrm>
            <a:off x="1219200" y="2133600"/>
            <a:ext cx="5040313" cy="461963"/>
          </a:xfrm>
          <a:prstGeom prst="rect">
            <a:avLst/>
          </a:prstGeom>
          <a:noFill/>
          <a:ln w="9525">
            <a:noFill/>
            <a:miter lim="800000"/>
            <a:headEnd/>
            <a:tailEnd/>
          </a:ln>
        </p:spPr>
        <p:txBody>
          <a:bodyPr wrap="none">
            <a:spAutoFit/>
          </a:bodyPr>
          <a:lstStyle/>
          <a:p>
            <a:r>
              <a:rPr lang="en-US" b="1" i="0">
                <a:solidFill>
                  <a:srgbClr val="00B050"/>
                </a:solidFill>
              </a:rPr>
              <a:t>Reasons for increased spending:</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5"/>
          <p:cNvSpPr>
            <a:spLocks noGrp="1"/>
          </p:cNvSpPr>
          <p:nvPr>
            <p:ph type="sldNum" sz="quarter" idx="12"/>
          </p:nvPr>
        </p:nvSpPr>
        <p:spPr/>
        <p:txBody>
          <a:bodyPr/>
          <a:lstStyle/>
          <a:p>
            <a:pPr>
              <a:defRPr/>
            </a:pPr>
            <a:r>
              <a:rPr lang="en-US" smtClean="0">
                <a:latin typeface="Arial" charset="0"/>
              </a:rPr>
              <a:t>10-</a:t>
            </a:r>
            <a:fld id="{640D0B3D-A59F-4E94-AAD0-74873078FC95}" type="slidenum">
              <a:rPr lang="en-US" smtClean="0">
                <a:latin typeface="Arial" charset="0"/>
              </a:rPr>
              <a:pPr>
                <a:defRPr/>
              </a:pPr>
              <a:t>17</a:t>
            </a:fld>
            <a:endParaRPr lang="en-US" smtClean="0">
              <a:latin typeface="Arial" charset="0"/>
            </a:endParaRPr>
          </a:p>
        </p:txBody>
      </p:sp>
      <p:sp>
        <p:nvSpPr>
          <p:cNvPr id="60420" name="Rectangle 4"/>
          <p:cNvSpPr>
            <a:spLocks noChangeArrowheads="1"/>
          </p:cNvSpPr>
          <p:nvPr/>
        </p:nvSpPr>
        <p:spPr bwMode="auto">
          <a:xfrm>
            <a:off x="8839200" y="0"/>
            <a:ext cx="304800" cy="6858000"/>
          </a:xfrm>
          <a:prstGeom prst="rect">
            <a:avLst/>
          </a:prstGeom>
          <a:solidFill>
            <a:schemeClr val="tx2">
              <a:lumMod val="40000"/>
              <a:lumOff val="60000"/>
            </a:schemeClr>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60421"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60422"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2" name="Rectangle 1028"/>
          <p:cNvSpPr>
            <a:spLocks noChangeArrowheads="1"/>
          </p:cNvSpPr>
          <p:nvPr/>
        </p:nvSpPr>
        <p:spPr bwMode="auto">
          <a:xfrm>
            <a:off x="533400" y="228600"/>
            <a:ext cx="7391400" cy="609600"/>
          </a:xfrm>
          <a:prstGeom prst="rect">
            <a:avLst/>
          </a:prstGeom>
          <a:solidFill>
            <a:srgbClr val="333399"/>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68615" name="Rectangle 1029"/>
          <p:cNvSpPr>
            <a:spLocks noChangeArrowheads="1"/>
          </p:cNvSpPr>
          <p:nvPr/>
        </p:nvSpPr>
        <p:spPr bwMode="auto">
          <a:xfrm>
            <a:off x="533400" y="838200"/>
            <a:ext cx="7391400" cy="6096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sz="2800"/>
          </a:p>
        </p:txBody>
      </p:sp>
      <p:sp>
        <p:nvSpPr>
          <p:cNvPr id="68616" name="Text Box 1030"/>
          <p:cNvSpPr txBox="1">
            <a:spLocks noChangeArrowheads="1"/>
          </p:cNvSpPr>
          <p:nvPr/>
        </p:nvSpPr>
        <p:spPr bwMode="auto">
          <a:xfrm>
            <a:off x="838200" y="228600"/>
            <a:ext cx="3352800" cy="523875"/>
          </a:xfrm>
          <a:prstGeom prst="rect">
            <a:avLst/>
          </a:prstGeom>
          <a:noFill/>
          <a:ln w="12700">
            <a:noFill/>
            <a:miter lim="800000"/>
            <a:headEnd type="none" w="sm" len="sm"/>
            <a:tailEnd type="none" w="sm" len="sm"/>
          </a:ln>
        </p:spPr>
        <p:txBody>
          <a:bodyPr>
            <a:spAutoFit/>
          </a:bodyPr>
          <a:lstStyle/>
          <a:p>
            <a:pPr algn="ctr" eaLnBrk="0" hangingPunct="0"/>
            <a:r>
              <a:rPr lang="en-US" sz="2800" i="0">
                <a:solidFill>
                  <a:srgbClr val="FFFFFF"/>
                </a:solidFill>
              </a:rPr>
              <a:t>F I G U R E    10 . 8</a:t>
            </a:r>
          </a:p>
        </p:txBody>
      </p:sp>
      <p:sp>
        <p:nvSpPr>
          <p:cNvPr id="68617" name="Rectangle 1031"/>
          <p:cNvSpPr>
            <a:spLocks noChangeArrowheads="1"/>
          </p:cNvSpPr>
          <p:nvPr/>
        </p:nvSpPr>
        <p:spPr bwMode="auto">
          <a:xfrm>
            <a:off x="762000" y="838200"/>
            <a:ext cx="6934200" cy="609600"/>
          </a:xfrm>
          <a:prstGeom prst="rect">
            <a:avLst/>
          </a:prstGeom>
          <a:noFill/>
          <a:ln w="9525">
            <a:noFill/>
            <a:miter lim="800000"/>
            <a:headEnd/>
            <a:tailEnd/>
          </a:ln>
        </p:spPr>
        <p:txBody>
          <a:bodyPr lIns="92075" tIns="46038" rIns="92075" bIns="46038" anchor="ctr"/>
          <a:lstStyle/>
          <a:p>
            <a:pPr eaLnBrk="0" hangingPunct="0"/>
            <a:r>
              <a:rPr lang="en-US" sz="3600" b="1" i="0"/>
              <a:t>Alternative Media Venues</a:t>
            </a:r>
          </a:p>
        </p:txBody>
      </p:sp>
      <p:sp>
        <p:nvSpPr>
          <p:cNvPr id="16" name="Rectangle 3"/>
          <p:cNvSpPr txBox="1">
            <a:spLocks noChangeArrowheads="1"/>
          </p:cNvSpPr>
          <p:nvPr/>
        </p:nvSpPr>
        <p:spPr bwMode="auto">
          <a:xfrm>
            <a:off x="4378325" y="1905000"/>
            <a:ext cx="4724400" cy="4267200"/>
          </a:xfrm>
          <a:prstGeom prst="rect">
            <a:avLst/>
          </a:prstGeom>
          <a:noFill/>
          <a:ln w="9525">
            <a:noFill/>
            <a:miter lim="800000"/>
            <a:headEnd/>
            <a:tailEnd/>
          </a:ln>
          <a:effectLst/>
        </p:spPr>
        <p:txBody>
          <a:bodyPr lIns="92075" tIns="46038" rIns="92075" bIns="46038"/>
          <a:lstStyle/>
          <a:p>
            <a:pPr marL="342900" indent="-342900" eaLnBrk="0" hangingPunct="0">
              <a:lnSpc>
                <a:spcPct val="80000"/>
              </a:lnSpc>
              <a:spcBef>
                <a:spcPct val="20000"/>
              </a:spcBef>
              <a:buClr>
                <a:schemeClr val="tx1"/>
              </a:buClr>
              <a:buFontTx/>
              <a:buChar char="•"/>
              <a:defRPr/>
            </a:pPr>
            <a:r>
              <a:rPr lang="en-US" sz="2800" b="1" i="0" kern="0" dirty="0">
                <a:solidFill>
                  <a:schemeClr val="tx1"/>
                </a:solidFill>
                <a:latin typeface="+mn-lt"/>
                <a:cs typeface="+mn-cs"/>
              </a:rPr>
              <a:t>Video games</a:t>
            </a:r>
          </a:p>
          <a:p>
            <a:pPr marL="342900" indent="-342900" eaLnBrk="0" hangingPunct="0">
              <a:lnSpc>
                <a:spcPct val="80000"/>
              </a:lnSpc>
              <a:spcBef>
                <a:spcPct val="20000"/>
              </a:spcBef>
              <a:buClr>
                <a:schemeClr val="tx1"/>
              </a:buClr>
              <a:buFontTx/>
              <a:buChar char="•"/>
              <a:defRPr/>
            </a:pPr>
            <a:r>
              <a:rPr lang="en-US" sz="2800" b="1" i="0" kern="0" dirty="0">
                <a:solidFill>
                  <a:schemeClr val="tx1"/>
                </a:solidFill>
                <a:latin typeface="+mn-lt"/>
                <a:cs typeface="+mn-cs"/>
              </a:rPr>
              <a:t>Cinemas</a:t>
            </a:r>
          </a:p>
          <a:p>
            <a:pPr marL="342900" indent="-342900" eaLnBrk="0" hangingPunct="0">
              <a:lnSpc>
                <a:spcPct val="80000"/>
              </a:lnSpc>
              <a:spcBef>
                <a:spcPct val="20000"/>
              </a:spcBef>
              <a:buClr>
                <a:schemeClr val="tx1"/>
              </a:buClr>
              <a:buFontTx/>
              <a:buChar char="•"/>
              <a:defRPr/>
            </a:pPr>
            <a:r>
              <a:rPr lang="en-US" sz="2800" b="1" i="0" kern="0" dirty="0">
                <a:solidFill>
                  <a:schemeClr val="tx1"/>
                </a:solidFill>
                <a:latin typeface="+mn-lt"/>
                <a:cs typeface="+mn-cs"/>
              </a:rPr>
              <a:t>Subways</a:t>
            </a:r>
          </a:p>
          <a:p>
            <a:pPr marL="342900" indent="-342900" eaLnBrk="0" hangingPunct="0">
              <a:lnSpc>
                <a:spcPct val="80000"/>
              </a:lnSpc>
              <a:spcBef>
                <a:spcPct val="20000"/>
              </a:spcBef>
              <a:buClr>
                <a:schemeClr val="tx1"/>
              </a:buClr>
              <a:buFontTx/>
              <a:buChar char="•"/>
              <a:defRPr/>
            </a:pPr>
            <a:r>
              <a:rPr lang="en-US" sz="2800" b="1" i="0" kern="0" dirty="0">
                <a:solidFill>
                  <a:schemeClr val="tx1"/>
                </a:solidFill>
                <a:latin typeface="+mn-lt"/>
                <a:cs typeface="+mn-cs"/>
              </a:rPr>
              <a:t>Street and mall kiosks</a:t>
            </a:r>
          </a:p>
          <a:p>
            <a:pPr marL="342900" indent="-342900" eaLnBrk="0" hangingPunct="0">
              <a:lnSpc>
                <a:spcPct val="80000"/>
              </a:lnSpc>
              <a:spcBef>
                <a:spcPct val="20000"/>
              </a:spcBef>
              <a:buClr>
                <a:schemeClr val="tx1"/>
              </a:buClr>
              <a:buFontTx/>
              <a:buChar char="•"/>
              <a:defRPr/>
            </a:pPr>
            <a:r>
              <a:rPr lang="en-US" sz="2800" b="1" i="0" kern="0" dirty="0">
                <a:solidFill>
                  <a:schemeClr val="tx1"/>
                </a:solidFill>
                <a:latin typeface="+mn-lt"/>
                <a:cs typeface="+mn-cs"/>
              </a:rPr>
              <a:t>Escalators</a:t>
            </a:r>
          </a:p>
          <a:p>
            <a:pPr marL="342900" indent="-342900" eaLnBrk="0" hangingPunct="0">
              <a:lnSpc>
                <a:spcPct val="80000"/>
              </a:lnSpc>
              <a:spcBef>
                <a:spcPct val="20000"/>
              </a:spcBef>
              <a:buClr>
                <a:schemeClr val="tx1"/>
              </a:buClr>
              <a:buFontTx/>
              <a:buChar char="•"/>
              <a:defRPr/>
            </a:pPr>
            <a:r>
              <a:rPr lang="en-US" sz="2800" b="1" i="0" kern="0" dirty="0">
                <a:solidFill>
                  <a:schemeClr val="tx1"/>
                </a:solidFill>
                <a:latin typeface="+mn-lt"/>
                <a:cs typeface="+mn-cs"/>
              </a:rPr>
              <a:t>Parking lots</a:t>
            </a:r>
          </a:p>
          <a:p>
            <a:pPr marL="342900" indent="-342900" eaLnBrk="0" hangingPunct="0">
              <a:lnSpc>
                <a:spcPct val="80000"/>
              </a:lnSpc>
              <a:spcBef>
                <a:spcPct val="20000"/>
              </a:spcBef>
              <a:buClr>
                <a:schemeClr val="tx1"/>
              </a:buClr>
              <a:buFontTx/>
              <a:buChar char="•"/>
              <a:defRPr/>
            </a:pPr>
            <a:r>
              <a:rPr lang="en-US" sz="2800" b="1" i="0" kern="0" dirty="0">
                <a:solidFill>
                  <a:schemeClr val="tx1"/>
                </a:solidFill>
                <a:latin typeface="+mn-lt"/>
                <a:cs typeface="+mn-cs"/>
              </a:rPr>
              <a:t>Airlines</a:t>
            </a:r>
          </a:p>
          <a:p>
            <a:pPr marL="342900" indent="-342900" eaLnBrk="0" hangingPunct="0">
              <a:lnSpc>
                <a:spcPct val="80000"/>
              </a:lnSpc>
              <a:spcBef>
                <a:spcPct val="20000"/>
              </a:spcBef>
              <a:buClr>
                <a:schemeClr val="tx1"/>
              </a:buClr>
              <a:buFontTx/>
              <a:buChar char="•"/>
              <a:defRPr/>
            </a:pPr>
            <a:r>
              <a:rPr lang="en-US" sz="2800" b="1" i="0" kern="0" dirty="0">
                <a:solidFill>
                  <a:schemeClr val="tx1"/>
                </a:solidFill>
                <a:latin typeface="+mn-lt"/>
                <a:cs typeface="+mn-cs"/>
              </a:rPr>
              <a:t>Shopping bags</a:t>
            </a:r>
          </a:p>
          <a:p>
            <a:pPr marL="342900" indent="-342900" eaLnBrk="0" hangingPunct="0">
              <a:lnSpc>
                <a:spcPct val="80000"/>
              </a:lnSpc>
              <a:spcBef>
                <a:spcPct val="20000"/>
              </a:spcBef>
              <a:buClr>
                <a:schemeClr val="tx1"/>
              </a:buClr>
              <a:buFontTx/>
              <a:buChar char="•"/>
              <a:defRPr/>
            </a:pPr>
            <a:r>
              <a:rPr lang="en-US" sz="2800" b="1" i="0" kern="0" dirty="0">
                <a:solidFill>
                  <a:schemeClr val="tx1"/>
                </a:solidFill>
                <a:latin typeface="+mn-lt"/>
                <a:cs typeface="+mn-cs"/>
              </a:rPr>
              <a:t>Clothes</a:t>
            </a:r>
          </a:p>
        </p:txBody>
      </p:sp>
      <p:pic>
        <p:nvPicPr>
          <p:cNvPr id="68619" name="Picture 2"/>
          <p:cNvPicPr>
            <a:picLocks noChangeAspect="1"/>
          </p:cNvPicPr>
          <p:nvPr/>
        </p:nvPicPr>
        <p:blipFill>
          <a:blip r:embed="rId3"/>
          <a:srcRect/>
          <a:stretch>
            <a:fillRect/>
          </a:stretch>
        </p:blipFill>
        <p:spPr bwMode="auto">
          <a:xfrm>
            <a:off x="20638" y="1828800"/>
            <a:ext cx="4351337" cy="4048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p:cNvSpPr>
            <a:spLocks noGrp="1"/>
          </p:cNvSpPr>
          <p:nvPr>
            <p:ph type="sldNum" sz="quarter" idx="12"/>
          </p:nvPr>
        </p:nvSpPr>
        <p:spPr/>
        <p:txBody>
          <a:bodyPr/>
          <a:lstStyle/>
          <a:p>
            <a:pPr>
              <a:defRPr/>
            </a:pPr>
            <a:r>
              <a:rPr lang="en-US" smtClean="0">
                <a:latin typeface="Arial" charset="0"/>
              </a:rPr>
              <a:t>10-</a:t>
            </a:r>
            <a:fld id="{4DD4CAD9-4100-46DF-A6FD-A051D274106A}" type="slidenum">
              <a:rPr lang="en-US" smtClean="0">
                <a:latin typeface="Arial" charset="0"/>
              </a:rPr>
              <a:pPr>
                <a:defRPr/>
              </a:pPr>
              <a:t>18</a:t>
            </a:fld>
            <a:endParaRPr lang="en-US" smtClean="0">
              <a:latin typeface="Arial" charset="0"/>
            </a:endParaRPr>
          </a:p>
        </p:txBody>
      </p:sp>
      <p:sp>
        <p:nvSpPr>
          <p:cNvPr id="33796" name="Rectangle 1026"/>
          <p:cNvSpPr>
            <a:spLocks noGrp="1" noChangeArrowheads="1"/>
          </p:cNvSpPr>
          <p:nvPr>
            <p:ph type="title"/>
          </p:nvPr>
        </p:nvSpPr>
        <p:spPr>
          <a:xfrm>
            <a:off x="838200" y="228600"/>
            <a:ext cx="8001000" cy="914400"/>
          </a:xfrm>
        </p:spPr>
        <p:txBody>
          <a:bodyPr/>
          <a:lstStyle/>
          <a:p>
            <a:pPr algn="ctr">
              <a:defRPr/>
            </a:pPr>
            <a:r>
              <a:rPr lang="en-US" sz="4800" dirty="0" smtClean="0">
                <a:solidFill>
                  <a:schemeClr val="tx2">
                    <a:lumMod val="60000"/>
                    <a:lumOff val="40000"/>
                  </a:schemeClr>
                </a:solidFill>
              </a:rPr>
              <a:t>In-Store Marketing Tactics</a:t>
            </a:r>
          </a:p>
        </p:txBody>
      </p:sp>
      <p:sp>
        <p:nvSpPr>
          <p:cNvPr id="84996" name="Rectangle 1027"/>
          <p:cNvSpPr>
            <a:spLocks noGrp="1" noChangeArrowheads="1"/>
          </p:cNvSpPr>
          <p:nvPr>
            <p:ph type="body" idx="1"/>
          </p:nvPr>
        </p:nvSpPr>
        <p:spPr>
          <a:xfrm>
            <a:off x="1752600" y="1371600"/>
            <a:ext cx="6934200" cy="5029200"/>
          </a:xfrm>
        </p:spPr>
        <p:txBody>
          <a:bodyPr/>
          <a:lstStyle/>
          <a:p>
            <a:pPr marL="457200" indent="-457200">
              <a:spcBef>
                <a:spcPct val="0"/>
              </a:spcBef>
            </a:pPr>
            <a:r>
              <a:rPr lang="en-US" sz="2400" smtClean="0"/>
              <a:t>In-store “make or break” time</a:t>
            </a:r>
          </a:p>
          <a:p>
            <a:pPr marL="457200" indent="-457200">
              <a:spcBef>
                <a:spcPct val="0"/>
              </a:spcBef>
            </a:pPr>
            <a:r>
              <a:rPr lang="en-US" sz="2400" smtClean="0"/>
              <a:t>Engage customers</a:t>
            </a:r>
          </a:p>
          <a:p>
            <a:pPr marL="857250" lvl="1" indent="-457200">
              <a:spcBef>
                <a:spcPct val="0"/>
              </a:spcBef>
            </a:pPr>
            <a:r>
              <a:rPr lang="en-US" sz="2000" smtClean="0"/>
              <a:t>Most engaging</a:t>
            </a:r>
          </a:p>
          <a:p>
            <a:pPr marL="1257300" lvl="2" indent="-457200">
              <a:spcBef>
                <a:spcPct val="0"/>
              </a:spcBef>
            </a:pPr>
            <a:r>
              <a:rPr lang="en-US" sz="1800" smtClean="0"/>
              <a:t>End-aisle displays</a:t>
            </a:r>
          </a:p>
          <a:p>
            <a:pPr marL="1257300" lvl="2" indent="-457200">
              <a:spcBef>
                <a:spcPct val="0"/>
              </a:spcBef>
            </a:pPr>
            <a:r>
              <a:rPr lang="en-US" sz="1800" smtClean="0"/>
              <a:t>Merchandise displays</a:t>
            </a:r>
          </a:p>
          <a:p>
            <a:pPr marL="857250" lvl="1" indent="-457200">
              <a:spcBef>
                <a:spcPct val="0"/>
              </a:spcBef>
            </a:pPr>
            <a:r>
              <a:rPr lang="en-US" sz="2000" smtClean="0"/>
              <a:t>Lease engaging</a:t>
            </a:r>
          </a:p>
          <a:p>
            <a:pPr marL="1257300" lvl="2" indent="-457200">
              <a:spcBef>
                <a:spcPct val="0"/>
              </a:spcBef>
            </a:pPr>
            <a:r>
              <a:rPr lang="en-US" sz="1800" smtClean="0"/>
              <a:t>Ceiling banners</a:t>
            </a:r>
          </a:p>
          <a:p>
            <a:pPr marL="1257300" lvl="2" indent="-457200">
              <a:spcBef>
                <a:spcPct val="0"/>
              </a:spcBef>
            </a:pPr>
            <a:r>
              <a:rPr lang="en-US" sz="1800" smtClean="0"/>
              <a:t>Overhead mobiles</a:t>
            </a:r>
          </a:p>
          <a:p>
            <a:pPr marL="457200" indent="-457200">
              <a:spcBef>
                <a:spcPct val="0"/>
              </a:spcBef>
            </a:pPr>
            <a:r>
              <a:rPr lang="en-US" sz="2400" smtClean="0"/>
              <a:t>Use color, light, sound, taste, and smell</a:t>
            </a:r>
          </a:p>
          <a:p>
            <a:pPr marL="457200" indent="-457200">
              <a:spcBef>
                <a:spcPct val="0"/>
              </a:spcBef>
            </a:pPr>
            <a:r>
              <a:rPr lang="en-US" sz="2400" smtClean="0"/>
              <a:t>Motion</a:t>
            </a:r>
          </a:p>
          <a:p>
            <a:pPr marL="857250" lvl="1" indent="-457200">
              <a:spcBef>
                <a:spcPct val="0"/>
              </a:spcBef>
            </a:pPr>
            <a:r>
              <a:rPr lang="en-US" sz="2000" smtClean="0"/>
              <a:t>Video screens</a:t>
            </a:r>
          </a:p>
          <a:p>
            <a:pPr marL="857250" lvl="1" indent="-457200">
              <a:spcBef>
                <a:spcPct val="0"/>
              </a:spcBef>
            </a:pPr>
            <a:r>
              <a:rPr lang="en-US" sz="2000" smtClean="0"/>
              <a:t>Television monitors</a:t>
            </a:r>
          </a:p>
          <a:p>
            <a:pPr marL="857250" lvl="1" indent="-457200">
              <a:spcBef>
                <a:spcPct val="0"/>
              </a:spcBef>
            </a:pPr>
            <a:r>
              <a:rPr lang="en-US" sz="2000" smtClean="0"/>
              <a:t>Digital signage </a:t>
            </a:r>
          </a:p>
        </p:txBody>
      </p:sp>
      <p:sp>
        <p:nvSpPr>
          <p:cNvPr id="23559" name="Rectangle 1031"/>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23560" name="Rectangle 1032"/>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 name="Rectangle 4"/>
          <p:cNvSpPr>
            <a:spLocks noChangeArrowheads="1"/>
          </p:cNvSpPr>
          <p:nvPr/>
        </p:nvSpPr>
        <p:spPr bwMode="auto">
          <a:xfrm>
            <a:off x="8839200" y="0"/>
            <a:ext cx="304800" cy="6858000"/>
          </a:xfrm>
          <a:prstGeom prst="rect">
            <a:avLst/>
          </a:prstGeom>
          <a:solidFill>
            <a:schemeClr val="accent2"/>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5"/>
          <p:cNvSpPr>
            <a:spLocks noGrp="1"/>
          </p:cNvSpPr>
          <p:nvPr>
            <p:ph type="sldNum" sz="quarter" idx="12"/>
          </p:nvPr>
        </p:nvSpPr>
        <p:spPr/>
        <p:txBody>
          <a:bodyPr/>
          <a:lstStyle/>
          <a:p>
            <a:pPr>
              <a:defRPr/>
            </a:pPr>
            <a:r>
              <a:rPr lang="en-US" smtClean="0">
                <a:latin typeface="Arial" charset="0"/>
              </a:rPr>
              <a:t>10-</a:t>
            </a:r>
            <a:fld id="{1CED9164-08B9-4784-8067-4B4199D711C4}" type="slidenum">
              <a:rPr lang="en-US" smtClean="0">
                <a:latin typeface="Arial" charset="0"/>
              </a:rPr>
              <a:pPr>
                <a:defRPr/>
              </a:pPr>
              <a:t>19</a:t>
            </a:fld>
            <a:endParaRPr lang="en-US" smtClean="0">
              <a:latin typeface="Arial" charset="0"/>
            </a:endParaRPr>
          </a:p>
        </p:txBody>
      </p:sp>
      <p:sp>
        <p:nvSpPr>
          <p:cNvPr id="23559" name="Rectangle 1031"/>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23560" name="Rectangle 1032"/>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 name="Rectangle 4"/>
          <p:cNvSpPr>
            <a:spLocks noChangeArrowheads="1"/>
          </p:cNvSpPr>
          <p:nvPr/>
        </p:nvSpPr>
        <p:spPr bwMode="auto">
          <a:xfrm>
            <a:off x="8839200" y="0"/>
            <a:ext cx="304800" cy="6858000"/>
          </a:xfrm>
          <a:prstGeom prst="rect">
            <a:avLst/>
          </a:prstGeom>
          <a:solidFill>
            <a:schemeClr val="tx2">
              <a:lumMod val="40000"/>
              <a:lumOff val="60000"/>
            </a:schemeClr>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89094" name="Rectangle 2"/>
          <p:cNvSpPr>
            <a:spLocks noGrp="1" noChangeArrowheads="1"/>
          </p:cNvSpPr>
          <p:nvPr>
            <p:ph type="title"/>
          </p:nvPr>
        </p:nvSpPr>
        <p:spPr>
          <a:xfrm>
            <a:off x="762000" y="0"/>
            <a:ext cx="8153400" cy="1143000"/>
          </a:xfrm>
        </p:spPr>
        <p:txBody>
          <a:bodyPr/>
          <a:lstStyle/>
          <a:p>
            <a:pPr algn="ctr"/>
            <a:r>
              <a:rPr lang="en-US" sz="4400" smtClean="0">
                <a:solidFill>
                  <a:srgbClr val="FF0000"/>
                </a:solidFill>
              </a:rPr>
              <a:t>Point-of-Purchase Tactics</a:t>
            </a:r>
          </a:p>
        </p:txBody>
      </p:sp>
      <p:sp>
        <p:nvSpPr>
          <p:cNvPr id="15" name="Rectangle 3"/>
          <p:cNvSpPr txBox="1">
            <a:spLocks noChangeArrowheads="1"/>
          </p:cNvSpPr>
          <p:nvPr/>
        </p:nvSpPr>
        <p:spPr bwMode="auto">
          <a:xfrm>
            <a:off x="1295400" y="1295400"/>
            <a:ext cx="7162800" cy="4800600"/>
          </a:xfrm>
          <a:prstGeom prst="rect">
            <a:avLst/>
          </a:prstGeom>
          <a:noFill/>
          <a:ln w="9525">
            <a:noFill/>
            <a:miter lim="800000"/>
            <a:headEnd/>
            <a:tailEnd/>
          </a:ln>
          <a:effectLst/>
        </p:spPr>
        <p:txBody>
          <a:bodyPr lIns="92075" tIns="46038" rIns="92075" bIns="46038"/>
          <a:lstStyle/>
          <a:p>
            <a:pPr marL="342900" indent="-342900" eaLnBrk="0" hangingPunct="0">
              <a:spcBef>
                <a:spcPct val="20000"/>
              </a:spcBef>
              <a:buClr>
                <a:schemeClr val="tx1"/>
              </a:buClr>
              <a:buFontTx/>
              <a:buChar char="•"/>
              <a:defRPr/>
            </a:pPr>
            <a:r>
              <a:rPr lang="en-US" sz="2800" i="0" kern="0" dirty="0">
                <a:solidFill>
                  <a:schemeClr val="tx1"/>
                </a:solidFill>
                <a:latin typeface="+mn-lt"/>
                <a:cs typeface="+mn-cs"/>
              </a:rPr>
              <a:t>Location is key</a:t>
            </a:r>
          </a:p>
          <a:p>
            <a:pPr marL="342900" indent="-342900" eaLnBrk="0" hangingPunct="0">
              <a:spcBef>
                <a:spcPct val="20000"/>
              </a:spcBef>
              <a:buClr>
                <a:schemeClr val="tx1"/>
              </a:buClr>
              <a:buFontTx/>
              <a:buChar char="•"/>
              <a:defRPr/>
            </a:pPr>
            <a:r>
              <a:rPr lang="en-US" sz="2800" i="0" kern="0" dirty="0">
                <a:solidFill>
                  <a:schemeClr val="tx1"/>
                </a:solidFill>
                <a:latin typeface="+mn-lt"/>
                <a:cs typeface="+mn-cs"/>
              </a:rPr>
              <a:t>Last chance to reach buyer</a:t>
            </a:r>
          </a:p>
          <a:p>
            <a:pPr marL="342900" indent="-342900" eaLnBrk="0" hangingPunct="0">
              <a:spcBef>
                <a:spcPct val="20000"/>
              </a:spcBef>
              <a:buClr>
                <a:schemeClr val="tx1"/>
              </a:buClr>
              <a:buFontTx/>
              <a:buChar char="•"/>
              <a:defRPr/>
            </a:pPr>
            <a:r>
              <a:rPr lang="en-US" sz="2800" i="0" kern="0" dirty="0">
                <a:solidFill>
                  <a:schemeClr val="tx1"/>
                </a:solidFill>
                <a:latin typeface="+mn-lt"/>
                <a:cs typeface="+mn-cs"/>
              </a:rPr>
              <a:t>Effective for increasing sales because</a:t>
            </a:r>
          </a:p>
          <a:p>
            <a:pPr marL="742950" lvl="1" indent="-285750" eaLnBrk="0" hangingPunct="0">
              <a:spcBef>
                <a:spcPct val="20000"/>
              </a:spcBef>
              <a:buClr>
                <a:schemeClr val="tx1"/>
              </a:buClr>
              <a:buFontTx/>
              <a:buChar char="•"/>
              <a:defRPr/>
            </a:pPr>
            <a:r>
              <a:rPr lang="en-US" sz="2000" i="0" kern="0" dirty="0">
                <a:solidFill>
                  <a:schemeClr val="tx1"/>
                </a:solidFill>
                <a:latin typeface="+mn-lt"/>
                <a:cs typeface="+mn-cs"/>
              </a:rPr>
              <a:t>60% of decisions are in store</a:t>
            </a:r>
          </a:p>
          <a:p>
            <a:pPr marL="742950" lvl="1" indent="-285750" eaLnBrk="0" hangingPunct="0">
              <a:spcBef>
                <a:spcPct val="20000"/>
              </a:spcBef>
              <a:buClr>
                <a:schemeClr val="tx1"/>
              </a:buClr>
              <a:buFontTx/>
              <a:buChar char="•"/>
              <a:defRPr/>
            </a:pPr>
            <a:r>
              <a:rPr lang="en-US" sz="2000" i="0" kern="0" dirty="0">
                <a:solidFill>
                  <a:schemeClr val="tx1"/>
                </a:solidFill>
                <a:latin typeface="+mn-lt"/>
                <a:cs typeface="+mn-cs"/>
              </a:rPr>
              <a:t>50% of money spent at mass-merchandisers and supermarkets is unplanned</a:t>
            </a:r>
          </a:p>
          <a:p>
            <a:pPr marL="742950" lvl="1" indent="-285750" eaLnBrk="0" hangingPunct="0">
              <a:spcBef>
                <a:spcPct val="20000"/>
              </a:spcBef>
              <a:buClr>
                <a:schemeClr val="tx1"/>
              </a:buClr>
              <a:buFontTx/>
              <a:buChar char="•"/>
              <a:defRPr/>
            </a:pPr>
            <a:r>
              <a:rPr lang="en-US" sz="2000" i="0" kern="0" dirty="0">
                <a:solidFill>
                  <a:schemeClr val="tx1"/>
                </a:solidFill>
                <a:latin typeface="+mn-lt"/>
                <a:cs typeface="+mn-cs"/>
              </a:rPr>
              <a:t>50% of Coca-Cola products from displays</a:t>
            </a:r>
          </a:p>
          <a:p>
            <a:pPr marL="342900" indent="-342900" eaLnBrk="0" hangingPunct="0">
              <a:spcBef>
                <a:spcPct val="20000"/>
              </a:spcBef>
              <a:buClr>
                <a:schemeClr val="tx1"/>
              </a:buClr>
              <a:buFontTx/>
              <a:buChar char="•"/>
              <a:defRPr/>
            </a:pPr>
            <a:r>
              <a:rPr lang="en-US" sz="2800" i="0" kern="0" dirty="0">
                <a:solidFill>
                  <a:schemeClr val="tx1"/>
                </a:solidFill>
                <a:latin typeface="+mn-lt"/>
                <a:cs typeface="+mn-cs"/>
              </a:rPr>
              <a:t>Average increase in sales is 9%</a:t>
            </a:r>
          </a:p>
          <a:p>
            <a:pPr marL="342900" indent="-342900" eaLnBrk="0" hangingPunct="0">
              <a:spcBef>
                <a:spcPct val="20000"/>
              </a:spcBef>
              <a:buClr>
                <a:schemeClr val="tx1"/>
              </a:buClr>
              <a:buFontTx/>
              <a:buChar char="•"/>
              <a:defRPr/>
            </a:pPr>
            <a:r>
              <a:rPr lang="en-US" sz="2800" i="0" kern="0" dirty="0">
                <a:solidFill>
                  <a:schemeClr val="tx1"/>
                </a:solidFill>
                <a:latin typeface="+mn-lt"/>
                <a:cs typeface="+mn-cs"/>
              </a:rPr>
              <a:t>Half of POP displays not effective</a:t>
            </a:r>
          </a:p>
          <a:p>
            <a:pPr marL="742950" lvl="1" indent="-285750" eaLnBrk="0" hangingPunct="0">
              <a:spcBef>
                <a:spcPct val="20000"/>
              </a:spcBef>
              <a:buClr>
                <a:schemeClr val="tx1"/>
              </a:buClr>
              <a:buFontTx/>
              <a:buChar char="•"/>
              <a:defRPr/>
            </a:pPr>
            <a:r>
              <a:rPr lang="en-US" i="0" kern="0" dirty="0">
                <a:solidFill>
                  <a:schemeClr val="tx1"/>
                </a:solidFill>
                <a:latin typeface="+mn-lt"/>
                <a:cs typeface="+mn-cs"/>
              </a:rPr>
              <a:t>Half that are effective – 20% increase in sales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5"/>
          <p:cNvSpPr>
            <a:spLocks noGrp="1"/>
          </p:cNvSpPr>
          <p:nvPr>
            <p:ph type="sldNum" sz="quarter" idx="12"/>
          </p:nvPr>
        </p:nvSpPr>
        <p:spPr/>
        <p:txBody>
          <a:bodyPr/>
          <a:lstStyle/>
          <a:p>
            <a:pPr>
              <a:defRPr/>
            </a:pPr>
            <a:r>
              <a:rPr lang="en-US" smtClean="0">
                <a:latin typeface="Arial" charset="0"/>
              </a:rPr>
              <a:t>10-</a:t>
            </a:r>
            <a:fld id="{523849DD-1814-44A9-B794-EF2DAC55C6AF}" type="slidenum">
              <a:rPr lang="en-US" smtClean="0">
                <a:latin typeface="Arial" charset="0"/>
              </a:rPr>
              <a:pPr>
                <a:defRPr/>
              </a:pPr>
              <a:t>2</a:t>
            </a:fld>
            <a:endParaRPr lang="en-US" smtClean="0">
              <a:latin typeface="Arial" charset="0"/>
            </a:endParaRPr>
          </a:p>
        </p:txBody>
      </p:sp>
      <p:sp>
        <p:nvSpPr>
          <p:cNvPr id="23555" name="Rectangle 2"/>
          <p:cNvSpPr>
            <a:spLocks noGrp="1" noChangeArrowheads="1"/>
          </p:cNvSpPr>
          <p:nvPr>
            <p:ph type="title"/>
          </p:nvPr>
        </p:nvSpPr>
        <p:spPr>
          <a:xfrm>
            <a:off x="838200" y="228600"/>
            <a:ext cx="8020050" cy="838200"/>
          </a:xfrm>
        </p:spPr>
        <p:txBody>
          <a:bodyPr/>
          <a:lstStyle/>
          <a:p>
            <a:pPr algn="ctr"/>
            <a:r>
              <a:rPr lang="en-US" sz="4000" smtClean="0">
                <a:solidFill>
                  <a:srgbClr val="FF3300"/>
                </a:solidFill>
              </a:rPr>
              <a:t>Alternative Marketing Programs</a:t>
            </a:r>
          </a:p>
        </p:txBody>
      </p:sp>
      <p:sp>
        <p:nvSpPr>
          <p:cNvPr id="23556" name="Rectangle 3"/>
          <p:cNvSpPr>
            <a:spLocks noGrp="1" noChangeArrowheads="1"/>
          </p:cNvSpPr>
          <p:nvPr>
            <p:ph type="body" idx="1"/>
          </p:nvPr>
        </p:nvSpPr>
        <p:spPr>
          <a:xfrm>
            <a:off x="1219200" y="1295400"/>
            <a:ext cx="7620000" cy="5181600"/>
          </a:xfrm>
        </p:spPr>
        <p:txBody>
          <a:bodyPr/>
          <a:lstStyle/>
          <a:p>
            <a:pPr>
              <a:lnSpc>
                <a:spcPct val="90000"/>
              </a:lnSpc>
            </a:pPr>
            <a:r>
              <a:rPr lang="en-US" dirty="0" smtClean="0"/>
              <a:t>Requires creativity and imagination</a:t>
            </a:r>
          </a:p>
          <a:p>
            <a:pPr>
              <a:lnSpc>
                <a:spcPct val="90000"/>
              </a:lnSpc>
            </a:pPr>
            <a:r>
              <a:rPr lang="en-US" dirty="0" smtClean="0"/>
              <a:t>Identify intersect paths</a:t>
            </a:r>
          </a:p>
          <a:p>
            <a:pPr>
              <a:lnSpc>
                <a:spcPct val="90000"/>
              </a:lnSpc>
            </a:pPr>
            <a:r>
              <a:rPr lang="en-US" dirty="0" smtClean="0"/>
              <a:t>Alternative media programs</a:t>
            </a:r>
          </a:p>
          <a:p>
            <a:pPr lvl="1">
              <a:lnSpc>
                <a:spcPct val="90000"/>
              </a:lnSpc>
            </a:pPr>
            <a:r>
              <a:rPr lang="en-US" dirty="0" smtClean="0"/>
              <a:t>Buzz marketing</a:t>
            </a:r>
          </a:p>
          <a:p>
            <a:pPr lvl="1">
              <a:lnSpc>
                <a:spcPct val="90000"/>
              </a:lnSpc>
            </a:pPr>
            <a:r>
              <a:rPr lang="en-US" dirty="0" smtClean="0"/>
              <a:t>Guerilla marketing</a:t>
            </a:r>
          </a:p>
          <a:p>
            <a:pPr lvl="1">
              <a:lnSpc>
                <a:spcPct val="90000"/>
              </a:lnSpc>
            </a:pPr>
            <a:r>
              <a:rPr lang="en-US" dirty="0" smtClean="0"/>
              <a:t>Lifestyle marketing</a:t>
            </a:r>
          </a:p>
          <a:p>
            <a:pPr lvl="1">
              <a:lnSpc>
                <a:spcPct val="90000"/>
              </a:lnSpc>
            </a:pPr>
            <a:r>
              <a:rPr lang="en-US" dirty="0" smtClean="0"/>
              <a:t>Experiential marketing</a:t>
            </a:r>
          </a:p>
          <a:p>
            <a:pPr lvl="1">
              <a:lnSpc>
                <a:spcPct val="90000"/>
              </a:lnSpc>
            </a:pPr>
            <a:r>
              <a:rPr lang="en-US" dirty="0" smtClean="0"/>
              <a:t>Product placement</a:t>
            </a:r>
          </a:p>
          <a:p>
            <a:pPr lvl="1">
              <a:lnSpc>
                <a:spcPct val="90000"/>
              </a:lnSpc>
            </a:pPr>
            <a:r>
              <a:rPr lang="en-US" dirty="0" smtClean="0"/>
              <a:t>Branded entertainment</a:t>
            </a:r>
          </a:p>
          <a:p>
            <a:pPr lvl="1">
              <a:lnSpc>
                <a:spcPct val="90000"/>
              </a:lnSpc>
              <a:buNone/>
            </a:pPr>
            <a:r>
              <a:rPr lang="en-US" sz="1600" dirty="0" smtClean="0">
                <a:latin typeface="Arial" charset="0"/>
              </a:rPr>
              <a:t>The goal is to reach consumers in unexpected ways or in everyday life situations that resonate with consumers and where there is less competition for attention.</a:t>
            </a:r>
            <a:endParaRPr lang="en-US" sz="1600" dirty="0" smtClean="0"/>
          </a:p>
        </p:txBody>
      </p:sp>
      <p:sp>
        <p:nvSpPr>
          <p:cNvPr id="60420" name="Rectangle 4"/>
          <p:cNvSpPr>
            <a:spLocks noChangeArrowheads="1"/>
          </p:cNvSpPr>
          <p:nvPr/>
        </p:nvSpPr>
        <p:spPr bwMode="auto">
          <a:xfrm>
            <a:off x="8839200" y="0"/>
            <a:ext cx="304800" cy="6858000"/>
          </a:xfrm>
          <a:prstGeom prst="rect">
            <a:avLst/>
          </a:prstGeom>
          <a:solidFill>
            <a:schemeClr val="tx2">
              <a:lumMod val="40000"/>
              <a:lumOff val="60000"/>
            </a:schemeClr>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60421"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60422"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5"/>
          <p:cNvSpPr>
            <a:spLocks noGrp="1"/>
          </p:cNvSpPr>
          <p:nvPr>
            <p:ph type="sldNum" sz="quarter" idx="12"/>
          </p:nvPr>
        </p:nvSpPr>
        <p:spPr/>
        <p:txBody>
          <a:bodyPr/>
          <a:lstStyle/>
          <a:p>
            <a:pPr>
              <a:defRPr/>
            </a:pPr>
            <a:r>
              <a:rPr lang="en-US" smtClean="0">
                <a:latin typeface="Arial" charset="0"/>
              </a:rPr>
              <a:t>10-</a:t>
            </a:r>
            <a:fld id="{854B8036-BD35-47E9-9409-2259031D24A5}" type="slidenum">
              <a:rPr lang="en-US" smtClean="0">
                <a:latin typeface="Arial" charset="0"/>
              </a:rPr>
              <a:pPr>
                <a:defRPr/>
              </a:pPr>
              <a:t>20</a:t>
            </a:fld>
            <a:endParaRPr lang="en-US" smtClean="0">
              <a:latin typeface="Arial" charset="0"/>
            </a:endParaRPr>
          </a:p>
        </p:txBody>
      </p:sp>
      <p:sp>
        <p:nvSpPr>
          <p:cNvPr id="23559" name="Rectangle 1031"/>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23560" name="Rectangle 1032"/>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 name="Rectangle 4"/>
          <p:cNvSpPr>
            <a:spLocks noChangeArrowheads="1"/>
          </p:cNvSpPr>
          <p:nvPr/>
        </p:nvSpPr>
        <p:spPr bwMode="auto">
          <a:xfrm>
            <a:off x="8839200" y="0"/>
            <a:ext cx="304800" cy="6858000"/>
          </a:xfrm>
          <a:prstGeom prst="rect">
            <a:avLst/>
          </a:prstGeom>
          <a:solidFill>
            <a:schemeClr val="tx2">
              <a:lumMod val="40000"/>
              <a:lumOff val="60000"/>
            </a:schemeClr>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5238" name="Rectangle 2"/>
          <p:cNvSpPr>
            <a:spLocks noGrp="1" noChangeArrowheads="1"/>
          </p:cNvSpPr>
          <p:nvPr>
            <p:ph type="title"/>
          </p:nvPr>
        </p:nvSpPr>
        <p:spPr>
          <a:xfrm>
            <a:off x="914400" y="381000"/>
            <a:ext cx="7848600" cy="1066800"/>
          </a:xfrm>
        </p:spPr>
        <p:txBody>
          <a:bodyPr/>
          <a:lstStyle/>
          <a:p>
            <a:pPr algn="ctr"/>
            <a:r>
              <a:rPr lang="en-US" sz="5400" smtClean="0">
                <a:solidFill>
                  <a:srgbClr val="FF0000"/>
                </a:solidFill>
              </a:rPr>
              <a:t>Brand Communities</a:t>
            </a:r>
          </a:p>
        </p:txBody>
      </p:sp>
      <p:sp>
        <p:nvSpPr>
          <p:cNvPr id="15" name="Rectangle 3"/>
          <p:cNvSpPr txBox="1">
            <a:spLocks noChangeArrowheads="1"/>
          </p:cNvSpPr>
          <p:nvPr/>
        </p:nvSpPr>
        <p:spPr bwMode="auto">
          <a:xfrm>
            <a:off x="1295400" y="1981200"/>
            <a:ext cx="7467600" cy="2971800"/>
          </a:xfrm>
          <a:prstGeom prst="rect">
            <a:avLst/>
          </a:prstGeom>
          <a:noFill/>
          <a:ln w="9525">
            <a:noFill/>
            <a:miter lim="800000"/>
            <a:headEnd/>
            <a:tailEnd/>
          </a:ln>
          <a:effectLst/>
        </p:spPr>
        <p:txBody>
          <a:bodyPr lIns="92075" tIns="46038" rIns="92075" bIns="46038"/>
          <a:lstStyle/>
          <a:p>
            <a:pPr marL="342900" indent="-342900" eaLnBrk="0" hangingPunct="0">
              <a:spcBef>
                <a:spcPct val="20000"/>
              </a:spcBef>
              <a:buClr>
                <a:schemeClr val="tx1"/>
              </a:buClr>
              <a:buFontTx/>
              <a:buChar char="•"/>
              <a:defRPr/>
            </a:pPr>
            <a:r>
              <a:rPr lang="en-US" i="0" kern="0" dirty="0">
                <a:solidFill>
                  <a:schemeClr val="tx1"/>
                </a:solidFill>
                <a:latin typeface="+mn-lt"/>
                <a:cs typeface="+mn-cs"/>
              </a:rPr>
              <a:t>Ultimate demonstration of</a:t>
            </a:r>
          </a:p>
          <a:p>
            <a:pPr marL="800100" lvl="1" indent="-342900" eaLnBrk="0" hangingPunct="0">
              <a:spcBef>
                <a:spcPct val="20000"/>
              </a:spcBef>
              <a:buClr>
                <a:schemeClr val="tx1"/>
              </a:buClr>
              <a:buFontTx/>
              <a:buChar char="•"/>
              <a:defRPr/>
            </a:pPr>
            <a:r>
              <a:rPr lang="en-US" i="0" kern="0" dirty="0">
                <a:solidFill>
                  <a:schemeClr val="tx1"/>
                </a:solidFill>
                <a:latin typeface="+mn-lt"/>
                <a:cs typeface="+mn-cs"/>
              </a:rPr>
              <a:t>Brand loyalty</a:t>
            </a:r>
          </a:p>
          <a:p>
            <a:pPr marL="800100" lvl="1" indent="-342900" eaLnBrk="0" hangingPunct="0">
              <a:spcBef>
                <a:spcPct val="20000"/>
              </a:spcBef>
              <a:buClr>
                <a:schemeClr val="tx1"/>
              </a:buClr>
              <a:buFontTx/>
              <a:buChar char="•"/>
              <a:defRPr/>
            </a:pPr>
            <a:r>
              <a:rPr lang="en-US" i="0" kern="0" dirty="0">
                <a:solidFill>
                  <a:schemeClr val="tx1"/>
                </a:solidFill>
                <a:latin typeface="+mn-lt"/>
                <a:cs typeface="+mn-cs"/>
              </a:rPr>
              <a:t>Brand devotion</a:t>
            </a:r>
          </a:p>
          <a:p>
            <a:pPr marL="342900" indent="-342900" eaLnBrk="0" hangingPunct="0">
              <a:spcBef>
                <a:spcPct val="20000"/>
              </a:spcBef>
              <a:buClr>
                <a:schemeClr val="tx1"/>
              </a:buClr>
              <a:buFontTx/>
              <a:buChar char="•"/>
              <a:defRPr/>
            </a:pPr>
            <a:r>
              <a:rPr lang="en-US" i="0" kern="0" dirty="0">
                <a:solidFill>
                  <a:schemeClr val="tx1"/>
                </a:solidFill>
                <a:latin typeface="+mn-lt"/>
                <a:cs typeface="+mn-cs"/>
              </a:rPr>
              <a:t>Symbolic meaning</a:t>
            </a:r>
          </a:p>
          <a:p>
            <a:pPr marL="342900" indent="-342900" eaLnBrk="0" hangingPunct="0">
              <a:spcBef>
                <a:spcPct val="20000"/>
              </a:spcBef>
              <a:buClr>
                <a:schemeClr val="tx1"/>
              </a:buClr>
              <a:buFontTx/>
              <a:buChar char="•"/>
              <a:defRPr/>
            </a:pPr>
            <a:r>
              <a:rPr lang="en-US" i="0" kern="0" dirty="0">
                <a:solidFill>
                  <a:schemeClr val="tx1"/>
                </a:solidFill>
                <a:latin typeface="+mn-lt"/>
                <a:cs typeface="+mn-cs"/>
              </a:rPr>
              <a:t>Interactions between brand and consumer</a:t>
            </a:r>
          </a:p>
          <a:p>
            <a:pPr marL="342900" indent="-342900" eaLnBrk="0" hangingPunct="0">
              <a:spcBef>
                <a:spcPct val="20000"/>
              </a:spcBef>
              <a:buClr>
                <a:schemeClr val="tx1"/>
              </a:buClr>
              <a:buFontTx/>
              <a:buChar char="•"/>
              <a:defRPr/>
            </a:pPr>
            <a:r>
              <a:rPr lang="en-US" i="0" kern="0" dirty="0">
                <a:solidFill>
                  <a:schemeClr val="tx1"/>
                </a:solidFill>
                <a:latin typeface="+mn-lt"/>
                <a:cs typeface="+mn-cs"/>
              </a:rPr>
              <a:t>Shared values and experiences</a:t>
            </a:r>
          </a:p>
          <a:p>
            <a:pPr marL="342900" indent="-342900" eaLnBrk="0" hangingPunct="0">
              <a:spcBef>
                <a:spcPct val="20000"/>
              </a:spcBef>
              <a:buClr>
                <a:schemeClr val="tx1"/>
              </a:buClr>
              <a:buFontTx/>
              <a:buChar char="•"/>
              <a:defRPr/>
            </a:pPr>
            <a:r>
              <a:rPr lang="en-US" i="0" kern="0" dirty="0">
                <a:solidFill>
                  <a:schemeClr val="tx1"/>
                </a:solidFill>
                <a:latin typeface="+mn-lt"/>
                <a:cs typeface="+mn-cs"/>
              </a:rPr>
              <a:t>Cannot be created by brands itself</a:t>
            </a:r>
          </a:p>
          <a:p>
            <a:pPr marL="342900" indent="-342900" eaLnBrk="0" hangingPunct="0">
              <a:spcBef>
                <a:spcPct val="20000"/>
              </a:spcBef>
              <a:buClr>
                <a:schemeClr val="tx1"/>
              </a:buClr>
              <a:buFontTx/>
              <a:buChar char="•"/>
              <a:defRPr/>
            </a:pPr>
            <a:r>
              <a:rPr lang="en-US" i="0" kern="0" dirty="0">
                <a:solidFill>
                  <a:schemeClr val="tx1"/>
                </a:solidFill>
                <a:latin typeface="+mn-lt"/>
                <a:cs typeface="+mn-cs"/>
              </a:rPr>
              <a:t>Marketing can enhance community experience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5"/>
          <p:cNvSpPr>
            <a:spLocks noGrp="1"/>
          </p:cNvSpPr>
          <p:nvPr>
            <p:ph type="sldNum" sz="quarter" idx="12"/>
          </p:nvPr>
        </p:nvSpPr>
        <p:spPr/>
        <p:txBody>
          <a:bodyPr/>
          <a:lstStyle/>
          <a:p>
            <a:pPr>
              <a:defRPr/>
            </a:pPr>
            <a:r>
              <a:rPr lang="en-US" smtClean="0">
                <a:latin typeface="Arial" charset="0"/>
              </a:rPr>
              <a:t>10-</a:t>
            </a:r>
            <a:fld id="{30290F05-F39A-4376-8C26-5CECD7C3A906}" type="slidenum">
              <a:rPr lang="en-US" smtClean="0">
                <a:latin typeface="Arial" charset="0"/>
              </a:rPr>
              <a:pPr>
                <a:defRPr/>
              </a:pPr>
              <a:t>21</a:t>
            </a:fld>
            <a:endParaRPr lang="en-US" smtClean="0">
              <a:latin typeface="Arial" charset="0"/>
            </a:endParaRPr>
          </a:p>
        </p:txBody>
      </p:sp>
      <p:sp>
        <p:nvSpPr>
          <p:cNvPr id="60420" name="Rectangle 4"/>
          <p:cNvSpPr>
            <a:spLocks noChangeArrowheads="1"/>
          </p:cNvSpPr>
          <p:nvPr/>
        </p:nvSpPr>
        <p:spPr bwMode="auto">
          <a:xfrm>
            <a:off x="8839200" y="0"/>
            <a:ext cx="304800" cy="6858000"/>
          </a:xfrm>
          <a:prstGeom prst="rect">
            <a:avLst/>
          </a:prstGeom>
          <a:solidFill>
            <a:schemeClr val="tx2">
              <a:lumMod val="40000"/>
              <a:lumOff val="60000"/>
            </a:schemeClr>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60421"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60422"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2" name="Rectangle 1028"/>
          <p:cNvSpPr>
            <a:spLocks noChangeArrowheads="1"/>
          </p:cNvSpPr>
          <p:nvPr/>
        </p:nvSpPr>
        <p:spPr bwMode="auto">
          <a:xfrm>
            <a:off x="533400" y="228600"/>
            <a:ext cx="7391400" cy="609600"/>
          </a:xfrm>
          <a:prstGeom prst="rect">
            <a:avLst/>
          </a:prstGeom>
          <a:solidFill>
            <a:srgbClr val="333399"/>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7287" name="Rectangle 1029"/>
          <p:cNvSpPr>
            <a:spLocks noChangeArrowheads="1"/>
          </p:cNvSpPr>
          <p:nvPr/>
        </p:nvSpPr>
        <p:spPr bwMode="auto">
          <a:xfrm>
            <a:off x="533400" y="838200"/>
            <a:ext cx="7391400" cy="6096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sz="2800"/>
          </a:p>
        </p:txBody>
      </p:sp>
      <p:sp>
        <p:nvSpPr>
          <p:cNvPr id="97288" name="Text Box 1030"/>
          <p:cNvSpPr txBox="1">
            <a:spLocks noChangeArrowheads="1"/>
          </p:cNvSpPr>
          <p:nvPr/>
        </p:nvSpPr>
        <p:spPr bwMode="auto">
          <a:xfrm>
            <a:off x="838200" y="228600"/>
            <a:ext cx="3810000" cy="523875"/>
          </a:xfrm>
          <a:prstGeom prst="rect">
            <a:avLst/>
          </a:prstGeom>
          <a:noFill/>
          <a:ln w="12700">
            <a:noFill/>
            <a:miter lim="800000"/>
            <a:headEnd type="none" w="sm" len="sm"/>
            <a:tailEnd type="none" w="sm" len="sm"/>
          </a:ln>
        </p:spPr>
        <p:txBody>
          <a:bodyPr>
            <a:spAutoFit/>
          </a:bodyPr>
          <a:lstStyle/>
          <a:p>
            <a:pPr eaLnBrk="0" hangingPunct="0"/>
            <a:r>
              <a:rPr lang="en-US" sz="2800" i="0">
                <a:solidFill>
                  <a:srgbClr val="FFFFFF"/>
                </a:solidFill>
              </a:rPr>
              <a:t>F I G U R E    10 . 12</a:t>
            </a:r>
          </a:p>
        </p:txBody>
      </p:sp>
      <p:sp>
        <p:nvSpPr>
          <p:cNvPr id="97289" name="Rectangle 1031"/>
          <p:cNvSpPr>
            <a:spLocks noChangeArrowheads="1"/>
          </p:cNvSpPr>
          <p:nvPr/>
        </p:nvSpPr>
        <p:spPr bwMode="auto">
          <a:xfrm>
            <a:off x="762000" y="838200"/>
            <a:ext cx="6934200" cy="609600"/>
          </a:xfrm>
          <a:prstGeom prst="rect">
            <a:avLst/>
          </a:prstGeom>
          <a:noFill/>
          <a:ln w="9525">
            <a:noFill/>
            <a:miter lim="800000"/>
            <a:headEnd/>
            <a:tailEnd/>
          </a:ln>
        </p:spPr>
        <p:txBody>
          <a:bodyPr lIns="92075" tIns="46038" rIns="92075" bIns="46038" anchor="ctr"/>
          <a:lstStyle/>
          <a:p>
            <a:pPr eaLnBrk="0" hangingPunct="0"/>
            <a:r>
              <a:rPr lang="en-US" sz="2800" b="1" i="0"/>
              <a:t>Reasons Brand Communities Form</a:t>
            </a:r>
          </a:p>
        </p:txBody>
      </p:sp>
      <p:sp>
        <p:nvSpPr>
          <p:cNvPr id="16" name="Rectangle 3"/>
          <p:cNvSpPr txBox="1">
            <a:spLocks noChangeArrowheads="1"/>
          </p:cNvSpPr>
          <p:nvPr/>
        </p:nvSpPr>
        <p:spPr bwMode="auto">
          <a:xfrm>
            <a:off x="1143000" y="2133600"/>
            <a:ext cx="7162800" cy="2743200"/>
          </a:xfrm>
          <a:prstGeom prst="rect">
            <a:avLst/>
          </a:prstGeom>
          <a:noFill/>
          <a:ln w="9525">
            <a:noFill/>
            <a:miter lim="800000"/>
            <a:headEnd/>
            <a:tailEnd/>
          </a:ln>
          <a:effectLst/>
        </p:spPr>
        <p:txBody>
          <a:bodyPr lIns="92075" tIns="46038" rIns="92075" bIns="46038"/>
          <a:lstStyle/>
          <a:p>
            <a:pPr marL="342900" indent="-342900">
              <a:spcBef>
                <a:spcPct val="20000"/>
              </a:spcBef>
              <a:buClr>
                <a:schemeClr val="tx1"/>
              </a:buClr>
              <a:buFontTx/>
              <a:buChar char="•"/>
              <a:defRPr/>
            </a:pPr>
            <a:r>
              <a:rPr lang="en-US" sz="2800" i="0" kern="0" dirty="0">
                <a:solidFill>
                  <a:schemeClr val="tx1"/>
                </a:solidFill>
                <a:latin typeface="+mn-lt"/>
                <a:cs typeface="+mn-cs"/>
              </a:rPr>
              <a:t>Affirmation of the buying decision</a:t>
            </a:r>
          </a:p>
          <a:p>
            <a:pPr marL="342900" indent="-342900">
              <a:spcBef>
                <a:spcPct val="20000"/>
              </a:spcBef>
              <a:buClr>
                <a:schemeClr val="tx1"/>
              </a:buClr>
              <a:buFontTx/>
              <a:buChar char="•"/>
              <a:defRPr/>
            </a:pPr>
            <a:r>
              <a:rPr lang="en-US" sz="2800" i="0" kern="0" dirty="0">
                <a:solidFill>
                  <a:schemeClr val="tx1"/>
                </a:solidFill>
                <a:latin typeface="+mn-lt"/>
                <a:cs typeface="+mn-cs"/>
              </a:rPr>
              <a:t>Social identity and bond</a:t>
            </a:r>
          </a:p>
          <a:p>
            <a:pPr marL="342900" indent="-342900">
              <a:spcBef>
                <a:spcPct val="20000"/>
              </a:spcBef>
              <a:buClr>
                <a:schemeClr val="tx1"/>
              </a:buClr>
              <a:buFontTx/>
              <a:buChar char="•"/>
              <a:defRPr/>
            </a:pPr>
            <a:r>
              <a:rPr lang="en-US" sz="2800" i="0" kern="0" dirty="0">
                <a:solidFill>
                  <a:schemeClr val="tx1"/>
                </a:solidFill>
                <a:latin typeface="+mn-lt"/>
                <a:cs typeface="+mn-cs"/>
              </a:rPr>
              <a:t>Swap stories</a:t>
            </a:r>
          </a:p>
          <a:p>
            <a:pPr marL="342900" indent="-342900">
              <a:spcBef>
                <a:spcPct val="20000"/>
              </a:spcBef>
              <a:buClr>
                <a:schemeClr val="tx1"/>
              </a:buClr>
              <a:buFontTx/>
              <a:buChar char="•"/>
              <a:defRPr/>
            </a:pPr>
            <a:r>
              <a:rPr lang="en-US" sz="2800" i="0" kern="0" dirty="0">
                <a:solidFill>
                  <a:schemeClr val="tx1"/>
                </a:solidFill>
                <a:latin typeface="+mn-lt"/>
                <a:cs typeface="+mn-cs"/>
              </a:rPr>
              <a:t>Swap advice and provide help to others</a:t>
            </a:r>
          </a:p>
          <a:p>
            <a:pPr marL="342900" indent="-342900">
              <a:spcBef>
                <a:spcPct val="20000"/>
              </a:spcBef>
              <a:buClr>
                <a:schemeClr val="tx1"/>
              </a:buClr>
              <a:buFontTx/>
              <a:buChar char="•"/>
              <a:defRPr/>
            </a:pPr>
            <a:r>
              <a:rPr lang="en-US" sz="2800" i="0" kern="0" dirty="0">
                <a:solidFill>
                  <a:schemeClr val="tx1"/>
                </a:solidFill>
                <a:latin typeface="+mn-lt"/>
                <a:cs typeface="+mn-cs"/>
              </a:rPr>
              <a:t>Feedback and new ideas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5"/>
          <p:cNvSpPr>
            <a:spLocks noGrp="1"/>
          </p:cNvSpPr>
          <p:nvPr>
            <p:ph type="sldNum" sz="quarter" idx="12"/>
          </p:nvPr>
        </p:nvSpPr>
        <p:spPr/>
        <p:txBody>
          <a:bodyPr/>
          <a:lstStyle/>
          <a:p>
            <a:pPr>
              <a:defRPr/>
            </a:pPr>
            <a:r>
              <a:rPr lang="en-US" smtClean="0">
                <a:latin typeface="Arial" charset="0"/>
              </a:rPr>
              <a:t>10-</a:t>
            </a:r>
            <a:fld id="{5F54D895-7126-4E6A-A1CC-6493A940D59E}" type="slidenum">
              <a:rPr lang="en-US" smtClean="0">
                <a:latin typeface="Arial" charset="0"/>
              </a:rPr>
              <a:pPr>
                <a:defRPr/>
              </a:pPr>
              <a:t>22</a:t>
            </a:fld>
            <a:endParaRPr lang="en-US" smtClean="0">
              <a:latin typeface="Arial" charset="0"/>
            </a:endParaRPr>
          </a:p>
        </p:txBody>
      </p:sp>
      <p:sp>
        <p:nvSpPr>
          <p:cNvPr id="60420" name="Rectangle 4"/>
          <p:cNvSpPr>
            <a:spLocks noChangeArrowheads="1"/>
          </p:cNvSpPr>
          <p:nvPr/>
        </p:nvSpPr>
        <p:spPr bwMode="auto">
          <a:xfrm>
            <a:off x="8839200" y="0"/>
            <a:ext cx="304800" cy="6858000"/>
          </a:xfrm>
          <a:prstGeom prst="rect">
            <a:avLst/>
          </a:prstGeom>
          <a:solidFill>
            <a:schemeClr val="tx2">
              <a:lumMod val="40000"/>
              <a:lumOff val="60000"/>
            </a:schemeClr>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60421"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60422"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2" name="Rectangle 1028"/>
          <p:cNvSpPr>
            <a:spLocks noChangeArrowheads="1"/>
          </p:cNvSpPr>
          <p:nvPr/>
        </p:nvSpPr>
        <p:spPr bwMode="auto">
          <a:xfrm>
            <a:off x="533400" y="228600"/>
            <a:ext cx="7391400" cy="609600"/>
          </a:xfrm>
          <a:prstGeom prst="rect">
            <a:avLst/>
          </a:prstGeom>
          <a:solidFill>
            <a:srgbClr val="333399"/>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9335" name="Rectangle 1029"/>
          <p:cNvSpPr>
            <a:spLocks noChangeArrowheads="1"/>
          </p:cNvSpPr>
          <p:nvPr/>
        </p:nvSpPr>
        <p:spPr bwMode="auto">
          <a:xfrm>
            <a:off x="533400" y="838200"/>
            <a:ext cx="7391400" cy="6096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sz="2800"/>
          </a:p>
        </p:txBody>
      </p:sp>
      <p:sp>
        <p:nvSpPr>
          <p:cNvPr id="99336" name="Text Box 1030"/>
          <p:cNvSpPr txBox="1">
            <a:spLocks noChangeArrowheads="1"/>
          </p:cNvSpPr>
          <p:nvPr/>
        </p:nvSpPr>
        <p:spPr bwMode="auto">
          <a:xfrm>
            <a:off x="838200" y="228600"/>
            <a:ext cx="3581400" cy="523875"/>
          </a:xfrm>
          <a:prstGeom prst="rect">
            <a:avLst/>
          </a:prstGeom>
          <a:noFill/>
          <a:ln w="12700">
            <a:noFill/>
            <a:miter lim="800000"/>
            <a:headEnd type="none" w="sm" len="sm"/>
            <a:tailEnd type="none" w="sm" len="sm"/>
          </a:ln>
        </p:spPr>
        <p:txBody>
          <a:bodyPr>
            <a:spAutoFit/>
          </a:bodyPr>
          <a:lstStyle/>
          <a:p>
            <a:pPr algn="ctr" eaLnBrk="0" hangingPunct="0"/>
            <a:r>
              <a:rPr lang="en-US" sz="2800" i="0">
                <a:solidFill>
                  <a:srgbClr val="FFFFFF"/>
                </a:solidFill>
              </a:rPr>
              <a:t>F I G U R E    10 . 13</a:t>
            </a:r>
          </a:p>
        </p:txBody>
      </p:sp>
      <p:sp>
        <p:nvSpPr>
          <p:cNvPr id="99337" name="Rectangle 1031"/>
          <p:cNvSpPr>
            <a:spLocks noChangeArrowheads="1"/>
          </p:cNvSpPr>
          <p:nvPr/>
        </p:nvSpPr>
        <p:spPr bwMode="auto">
          <a:xfrm>
            <a:off x="762000" y="838200"/>
            <a:ext cx="6934200" cy="609600"/>
          </a:xfrm>
          <a:prstGeom prst="rect">
            <a:avLst/>
          </a:prstGeom>
          <a:noFill/>
          <a:ln w="9525">
            <a:noFill/>
            <a:miter lim="800000"/>
            <a:headEnd/>
            <a:tailEnd/>
          </a:ln>
        </p:spPr>
        <p:txBody>
          <a:bodyPr lIns="92075" tIns="46038" rIns="92075" bIns="46038" anchor="ctr"/>
          <a:lstStyle/>
          <a:p>
            <a:pPr eaLnBrk="0" hangingPunct="0"/>
            <a:r>
              <a:rPr lang="en-US" sz="2800" b="1" i="0"/>
              <a:t>Ways to Enhance a Brand Community</a:t>
            </a:r>
          </a:p>
        </p:txBody>
      </p:sp>
      <p:sp>
        <p:nvSpPr>
          <p:cNvPr id="17" name="Rectangle 3"/>
          <p:cNvSpPr txBox="1">
            <a:spLocks noChangeArrowheads="1"/>
          </p:cNvSpPr>
          <p:nvPr/>
        </p:nvSpPr>
        <p:spPr bwMode="auto">
          <a:xfrm>
            <a:off x="914400" y="1676400"/>
            <a:ext cx="7696200" cy="3048000"/>
          </a:xfrm>
          <a:prstGeom prst="rect">
            <a:avLst/>
          </a:prstGeom>
          <a:noFill/>
          <a:ln w="9525">
            <a:noFill/>
            <a:miter lim="800000"/>
            <a:headEnd/>
            <a:tailEnd/>
          </a:ln>
          <a:effectLst/>
        </p:spPr>
        <p:txBody>
          <a:bodyPr lIns="92075" tIns="46038" rIns="92075" bIns="46038"/>
          <a:lstStyle/>
          <a:p>
            <a:pPr marL="342900" indent="-342900">
              <a:spcBef>
                <a:spcPct val="20000"/>
              </a:spcBef>
              <a:buClr>
                <a:schemeClr val="tx1"/>
              </a:buClr>
              <a:buFontTx/>
              <a:buChar char="•"/>
              <a:defRPr/>
            </a:pPr>
            <a:r>
              <a:rPr lang="en-US" sz="2200" i="0" kern="0" dirty="0">
                <a:latin typeface="+mn-lt"/>
                <a:cs typeface="+mn-cs"/>
              </a:rPr>
              <a:t>Create benefits to encourage new customers to join.</a:t>
            </a:r>
          </a:p>
          <a:p>
            <a:pPr marL="342900" indent="-342900">
              <a:spcBef>
                <a:spcPct val="20000"/>
              </a:spcBef>
              <a:buClr>
                <a:schemeClr val="tx1"/>
              </a:buClr>
              <a:buFontTx/>
              <a:buChar char="•"/>
              <a:defRPr/>
            </a:pPr>
            <a:r>
              <a:rPr lang="en-US" sz="2200" i="0" kern="0" dirty="0">
                <a:latin typeface="+mn-lt"/>
                <a:cs typeface="+mn-cs"/>
              </a:rPr>
              <a:t>Provide materials not available anywhere else.</a:t>
            </a:r>
          </a:p>
          <a:p>
            <a:pPr marL="342900" indent="-342900">
              <a:spcBef>
                <a:spcPct val="20000"/>
              </a:spcBef>
              <a:buClr>
                <a:schemeClr val="tx1"/>
              </a:buClr>
              <a:buFontTx/>
              <a:buChar char="•"/>
              <a:defRPr/>
            </a:pPr>
            <a:r>
              <a:rPr lang="en-US" sz="2200" i="0" kern="0" dirty="0">
                <a:latin typeface="+mn-lt"/>
                <a:cs typeface="+mn-cs"/>
              </a:rPr>
              <a:t>Involve firm representatives in the groups.</a:t>
            </a:r>
          </a:p>
          <a:p>
            <a:pPr marL="342900" indent="-342900">
              <a:spcBef>
                <a:spcPct val="20000"/>
              </a:spcBef>
              <a:buClr>
                <a:schemeClr val="tx1"/>
              </a:buClr>
              <a:buFontTx/>
              <a:buChar char="•"/>
              <a:defRPr/>
            </a:pPr>
            <a:r>
              <a:rPr lang="en-US" sz="2200" i="0" kern="0" dirty="0">
                <a:latin typeface="+mn-lt"/>
                <a:cs typeface="+mn-cs"/>
              </a:rPr>
              <a:t>Sponsor special events and regular meetings.</a:t>
            </a:r>
          </a:p>
          <a:p>
            <a:pPr marL="342900" indent="-342900">
              <a:spcBef>
                <a:spcPct val="20000"/>
              </a:spcBef>
              <a:buClr>
                <a:schemeClr val="tx1"/>
              </a:buClr>
              <a:buFontTx/>
              <a:buChar char="•"/>
              <a:defRPr/>
            </a:pPr>
            <a:r>
              <a:rPr lang="en-US" sz="2200" i="0" kern="0" dirty="0">
                <a:latin typeface="+mn-lt"/>
                <a:cs typeface="+mn-cs"/>
              </a:rPr>
              <a:t>Promote communications among members.</a:t>
            </a:r>
          </a:p>
          <a:p>
            <a:pPr marL="342900" indent="-342900">
              <a:spcBef>
                <a:spcPct val="20000"/>
              </a:spcBef>
              <a:buClr>
                <a:schemeClr val="tx1"/>
              </a:buClr>
              <a:buFontTx/>
              <a:buChar char="•"/>
              <a:defRPr/>
            </a:pPr>
            <a:r>
              <a:rPr lang="en-US" sz="2200" i="0" kern="0" dirty="0">
                <a:latin typeface="+mn-lt"/>
                <a:cs typeface="+mn-cs"/>
              </a:rPr>
              <a:t>Build a strong brand reputation.</a:t>
            </a:r>
          </a:p>
        </p:txBody>
      </p:sp>
      <p:sp>
        <p:nvSpPr>
          <p:cNvPr id="99339" name="Text Box 4"/>
          <p:cNvSpPr txBox="1">
            <a:spLocks noChangeArrowheads="1"/>
          </p:cNvSpPr>
          <p:nvPr/>
        </p:nvSpPr>
        <p:spPr bwMode="auto">
          <a:xfrm>
            <a:off x="1371600" y="6200775"/>
            <a:ext cx="7162800" cy="276225"/>
          </a:xfrm>
          <a:prstGeom prst="rect">
            <a:avLst/>
          </a:prstGeom>
          <a:noFill/>
          <a:ln w="9525">
            <a:noFill/>
            <a:miter lim="800000"/>
            <a:headEnd/>
            <a:tailEnd/>
          </a:ln>
        </p:spPr>
        <p:txBody>
          <a:bodyPr>
            <a:spAutoFit/>
          </a:bodyPr>
          <a:lstStyle/>
          <a:p>
            <a:pPr eaLnBrk="0" hangingPunct="0"/>
            <a:r>
              <a:rPr lang="en-US" sz="1200"/>
              <a:t>Source: Adapted from “Brand Communities,” Bulletpoint, No. 133 (July 2006), pp. 12-16.</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1"/>
          </p:nvPr>
        </p:nvSpPr>
        <p:spPr/>
        <p:txBody>
          <a:bodyPr/>
          <a:lstStyle/>
          <a:p>
            <a:pPr>
              <a:defRPr/>
            </a:pPr>
            <a:r>
              <a:rPr lang="en-US">
                <a:latin typeface="Arial" charset="0"/>
              </a:rPr>
              <a:t>Copyright ©2014 by Pearson Education, Inc. All rights reserved. </a:t>
            </a:r>
          </a:p>
        </p:txBody>
      </p:sp>
      <p:sp>
        <p:nvSpPr>
          <p:cNvPr id="16386" name="Rectangle 2"/>
          <p:cNvSpPr>
            <a:spLocks noChangeArrowheads="1"/>
          </p:cNvSpPr>
          <p:nvPr/>
        </p:nvSpPr>
        <p:spPr bwMode="auto">
          <a:xfrm>
            <a:off x="0" y="0"/>
            <a:ext cx="2971800" cy="3048000"/>
          </a:xfrm>
          <a:prstGeom prst="rect">
            <a:avLst/>
          </a:prstGeom>
          <a:solidFill>
            <a:srgbClr val="FF9900"/>
          </a:solidFill>
          <a:ln w="12700">
            <a:noFill/>
            <a:miter lim="800000"/>
            <a:headEnd type="none" w="sm" len="sm"/>
            <a:tailEnd type="none" w="sm" len="sm"/>
          </a:ln>
        </p:spPr>
        <p:txBody>
          <a:bodyPr wrap="none" anchor="ctr"/>
          <a:lstStyle/>
          <a:p>
            <a:pPr algn="ctr"/>
            <a:endParaRPr lang="en-US"/>
          </a:p>
        </p:txBody>
      </p:sp>
      <p:sp>
        <p:nvSpPr>
          <p:cNvPr id="16387"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US"/>
          </a:p>
        </p:txBody>
      </p:sp>
      <p:sp>
        <p:nvSpPr>
          <p:cNvPr id="16388" name="Text Box 4"/>
          <p:cNvSpPr txBox="1">
            <a:spLocks noChangeArrowheads="1"/>
          </p:cNvSpPr>
          <p:nvPr/>
        </p:nvSpPr>
        <p:spPr bwMode="auto">
          <a:xfrm>
            <a:off x="609600" y="533400"/>
            <a:ext cx="2133600" cy="2043113"/>
          </a:xfrm>
          <a:prstGeom prst="rect">
            <a:avLst/>
          </a:prstGeom>
          <a:noFill/>
          <a:ln w="12700">
            <a:noFill/>
            <a:miter lim="800000"/>
            <a:headEnd type="none" w="sm" len="sm"/>
            <a:tailEnd type="none" w="sm" len="sm"/>
          </a:ln>
        </p:spPr>
        <p:txBody>
          <a:bodyPr>
            <a:spAutoFit/>
          </a:bodyPr>
          <a:lstStyle/>
          <a:p>
            <a:pPr algn="ctr">
              <a:spcBef>
                <a:spcPct val="50000"/>
              </a:spcBef>
            </a:pPr>
            <a:r>
              <a:rPr lang="en-US" sz="12800">
                <a:solidFill>
                  <a:srgbClr val="CC3300"/>
                </a:solidFill>
              </a:rPr>
              <a:t>12</a:t>
            </a:r>
          </a:p>
        </p:txBody>
      </p:sp>
      <p:sp>
        <p:nvSpPr>
          <p:cNvPr id="16389" name="Text Box 5"/>
          <p:cNvSpPr txBox="1">
            <a:spLocks noChangeArrowheads="1"/>
          </p:cNvSpPr>
          <p:nvPr/>
        </p:nvSpPr>
        <p:spPr bwMode="auto">
          <a:xfrm>
            <a:off x="0" y="1295400"/>
            <a:ext cx="9144000" cy="3662363"/>
          </a:xfrm>
          <a:prstGeom prst="rect">
            <a:avLst/>
          </a:prstGeom>
          <a:noFill/>
          <a:ln w="12700">
            <a:noFill/>
            <a:miter lim="800000"/>
            <a:headEnd type="none" w="sm" len="sm"/>
            <a:tailEnd type="none" w="sm" len="sm"/>
          </a:ln>
        </p:spPr>
        <p:txBody>
          <a:bodyPr>
            <a:spAutoFit/>
          </a:bodyPr>
          <a:lstStyle/>
          <a:p>
            <a:pPr algn="ctr"/>
            <a:r>
              <a:rPr lang="en-US" sz="3200" b="1">
                <a:solidFill>
                  <a:srgbClr val="FF3300"/>
                </a:solidFill>
              </a:rPr>
              <a:t>			</a:t>
            </a:r>
            <a:r>
              <a:rPr lang="en-US" sz="5400" b="1">
                <a:solidFill>
                  <a:srgbClr val="CC3300"/>
                </a:solidFill>
              </a:rPr>
              <a:t>Chapter Twelve</a:t>
            </a:r>
          </a:p>
          <a:p>
            <a:pPr algn="ctr"/>
            <a:endParaRPr lang="en-US" sz="3200" b="1">
              <a:solidFill>
                <a:srgbClr val="FF3300"/>
              </a:solidFill>
            </a:endParaRPr>
          </a:p>
          <a:p>
            <a:pPr algn="ctr"/>
            <a:endParaRPr lang="en-US" sz="3200" b="1">
              <a:solidFill>
                <a:srgbClr val="FF3300"/>
              </a:solidFill>
            </a:endParaRPr>
          </a:p>
          <a:p>
            <a:pPr algn="ctr"/>
            <a:endParaRPr lang="en-US" sz="2000" b="1">
              <a:solidFill>
                <a:srgbClr val="FF3300"/>
              </a:solidFill>
            </a:endParaRPr>
          </a:p>
          <a:p>
            <a:pPr algn="ctr"/>
            <a:endParaRPr lang="en-US" sz="2000" b="1">
              <a:solidFill>
                <a:srgbClr val="FF3300"/>
              </a:solidFill>
            </a:endParaRPr>
          </a:p>
          <a:p>
            <a:pPr algn="ctr"/>
            <a:endParaRPr lang="en-US" sz="2000" b="1">
              <a:solidFill>
                <a:srgbClr val="FF3300"/>
              </a:solidFill>
            </a:endParaRPr>
          </a:p>
          <a:p>
            <a:pPr algn="ctr"/>
            <a:r>
              <a:rPr lang="en-US" sz="5400" b="1">
                <a:solidFill>
                  <a:srgbClr val="CC3300"/>
                </a:solidFill>
              </a:rPr>
              <a:t>Sales Promotions</a:t>
            </a:r>
          </a:p>
        </p:txBody>
      </p:sp>
      <p:sp>
        <p:nvSpPr>
          <p:cNvPr id="5127" name="Slide Number Placeholder 8"/>
          <p:cNvSpPr>
            <a:spLocks noGrp="1"/>
          </p:cNvSpPr>
          <p:nvPr>
            <p:ph type="sldNum" sz="quarter" idx="12"/>
          </p:nvPr>
        </p:nvSpPr>
        <p:spPr/>
        <p:txBody>
          <a:bodyPr/>
          <a:lstStyle/>
          <a:p>
            <a:pPr>
              <a:defRPr/>
            </a:pPr>
            <a:r>
              <a:rPr lang="en-US" smtClean="0">
                <a:latin typeface="Arial" charset="0"/>
              </a:rPr>
              <a:t>12-</a:t>
            </a:r>
            <a:fld id="{F8E502C2-36EB-4071-B42C-E12BB1CE5A6C}" type="slidenum">
              <a:rPr lang="en-US" smtClean="0">
                <a:latin typeface="Arial" charset="0"/>
              </a:rPr>
              <a:pPr>
                <a:defRPr/>
              </a:pPr>
              <a:t>23</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Footer Placeholder 4"/>
          <p:cNvSpPr>
            <a:spLocks noGrp="1"/>
          </p:cNvSpPr>
          <p:nvPr>
            <p:ph type="ftr" sz="quarter" idx="11"/>
          </p:nvPr>
        </p:nvSpPr>
        <p:spPr/>
        <p:txBody>
          <a:bodyPr/>
          <a:lstStyle/>
          <a:p>
            <a:pPr>
              <a:defRPr/>
            </a:pPr>
            <a:r>
              <a:rPr lang="en-US">
                <a:latin typeface="Arial" charset="0"/>
              </a:rPr>
              <a:t>Copyright ©2014 by Pearson Education, Inc. All rights reserved. </a:t>
            </a:r>
          </a:p>
        </p:txBody>
      </p:sp>
      <p:sp>
        <p:nvSpPr>
          <p:cNvPr id="24578" name="Rectangle 3"/>
          <p:cNvSpPr>
            <a:spLocks noGrp="1" noChangeArrowheads="1"/>
          </p:cNvSpPr>
          <p:nvPr>
            <p:ph type="body" idx="1"/>
          </p:nvPr>
        </p:nvSpPr>
        <p:spPr>
          <a:xfrm>
            <a:off x="1295400" y="1676400"/>
            <a:ext cx="6553200" cy="4838700"/>
          </a:xfrm>
        </p:spPr>
        <p:txBody>
          <a:bodyPr/>
          <a:lstStyle/>
          <a:p>
            <a:r>
              <a:rPr lang="en-US" smtClean="0"/>
              <a:t>Coupons</a:t>
            </a:r>
          </a:p>
          <a:p>
            <a:r>
              <a:rPr lang="en-US" smtClean="0"/>
              <a:t>Premiums</a:t>
            </a:r>
          </a:p>
          <a:p>
            <a:r>
              <a:rPr lang="en-US" smtClean="0"/>
              <a:t>Contests and sweepstakes</a:t>
            </a:r>
          </a:p>
          <a:p>
            <a:r>
              <a:rPr lang="en-US" smtClean="0"/>
              <a:t>Refunds and rebates</a:t>
            </a:r>
          </a:p>
          <a:p>
            <a:r>
              <a:rPr lang="en-US" smtClean="0"/>
              <a:t>Sampling</a:t>
            </a:r>
          </a:p>
          <a:p>
            <a:r>
              <a:rPr lang="en-US" smtClean="0"/>
              <a:t>Bonus packs</a:t>
            </a:r>
          </a:p>
          <a:p>
            <a:r>
              <a:rPr lang="en-US" smtClean="0"/>
              <a:t>Price-offs</a:t>
            </a:r>
          </a:p>
        </p:txBody>
      </p:sp>
      <p:sp>
        <p:nvSpPr>
          <p:cNvPr id="24579"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US"/>
          </a:p>
        </p:txBody>
      </p:sp>
      <p:sp>
        <p:nvSpPr>
          <p:cNvPr id="24580"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US"/>
          </a:p>
        </p:txBody>
      </p:sp>
      <p:sp>
        <p:nvSpPr>
          <p:cNvPr id="24581"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US"/>
          </a:p>
        </p:txBody>
      </p:sp>
      <p:sp>
        <p:nvSpPr>
          <p:cNvPr id="24582" name="Rectangle 8"/>
          <p:cNvSpPr>
            <a:spLocks noChangeArrowheads="1"/>
          </p:cNvSpPr>
          <p:nvPr/>
        </p:nvSpPr>
        <p:spPr bwMode="auto">
          <a:xfrm>
            <a:off x="533400" y="228600"/>
            <a:ext cx="6096000" cy="609600"/>
          </a:xfrm>
          <a:prstGeom prst="rect">
            <a:avLst/>
          </a:prstGeom>
          <a:solidFill>
            <a:srgbClr val="333399"/>
          </a:solidFill>
          <a:ln w="12700">
            <a:noFill/>
            <a:miter lim="800000"/>
            <a:headEnd type="none" w="sm" len="sm"/>
            <a:tailEnd type="none" w="sm" len="sm"/>
          </a:ln>
        </p:spPr>
        <p:txBody>
          <a:bodyPr wrap="none" anchor="ctr"/>
          <a:lstStyle/>
          <a:p>
            <a:pPr algn="ctr"/>
            <a:endParaRPr lang="en-US"/>
          </a:p>
        </p:txBody>
      </p:sp>
      <p:sp>
        <p:nvSpPr>
          <p:cNvPr id="24583" name="Rectangle 9"/>
          <p:cNvSpPr>
            <a:spLocks noChangeArrowheads="1"/>
          </p:cNvSpPr>
          <p:nvPr/>
        </p:nvSpPr>
        <p:spPr bwMode="auto">
          <a:xfrm>
            <a:off x="533400" y="838200"/>
            <a:ext cx="6096000" cy="609600"/>
          </a:xfrm>
          <a:prstGeom prst="rect">
            <a:avLst/>
          </a:prstGeom>
          <a:solidFill>
            <a:srgbClr val="99FF66"/>
          </a:solidFill>
          <a:ln w="12700">
            <a:noFill/>
            <a:miter lim="800000"/>
            <a:headEnd type="none" w="sm" len="sm"/>
            <a:tailEnd type="none" w="sm" len="sm"/>
          </a:ln>
        </p:spPr>
        <p:txBody>
          <a:bodyPr wrap="none" anchor="ctr"/>
          <a:lstStyle/>
          <a:p>
            <a:pPr algn="ctr"/>
            <a:endParaRPr lang="en-US"/>
          </a:p>
        </p:txBody>
      </p:sp>
      <p:sp>
        <p:nvSpPr>
          <p:cNvPr id="24584" name="Text Box 10"/>
          <p:cNvSpPr txBox="1">
            <a:spLocks noChangeArrowheads="1"/>
          </p:cNvSpPr>
          <p:nvPr/>
        </p:nvSpPr>
        <p:spPr bwMode="auto">
          <a:xfrm>
            <a:off x="685800" y="258763"/>
            <a:ext cx="4191000" cy="584200"/>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12  . 1</a:t>
            </a:r>
          </a:p>
        </p:txBody>
      </p:sp>
      <p:sp>
        <p:nvSpPr>
          <p:cNvPr id="24585" name="Rectangle 11"/>
          <p:cNvSpPr>
            <a:spLocks noChangeArrowheads="1"/>
          </p:cNvSpPr>
          <p:nvPr/>
        </p:nvSpPr>
        <p:spPr bwMode="auto">
          <a:xfrm>
            <a:off x="762000" y="914400"/>
            <a:ext cx="6019800" cy="457200"/>
          </a:xfrm>
          <a:prstGeom prst="rect">
            <a:avLst/>
          </a:prstGeom>
          <a:noFill/>
          <a:ln w="9525">
            <a:noFill/>
            <a:miter lim="800000"/>
            <a:headEnd/>
            <a:tailEnd/>
          </a:ln>
        </p:spPr>
        <p:txBody>
          <a:bodyPr lIns="92075" tIns="46038" rIns="92075" bIns="46038" anchor="ctr"/>
          <a:lstStyle/>
          <a:p>
            <a:pPr eaLnBrk="0" hangingPunct="0"/>
            <a:r>
              <a:rPr lang="en-US" sz="2800" b="1"/>
              <a:t>Types of Consumer Promotions</a:t>
            </a:r>
          </a:p>
        </p:txBody>
      </p:sp>
      <p:sp>
        <p:nvSpPr>
          <p:cNvPr id="8204" name="Slide Number Placeholder 12"/>
          <p:cNvSpPr>
            <a:spLocks noGrp="1"/>
          </p:cNvSpPr>
          <p:nvPr>
            <p:ph type="sldNum" sz="quarter" idx="12"/>
          </p:nvPr>
        </p:nvSpPr>
        <p:spPr/>
        <p:txBody>
          <a:bodyPr/>
          <a:lstStyle/>
          <a:p>
            <a:pPr>
              <a:defRPr/>
            </a:pPr>
            <a:r>
              <a:rPr lang="en-US" smtClean="0">
                <a:latin typeface="Arial" charset="0"/>
              </a:rPr>
              <a:t>12-</a:t>
            </a:r>
            <a:fld id="{D8E7CFA3-2065-4162-96FE-AD98BAA880C3}" type="slidenum">
              <a:rPr lang="en-US" smtClean="0">
                <a:latin typeface="Arial" charset="0"/>
              </a:rPr>
              <a:pPr>
                <a:defRPr/>
              </a:pPr>
              <a:t>24</a:t>
            </a:fld>
            <a:endParaRPr lang="en-US" smtClean="0">
              <a:latin typeface="Arial" charset="0"/>
            </a:endParaRPr>
          </a:p>
        </p:txBody>
      </p:sp>
      <p:pic>
        <p:nvPicPr>
          <p:cNvPr id="24587" name="Picture 1"/>
          <p:cNvPicPr>
            <a:picLocks noChangeAspect="1"/>
          </p:cNvPicPr>
          <p:nvPr/>
        </p:nvPicPr>
        <p:blipFill>
          <a:blip r:embed="rId3"/>
          <a:srcRect/>
          <a:stretch>
            <a:fillRect/>
          </a:stretch>
        </p:blipFill>
        <p:spPr bwMode="auto">
          <a:xfrm>
            <a:off x="4800600" y="4038600"/>
            <a:ext cx="3657600" cy="2451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p:txBody>
          <a:bodyPr/>
          <a:lstStyle/>
          <a:p>
            <a:pPr>
              <a:defRPr/>
            </a:pPr>
            <a:r>
              <a:rPr lang="en-US">
                <a:latin typeface="Arial" charset="0"/>
              </a:rPr>
              <a:t>Copyright ©2014 by Pearson Education, Inc. All rights reserved. </a:t>
            </a:r>
          </a:p>
        </p:txBody>
      </p:sp>
      <p:sp>
        <p:nvSpPr>
          <p:cNvPr id="26626" name="Rectangle 2"/>
          <p:cNvSpPr>
            <a:spLocks noGrp="1" noChangeArrowheads="1"/>
          </p:cNvSpPr>
          <p:nvPr>
            <p:ph type="title"/>
          </p:nvPr>
        </p:nvSpPr>
        <p:spPr>
          <a:xfrm>
            <a:off x="1066800" y="152400"/>
            <a:ext cx="7620000" cy="990600"/>
          </a:xfrm>
        </p:spPr>
        <p:txBody>
          <a:bodyPr/>
          <a:lstStyle/>
          <a:p>
            <a:pPr algn="ctr"/>
            <a:r>
              <a:rPr lang="en-US" sz="6600" b="1" smtClean="0">
                <a:solidFill>
                  <a:srgbClr val="FF0000"/>
                </a:solidFill>
              </a:rPr>
              <a:t>Coupons</a:t>
            </a:r>
          </a:p>
        </p:txBody>
      </p:sp>
      <p:sp>
        <p:nvSpPr>
          <p:cNvPr id="26627" name="Rectangle 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US"/>
          </a:p>
        </p:txBody>
      </p:sp>
      <p:sp>
        <p:nvSpPr>
          <p:cNvPr id="26628"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US"/>
          </a:p>
        </p:txBody>
      </p:sp>
      <p:sp>
        <p:nvSpPr>
          <p:cNvPr id="26629"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US"/>
          </a:p>
        </p:txBody>
      </p:sp>
      <p:sp>
        <p:nvSpPr>
          <p:cNvPr id="26630" name="Rectangle 9"/>
          <p:cNvSpPr>
            <a:spLocks noGrp="1" noChangeArrowheads="1"/>
          </p:cNvSpPr>
          <p:nvPr>
            <p:ph type="body" idx="1"/>
          </p:nvPr>
        </p:nvSpPr>
        <p:spPr>
          <a:xfrm>
            <a:off x="1066800" y="1600200"/>
            <a:ext cx="7772400" cy="4152900"/>
          </a:xfrm>
        </p:spPr>
        <p:txBody>
          <a:bodyPr/>
          <a:lstStyle/>
          <a:p>
            <a:r>
              <a:rPr lang="en-US" smtClean="0"/>
              <a:t>300 billion printed</a:t>
            </a:r>
          </a:p>
          <a:p>
            <a:r>
              <a:rPr lang="en-US" smtClean="0"/>
              <a:t>2.5 billion redeemed (0.85%)</a:t>
            </a:r>
          </a:p>
          <a:p>
            <a:r>
              <a:rPr lang="en-US" smtClean="0"/>
              <a:t>Average value was $1.55</a:t>
            </a:r>
          </a:p>
          <a:p>
            <a:r>
              <a:rPr lang="en-US" smtClean="0"/>
              <a:t>Savings of $3.87 billion</a:t>
            </a:r>
          </a:p>
          <a:p>
            <a:r>
              <a:rPr lang="en-US" smtClean="0"/>
              <a:t>Coupon usage</a:t>
            </a:r>
          </a:p>
          <a:p>
            <a:pPr lvl="1"/>
            <a:r>
              <a:rPr lang="en-US" smtClean="0"/>
              <a:t>80% of households use</a:t>
            </a:r>
          </a:p>
          <a:p>
            <a:pPr lvl="1"/>
            <a:r>
              <a:rPr lang="en-US" smtClean="0"/>
              <a:t>2/3 willing to switch brands</a:t>
            </a:r>
          </a:p>
        </p:txBody>
      </p:sp>
      <p:sp>
        <p:nvSpPr>
          <p:cNvPr id="9224" name="Slide Number Placeholder 8"/>
          <p:cNvSpPr>
            <a:spLocks noGrp="1"/>
          </p:cNvSpPr>
          <p:nvPr>
            <p:ph type="sldNum" sz="quarter" idx="12"/>
          </p:nvPr>
        </p:nvSpPr>
        <p:spPr/>
        <p:txBody>
          <a:bodyPr/>
          <a:lstStyle/>
          <a:p>
            <a:pPr>
              <a:defRPr/>
            </a:pPr>
            <a:r>
              <a:rPr lang="en-US" smtClean="0">
                <a:latin typeface="Arial" charset="0"/>
              </a:rPr>
              <a:t>12-</a:t>
            </a:r>
            <a:fld id="{B71BC315-1FA1-4A4D-9387-EA77BE8B54A0}" type="slidenum">
              <a:rPr lang="en-US" smtClean="0">
                <a:latin typeface="Arial" charset="0"/>
              </a:rPr>
              <a:pPr>
                <a:defRPr/>
              </a:pPr>
              <a:t>25</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p:txBody>
          <a:bodyPr/>
          <a:lstStyle/>
          <a:p>
            <a:pPr>
              <a:defRPr/>
            </a:pPr>
            <a:r>
              <a:rPr lang="en-US">
                <a:latin typeface="Arial" charset="0"/>
              </a:rPr>
              <a:t>Copyright ©2014 by Pearson Education, Inc. All rights reserved. </a:t>
            </a:r>
          </a:p>
        </p:txBody>
      </p:sp>
      <p:sp>
        <p:nvSpPr>
          <p:cNvPr id="28674" name="Rectangle 2"/>
          <p:cNvSpPr>
            <a:spLocks noGrp="1" noChangeArrowheads="1"/>
          </p:cNvSpPr>
          <p:nvPr>
            <p:ph type="title"/>
          </p:nvPr>
        </p:nvSpPr>
        <p:spPr>
          <a:xfrm>
            <a:off x="838200" y="152400"/>
            <a:ext cx="8001000" cy="990600"/>
          </a:xfrm>
        </p:spPr>
        <p:txBody>
          <a:bodyPr/>
          <a:lstStyle/>
          <a:p>
            <a:pPr algn="ctr"/>
            <a:r>
              <a:rPr lang="en-US" sz="4800" b="1" smtClean="0">
                <a:solidFill>
                  <a:srgbClr val="0000CC"/>
                </a:solidFill>
              </a:rPr>
              <a:t>Coupon Distribution</a:t>
            </a:r>
          </a:p>
        </p:txBody>
      </p:sp>
      <p:sp>
        <p:nvSpPr>
          <p:cNvPr id="28675" name="Rectangle 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US"/>
          </a:p>
        </p:txBody>
      </p:sp>
      <p:sp>
        <p:nvSpPr>
          <p:cNvPr id="28676"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US"/>
          </a:p>
        </p:txBody>
      </p:sp>
      <p:sp>
        <p:nvSpPr>
          <p:cNvPr id="28677"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US"/>
          </a:p>
        </p:txBody>
      </p:sp>
      <p:sp>
        <p:nvSpPr>
          <p:cNvPr id="28678" name="Rectangle 9"/>
          <p:cNvSpPr>
            <a:spLocks noGrp="1" noChangeArrowheads="1"/>
          </p:cNvSpPr>
          <p:nvPr>
            <p:ph type="body" idx="1"/>
          </p:nvPr>
        </p:nvSpPr>
        <p:spPr>
          <a:xfrm>
            <a:off x="1066800" y="1447800"/>
            <a:ext cx="7772400" cy="4572000"/>
          </a:xfrm>
        </p:spPr>
        <p:txBody>
          <a:bodyPr/>
          <a:lstStyle/>
          <a:p>
            <a:r>
              <a:rPr lang="en-US" sz="2800" smtClean="0"/>
              <a:t>Manufacturers issue about 80%</a:t>
            </a:r>
          </a:p>
          <a:p>
            <a:r>
              <a:rPr lang="en-US" sz="2800" smtClean="0"/>
              <a:t>Freestanding inserts – 90%</a:t>
            </a:r>
          </a:p>
          <a:p>
            <a:r>
              <a:rPr lang="en-US" sz="2800" smtClean="0"/>
              <a:t>Freestanding and print most popular</a:t>
            </a:r>
          </a:p>
          <a:p>
            <a:pPr lvl="1"/>
            <a:r>
              <a:rPr lang="en-US" sz="2400" smtClean="0"/>
              <a:t>Consumer makes conscious effort to clip</a:t>
            </a:r>
          </a:p>
          <a:p>
            <a:pPr lvl="1"/>
            <a:r>
              <a:rPr lang="en-US" sz="2400" smtClean="0"/>
              <a:t>Create brand awareness</a:t>
            </a:r>
          </a:p>
          <a:p>
            <a:pPr lvl="1"/>
            <a:r>
              <a:rPr lang="en-US" sz="2400" smtClean="0"/>
              <a:t>Encourage purchase next trip to store</a:t>
            </a:r>
          </a:p>
          <a:p>
            <a:r>
              <a:rPr lang="en-US" sz="2800" smtClean="0"/>
              <a:t>Digital coupons growing in popularity</a:t>
            </a:r>
          </a:p>
          <a:p>
            <a:pPr lvl="1"/>
            <a:r>
              <a:rPr lang="en-US" sz="2400" smtClean="0"/>
              <a:t>Users more affluent, better educated</a:t>
            </a:r>
          </a:p>
        </p:txBody>
      </p:sp>
      <p:sp>
        <p:nvSpPr>
          <p:cNvPr id="9224" name="Slide Number Placeholder 8"/>
          <p:cNvSpPr>
            <a:spLocks noGrp="1"/>
          </p:cNvSpPr>
          <p:nvPr>
            <p:ph type="sldNum" sz="quarter" idx="12"/>
          </p:nvPr>
        </p:nvSpPr>
        <p:spPr/>
        <p:txBody>
          <a:bodyPr/>
          <a:lstStyle/>
          <a:p>
            <a:pPr>
              <a:defRPr/>
            </a:pPr>
            <a:r>
              <a:rPr lang="en-US" smtClean="0">
                <a:latin typeface="Arial" charset="0"/>
              </a:rPr>
              <a:t>12-</a:t>
            </a:r>
            <a:fld id="{DC5617B9-741C-4569-903C-455A5626FD31}" type="slidenum">
              <a:rPr lang="en-US" smtClean="0">
                <a:latin typeface="Arial" charset="0"/>
              </a:rPr>
              <a:pPr>
                <a:defRPr/>
              </a:pPr>
              <a:t>26</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p:txBody>
          <a:bodyPr/>
          <a:lstStyle/>
          <a:p>
            <a:pPr>
              <a:defRPr/>
            </a:pPr>
            <a:r>
              <a:rPr lang="en-US">
                <a:latin typeface="Arial" charset="0"/>
              </a:rPr>
              <a:t>Copyright ©2014 by Pearson Education, Inc. All rights reserved. </a:t>
            </a:r>
          </a:p>
        </p:txBody>
      </p:sp>
      <p:sp>
        <p:nvSpPr>
          <p:cNvPr id="30722" name="Rectangle 3"/>
          <p:cNvSpPr>
            <a:spLocks noGrp="1" noChangeArrowheads="1"/>
          </p:cNvSpPr>
          <p:nvPr>
            <p:ph type="body" idx="1"/>
          </p:nvPr>
        </p:nvSpPr>
        <p:spPr>
          <a:xfrm>
            <a:off x="4800600" y="1600200"/>
            <a:ext cx="3965575" cy="4572000"/>
          </a:xfrm>
        </p:spPr>
        <p:txBody>
          <a:bodyPr/>
          <a:lstStyle/>
          <a:p>
            <a:r>
              <a:rPr lang="en-US" sz="2800" smtClean="0"/>
              <a:t>Print media</a:t>
            </a:r>
          </a:p>
          <a:p>
            <a:pPr lvl="1"/>
            <a:r>
              <a:rPr lang="en-US" smtClean="0"/>
              <a:t>FSI</a:t>
            </a:r>
          </a:p>
          <a:p>
            <a:r>
              <a:rPr lang="en-US" sz="2800" smtClean="0"/>
              <a:t>Direct mail </a:t>
            </a:r>
          </a:p>
          <a:p>
            <a:r>
              <a:rPr lang="en-US" sz="2800" smtClean="0"/>
              <a:t>On- or in-package</a:t>
            </a:r>
          </a:p>
          <a:p>
            <a:r>
              <a:rPr lang="en-US" sz="2800" smtClean="0"/>
              <a:t>In-store</a:t>
            </a:r>
          </a:p>
          <a:p>
            <a:pPr lvl="1"/>
            <a:r>
              <a:rPr lang="en-US" sz="2000" smtClean="0"/>
              <a:t>Scanner-delivered</a:t>
            </a:r>
          </a:p>
          <a:p>
            <a:r>
              <a:rPr lang="en-US" sz="2800" smtClean="0"/>
              <a:t>Digital</a:t>
            </a:r>
          </a:p>
          <a:p>
            <a:r>
              <a:rPr lang="en-US" sz="2800" smtClean="0"/>
              <a:t>Employee delivered</a:t>
            </a:r>
          </a:p>
        </p:txBody>
      </p:sp>
      <p:sp>
        <p:nvSpPr>
          <p:cNvPr id="30723"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US"/>
          </a:p>
        </p:txBody>
      </p:sp>
      <p:sp>
        <p:nvSpPr>
          <p:cNvPr id="30724"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US"/>
          </a:p>
        </p:txBody>
      </p:sp>
      <p:sp>
        <p:nvSpPr>
          <p:cNvPr id="30725"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US"/>
          </a:p>
        </p:txBody>
      </p:sp>
      <p:sp>
        <p:nvSpPr>
          <p:cNvPr id="30726" name="Rectangle 8"/>
          <p:cNvSpPr>
            <a:spLocks noChangeArrowheads="1"/>
          </p:cNvSpPr>
          <p:nvPr/>
        </p:nvSpPr>
        <p:spPr bwMode="auto">
          <a:xfrm>
            <a:off x="533400" y="228600"/>
            <a:ext cx="5791200" cy="609600"/>
          </a:xfrm>
          <a:prstGeom prst="rect">
            <a:avLst/>
          </a:prstGeom>
          <a:solidFill>
            <a:srgbClr val="333399"/>
          </a:solidFill>
          <a:ln w="12700">
            <a:noFill/>
            <a:miter lim="800000"/>
            <a:headEnd type="none" w="sm" len="sm"/>
            <a:tailEnd type="none" w="sm" len="sm"/>
          </a:ln>
        </p:spPr>
        <p:txBody>
          <a:bodyPr wrap="none" anchor="ctr"/>
          <a:lstStyle/>
          <a:p>
            <a:pPr algn="ctr"/>
            <a:endParaRPr lang="en-US"/>
          </a:p>
        </p:txBody>
      </p:sp>
      <p:sp>
        <p:nvSpPr>
          <p:cNvPr id="30727" name="Rectangle 9"/>
          <p:cNvSpPr>
            <a:spLocks noChangeArrowheads="1"/>
          </p:cNvSpPr>
          <p:nvPr/>
        </p:nvSpPr>
        <p:spPr bwMode="auto">
          <a:xfrm>
            <a:off x="533400" y="838200"/>
            <a:ext cx="5791200" cy="609600"/>
          </a:xfrm>
          <a:prstGeom prst="rect">
            <a:avLst/>
          </a:prstGeom>
          <a:solidFill>
            <a:srgbClr val="99FF66"/>
          </a:solidFill>
          <a:ln w="12700">
            <a:noFill/>
            <a:miter lim="800000"/>
            <a:headEnd type="none" w="sm" len="sm"/>
            <a:tailEnd type="none" w="sm" len="sm"/>
          </a:ln>
        </p:spPr>
        <p:txBody>
          <a:bodyPr wrap="none" anchor="ctr"/>
          <a:lstStyle/>
          <a:p>
            <a:pPr algn="ctr"/>
            <a:endParaRPr lang="en-US"/>
          </a:p>
        </p:txBody>
      </p:sp>
      <p:sp>
        <p:nvSpPr>
          <p:cNvPr id="30728" name="Text Box 10"/>
          <p:cNvSpPr txBox="1">
            <a:spLocks noChangeArrowheads="1"/>
          </p:cNvSpPr>
          <p:nvPr/>
        </p:nvSpPr>
        <p:spPr bwMode="auto">
          <a:xfrm>
            <a:off x="533400" y="258763"/>
            <a:ext cx="44958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1 2 . 2</a:t>
            </a:r>
          </a:p>
        </p:txBody>
      </p:sp>
      <p:sp>
        <p:nvSpPr>
          <p:cNvPr id="30729" name="Rectangle 11"/>
          <p:cNvSpPr>
            <a:spLocks noChangeArrowheads="1"/>
          </p:cNvSpPr>
          <p:nvPr/>
        </p:nvSpPr>
        <p:spPr bwMode="auto">
          <a:xfrm>
            <a:off x="838200" y="914400"/>
            <a:ext cx="5029200" cy="457200"/>
          </a:xfrm>
          <a:prstGeom prst="rect">
            <a:avLst/>
          </a:prstGeom>
          <a:noFill/>
          <a:ln w="9525">
            <a:noFill/>
            <a:miter lim="800000"/>
            <a:headEnd/>
            <a:tailEnd/>
          </a:ln>
        </p:spPr>
        <p:txBody>
          <a:bodyPr lIns="92075" tIns="46038" rIns="92075" bIns="46038" anchor="ctr"/>
          <a:lstStyle/>
          <a:p>
            <a:pPr eaLnBrk="0" hangingPunct="0"/>
            <a:r>
              <a:rPr lang="en-US" sz="2400" b="1"/>
              <a:t>Methods of Distributing Coupons</a:t>
            </a:r>
          </a:p>
        </p:txBody>
      </p:sp>
      <p:sp>
        <p:nvSpPr>
          <p:cNvPr id="13323" name="Slide Number Placeholder 11"/>
          <p:cNvSpPr>
            <a:spLocks noGrp="1"/>
          </p:cNvSpPr>
          <p:nvPr>
            <p:ph type="sldNum" sz="quarter" idx="12"/>
          </p:nvPr>
        </p:nvSpPr>
        <p:spPr/>
        <p:txBody>
          <a:bodyPr/>
          <a:lstStyle/>
          <a:p>
            <a:pPr>
              <a:defRPr/>
            </a:pPr>
            <a:r>
              <a:rPr lang="en-US" smtClean="0">
                <a:latin typeface="Arial" charset="0"/>
              </a:rPr>
              <a:t>12-</a:t>
            </a:r>
            <a:fld id="{C2604A0D-844E-479F-811C-572D28D17046}" type="slidenum">
              <a:rPr lang="en-US" smtClean="0">
                <a:latin typeface="Arial" charset="0"/>
              </a:rPr>
              <a:pPr>
                <a:defRPr/>
              </a:pPr>
              <a:t>27</a:t>
            </a:fld>
            <a:endParaRPr lang="en-US" smtClean="0">
              <a:latin typeface="Arial" charset="0"/>
            </a:endParaRPr>
          </a:p>
        </p:txBody>
      </p:sp>
      <p:pic>
        <p:nvPicPr>
          <p:cNvPr id="30731" name="Picture 1"/>
          <p:cNvPicPr>
            <a:picLocks noChangeAspect="1"/>
          </p:cNvPicPr>
          <p:nvPr/>
        </p:nvPicPr>
        <p:blipFill>
          <a:blip r:embed="rId3"/>
          <a:srcRect/>
          <a:stretch>
            <a:fillRect/>
          </a:stretch>
        </p:blipFill>
        <p:spPr bwMode="auto">
          <a:xfrm>
            <a:off x="830263" y="1447800"/>
            <a:ext cx="3770312" cy="5111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p:txBody>
          <a:bodyPr/>
          <a:lstStyle/>
          <a:p>
            <a:pPr>
              <a:defRPr/>
            </a:pPr>
            <a:r>
              <a:rPr lang="en-US">
                <a:latin typeface="Arial" charset="0"/>
              </a:rPr>
              <a:t>Copyright ©2014 by Pearson Education, Inc. All rights reserved. </a:t>
            </a:r>
          </a:p>
        </p:txBody>
      </p:sp>
      <p:sp>
        <p:nvSpPr>
          <p:cNvPr id="36866" name="Rectangle 2"/>
          <p:cNvSpPr>
            <a:spLocks noGrp="1" noChangeArrowheads="1"/>
          </p:cNvSpPr>
          <p:nvPr>
            <p:ph type="title"/>
          </p:nvPr>
        </p:nvSpPr>
        <p:spPr>
          <a:xfrm>
            <a:off x="990600" y="152400"/>
            <a:ext cx="7391400" cy="1104900"/>
          </a:xfrm>
        </p:spPr>
        <p:txBody>
          <a:bodyPr/>
          <a:lstStyle/>
          <a:p>
            <a:pPr algn="ctr"/>
            <a:r>
              <a:rPr lang="en-US" sz="4400" b="1" smtClean="0">
                <a:solidFill>
                  <a:srgbClr val="0000CC"/>
                </a:solidFill>
              </a:rPr>
              <a:t>Types of Coupons</a:t>
            </a:r>
          </a:p>
        </p:txBody>
      </p:sp>
      <p:sp>
        <p:nvSpPr>
          <p:cNvPr id="36867" name="Rectangle 3"/>
          <p:cNvSpPr>
            <a:spLocks noGrp="1" noChangeArrowheads="1"/>
          </p:cNvSpPr>
          <p:nvPr>
            <p:ph type="body" idx="1"/>
          </p:nvPr>
        </p:nvSpPr>
        <p:spPr>
          <a:xfrm>
            <a:off x="914400" y="1600200"/>
            <a:ext cx="5410200" cy="4000500"/>
          </a:xfrm>
        </p:spPr>
        <p:txBody>
          <a:bodyPr/>
          <a:lstStyle/>
          <a:p>
            <a:r>
              <a:rPr lang="en-US" sz="2800" smtClean="0"/>
              <a:t>Instant redemption</a:t>
            </a:r>
          </a:p>
          <a:p>
            <a:pPr lvl="1"/>
            <a:r>
              <a:rPr lang="en-US" sz="2400" smtClean="0"/>
              <a:t>Lead to trial purchases</a:t>
            </a:r>
          </a:p>
          <a:p>
            <a:r>
              <a:rPr lang="en-US" sz="2800" smtClean="0"/>
              <a:t>Bounce-back</a:t>
            </a:r>
          </a:p>
          <a:p>
            <a:pPr lvl="1"/>
            <a:r>
              <a:rPr lang="en-US" sz="2400" smtClean="0"/>
              <a:t>Encourages repeat purchases</a:t>
            </a:r>
          </a:p>
          <a:p>
            <a:r>
              <a:rPr lang="en-US" sz="2800" smtClean="0"/>
              <a:t>Scanner-delivered</a:t>
            </a:r>
          </a:p>
          <a:p>
            <a:pPr lvl="1"/>
            <a:r>
              <a:rPr lang="en-US" sz="2400" smtClean="0"/>
              <a:t>Encourages brand switching</a:t>
            </a:r>
          </a:p>
          <a:p>
            <a:r>
              <a:rPr lang="en-US" sz="2800" smtClean="0"/>
              <a:t>Cross-ruffing</a:t>
            </a:r>
          </a:p>
        </p:txBody>
      </p:sp>
      <p:sp>
        <p:nvSpPr>
          <p:cNvPr id="36868"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US"/>
          </a:p>
        </p:txBody>
      </p:sp>
      <p:sp>
        <p:nvSpPr>
          <p:cNvPr id="36869"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US"/>
          </a:p>
        </p:txBody>
      </p:sp>
      <p:sp>
        <p:nvSpPr>
          <p:cNvPr id="15368" name="Slide Number Placeholder 8"/>
          <p:cNvSpPr>
            <a:spLocks noGrp="1"/>
          </p:cNvSpPr>
          <p:nvPr>
            <p:ph type="sldNum" sz="quarter" idx="12"/>
          </p:nvPr>
        </p:nvSpPr>
        <p:spPr>
          <a:xfrm>
            <a:off x="7315200" y="6553200"/>
            <a:ext cx="1905000" cy="457200"/>
          </a:xfrm>
        </p:spPr>
        <p:txBody>
          <a:bodyPr/>
          <a:lstStyle/>
          <a:p>
            <a:pPr>
              <a:defRPr/>
            </a:pPr>
            <a:r>
              <a:rPr lang="en-US" smtClean="0">
                <a:latin typeface="Arial" charset="0"/>
              </a:rPr>
              <a:t>12-</a:t>
            </a:r>
            <a:fld id="{3D6AED4D-4917-4208-A794-E5A3F3EC62AB}" type="slidenum">
              <a:rPr lang="en-US" smtClean="0">
                <a:latin typeface="Arial" charset="0"/>
              </a:rPr>
              <a:pPr>
                <a:defRPr/>
              </a:pPr>
              <a:t>28</a:t>
            </a:fld>
            <a:endParaRPr lang="en-US" smtClean="0">
              <a:latin typeface="Arial" charset="0"/>
            </a:endParaRPr>
          </a:p>
        </p:txBody>
      </p:sp>
      <p:pic>
        <p:nvPicPr>
          <p:cNvPr id="36871" name="Picture 1"/>
          <p:cNvPicPr>
            <a:picLocks noChangeAspect="1"/>
          </p:cNvPicPr>
          <p:nvPr/>
        </p:nvPicPr>
        <p:blipFill>
          <a:blip r:embed="rId3"/>
          <a:srcRect/>
          <a:stretch>
            <a:fillRect/>
          </a:stretch>
        </p:blipFill>
        <p:spPr bwMode="auto">
          <a:xfrm>
            <a:off x="5943600" y="1187450"/>
            <a:ext cx="3048000" cy="4518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xfrm>
            <a:off x="3886200" y="6553200"/>
            <a:ext cx="2895600" cy="304800"/>
          </a:xfrm>
        </p:spPr>
        <p:txBody>
          <a:bodyPr/>
          <a:lstStyle/>
          <a:p>
            <a:pPr>
              <a:defRPr/>
            </a:pPr>
            <a:r>
              <a:rPr lang="en-US">
                <a:latin typeface="Arial" charset="0"/>
              </a:rPr>
              <a:t>Copyright ©2014 by Pearson Education, Inc. All rights reserved. </a:t>
            </a:r>
          </a:p>
        </p:txBody>
      </p:sp>
      <p:sp>
        <p:nvSpPr>
          <p:cNvPr id="40962" name="Rectangle 2"/>
          <p:cNvSpPr>
            <a:spLocks noGrp="1" noChangeArrowheads="1"/>
          </p:cNvSpPr>
          <p:nvPr>
            <p:ph type="title"/>
          </p:nvPr>
        </p:nvSpPr>
        <p:spPr>
          <a:xfrm>
            <a:off x="990600" y="228600"/>
            <a:ext cx="7562850" cy="1104900"/>
          </a:xfrm>
        </p:spPr>
        <p:txBody>
          <a:bodyPr/>
          <a:lstStyle/>
          <a:p>
            <a:pPr algn="ctr"/>
            <a:r>
              <a:rPr lang="en-US" sz="4400" b="1" smtClean="0">
                <a:solidFill>
                  <a:srgbClr val="0000CC"/>
                </a:solidFill>
              </a:rPr>
              <a:t>Disadvantages of Coupons</a:t>
            </a:r>
          </a:p>
        </p:txBody>
      </p:sp>
      <p:sp>
        <p:nvSpPr>
          <p:cNvPr id="40963" name="Rectangle 3"/>
          <p:cNvSpPr>
            <a:spLocks noGrp="1" noChangeArrowheads="1"/>
          </p:cNvSpPr>
          <p:nvPr>
            <p:ph type="body" idx="1"/>
          </p:nvPr>
        </p:nvSpPr>
        <p:spPr>
          <a:xfrm>
            <a:off x="990600" y="2438400"/>
            <a:ext cx="4953000" cy="2743200"/>
          </a:xfrm>
        </p:spPr>
        <p:txBody>
          <a:bodyPr/>
          <a:lstStyle/>
          <a:p>
            <a:pPr>
              <a:lnSpc>
                <a:spcPct val="80000"/>
              </a:lnSpc>
            </a:pPr>
            <a:r>
              <a:rPr lang="en-US" sz="2800" smtClean="0"/>
              <a:t>Reduced revenues</a:t>
            </a:r>
          </a:p>
          <a:p>
            <a:pPr>
              <a:lnSpc>
                <a:spcPct val="80000"/>
              </a:lnSpc>
            </a:pPr>
            <a:endParaRPr lang="en-US" sz="2800" smtClean="0"/>
          </a:p>
          <a:p>
            <a:pPr>
              <a:lnSpc>
                <a:spcPct val="80000"/>
              </a:lnSpc>
            </a:pPr>
            <a:r>
              <a:rPr lang="en-US" sz="2800" smtClean="0"/>
              <a:t>80% used by brand preference consumers</a:t>
            </a:r>
          </a:p>
          <a:p>
            <a:pPr>
              <a:lnSpc>
                <a:spcPct val="80000"/>
              </a:lnSpc>
            </a:pPr>
            <a:endParaRPr lang="en-US" sz="2800" smtClean="0"/>
          </a:p>
          <a:p>
            <a:pPr>
              <a:lnSpc>
                <a:spcPct val="80000"/>
              </a:lnSpc>
            </a:pPr>
            <a:r>
              <a:rPr lang="en-US" sz="2800" smtClean="0"/>
              <a:t>Necessary evil </a:t>
            </a:r>
          </a:p>
        </p:txBody>
      </p:sp>
      <p:sp>
        <p:nvSpPr>
          <p:cNvPr id="40964"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US"/>
          </a:p>
        </p:txBody>
      </p:sp>
      <p:sp>
        <p:nvSpPr>
          <p:cNvPr id="40965"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US"/>
          </a:p>
        </p:txBody>
      </p:sp>
      <p:sp>
        <p:nvSpPr>
          <p:cNvPr id="40966"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US"/>
          </a:p>
        </p:txBody>
      </p:sp>
      <p:sp>
        <p:nvSpPr>
          <p:cNvPr id="17416" name="Slide Number Placeholder 9"/>
          <p:cNvSpPr>
            <a:spLocks noGrp="1"/>
          </p:cNvSpPr>
          <p:nvPr>
            <p:ph type="sldNum" sz="quarter" idx="12"/>
          </p:nvPr>
        </p:nvSpPr>
        <p:spPr/>
        <p:txBody>
          <a:bodyPr/>
          <a:lstStyle/>
          <a:p>
            <a:pPr>
              <a:defRPr/>
            </a:pPr>
            <a:r>
              <a:rPr lang="en-US" smtClean="0">
                <a:latin typeface="Arial" charset="0"/>
              </a:rPr>
              <a:t>12-</a:t>
            </a:r>
            <a:fld id="{70B8854C-CBFF-4A5E-AC18-D1063C433873}" type="slidenum">
              <a:rPr lang="en-US" smtClean="0">
                <a:latin typeface="Arial" charset="0"/>
              </a:rPr>
              <a:pPr>
                <a:defRPr/>
              </a:pPr>
              <a:t>29</a:t>
            </a:fld>
            <a:endParaRPr lang="en-US" smtClean="0">
              <a:latin typeface="Arial" charset="0"/>
            </a:endParaRPr>
          </a:p>
        </p:txBody>
      </p:sp>
      <p:pic>
        <p:nvPicPr>
          <p:cNvPr id="40968" name="Picture 1"/>
          <p:cNvPicPr>
            <a:picLocks noChangeAspect="1"/>
          </p:cNvPicPr>
          <p:nvPr/>
        </p:nvPicPr>
        <p:blipFill>
          <a:blip r:embed="rId3"/>
          <a:srcRect/>
          <a:stretch>
            <a:fillRect/>
          </a:stretch>
        </p:blipFill>
        <p:spPr bwMode="auto">
          <a:xfrm>
            <a:off x="5259388" y="1295400"/>
            <a:ext cx="3579812" cy="48371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5"/>
          <p:cNvSpPr>
            <a:spLocks noGrp="1"/>
          </p:cNvSpPr>
          <p:nvPr>
            <p:ph type="sldNum" sz="quarter" idx="12"/>
          </p:nvPr>
        </p:nvSpPr>
        <p:spPr/>
        <p:txBody>
          <a:bodyPr/>
          <a:lstStyle/>
          <a:p>
            <a:pPr>
              <a:defRPr/>
            </a:pPr>
            <a:r>
              <a:rPr lang="en-US" smtClean="0">
                <a:latin typeface="Arial" charset="0"/>
              </a:rPr>
              <a:t>10-</a:t>
            </a:r>
            <a:fld id="{D9928E72-24D3-4762-B81E-6C7CD79033ED}" type="slidenum">
              <a:rPr lang="en-US" smtClean="0">
                <a:latin typeface="Arial" charset="0"/>
              </a:rPr>
              <a:pPr>
                <a:defRPr/>
              </a:pPr>
              <a:t>3</a:t>
            </a:fld>
            <a:endParaRPr lang="en-US" smtClean="0">
              <a:latin typeface="Arial" charset="0"/>
            </a:endParaRPr>
          </a:p>
        </p:txBody>
      </p:sp>
      <p:sp>
        <p:nvSpPr>
          <p:cNvPr id="25603" name="Rectangle 2"/>
          <p:cNvSpPr>
            <a:spLocks noGrp="1" noChangeArrowheads="1"/>
          </p:cNvSpPr>
          <p:nvPr>
            <p:ph type="title"/>
          </p:nvPr>
        </p:nvSpPr>
        <p:spPr>
          <a:xfrm>
            <a:off x="838200" y="304800"/>
            <a:ext cx="8020050" cy="914400"/>
          </a:xfrm>
        </p:spPr>
        <p:txBody>
          <a:bodyPr/>
          <a:lstStyle/>
          <a:p>
            <a:pPr algn="ctr"/>
            <a:r>
              <a:rPr lang="en-US" sz="6000" smtClean="0">
                <a:solidFill>
                  <a:srgbClr val="FF3300"/>
                </a:solidFill>
              </a:rPr>
              <a:t>Buzz Marketing</a:t>
            </a:r>
          </a:p>
        </p:txBody>
      </p:sp>
      <p:sp>
        <p:nvSpPr>
          <p:cNvPr id="25604" name="Rectangle 3"/>
          <p:cNvSpPr>
            <a:spLocks noGrp="1" noChangeArrowheads="1"/>
          </p:cNvSpPr>
          <p:nvPr>
            <p:ph type="body" idx="1"/>
          </p:nvPr>
        </p:nvSpPr>
        <p:spPr>
          <a:xfrm>
            <a:off x="1219200" y="1524000"/>
            <a:ext cx="7620000" cy="4038600"/>
          </a:xfrm>
        </p:spPr>
        <p:txBody>
          <a:bodyPr/>
          <a:lstStyle/>
          <a:p>
            <a:pPr>
              <a:lnSpc>
                <a:spcPct val="90000"/>
              </a:lnSpc>
            </a:pPr>
            <a:r>
              <a:rPr lang="en-US" smtClean="0"/>
              <a:t>Word-of-mouth marketing</a:t>
            </a:r>
          </a:p>
          <a:p>
            <a:pPr lvl="1">
              <a:lnSpc>
                <a:spcPct val="90000"/>
              </a:lnSpc>
            </a:pPr>
            <a:r>
              <a:rPr lang="en-US" smtClean="0"/>
              <a:t>Higher credibility</a:t>
            </a:r>
          </a:p>
          <a:p>
            <a:pPr>
              <a:lnSpc>
                <a:spcPct val="90000"/>
              </a:lnSpc>
            </a:pPr>
            <a:r>
              <a:rPr lang="en-US" smtClean="0"/>
              <a:t>Fast growth – now $1 billion annually</a:t>
            </a:r>
          </a:p>
          <a:p>
            <a:pPr>
              <a:lnSpc>
                <a:spcPct val="90000"/>
              </a:lnSpc>
            </a:pPr>
            <a:r>
              <a:rPr lang="en-US" smtClean="0"/>
              <a:t>Methods of generating buzz</a:t>
            </a:r>
          </a:p>
          <a:p>
            <a:pPr lvl="1">
              <a:lnSpc>
                <a:spcPct val="90000"/>
              </a:lnSpc>
            </a:pPr>
            <a:r>
              <a:rPr lang="en-US" smtClean="0"/>
              <a:t>Consumers who like a brand</a:t>
            </a:r>
          </a:p>
          <a:p>
            <a:pPr lvl="1">
              <a:lnSpc>
                <a:spcPct val="90000"/>
              </a:lnSpc>
            </a:pPr>
            <a:r>
              <a:rPr lang="en-US" smtClean="0"/>
              <a:t>Sponsored consumers</a:t>
            </a:r>
          </a:p>
          <a:p>
            <a:pPr lvl="1">
              <a:lnSpc>
                <a:spcPct val="90000"/>
              </a:lnSpc>
            </a:pPr>
            <a:r>
              <a:rPr lang="en-US" smtClean="0"/>
              <a:t>Company or agency generated buzz </a:t>
            </a:r>
          </a:p>
        </p:txBody>
      </p:sp>
      <p:sp>
        <p:nvSpPr>
          <p:cNvPr id="60420" name="Rectangle 4"/>
          <p:cNvSpPr>
            <a:spLocks noChangeArrowheads="1"/>
          </p:cNvSpPr>
          <p:nvPr/>
        </p:nvSpPr>
        <p:spPr bwMode="auto">
          <a:xfrm>
            <a:off x="8839200" y="0"/>
            <a:ext cx="304800" cy="6858000"/>
          </a:xfrm>
          <a:prstGeom prst="rect">
            <a:avLst/>
          </a:prstGeom>
          <a:solidFill>
            <a:schemeClr val="tx2">
              <a:lumMod val="40000"/>
              <a:lumOff val="60000"/>
            </a:schemeClr>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60421"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60422"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p:txBody>
          <a:bodyPr/>
          <a:lstStyle/>
          <a:p>
            <a:pPr>
              <a:defRPr/>
            </a:pPr>
            <a:r>
              <a:rPr lang="en-US">
                <a:latin typeface="Arial" charset="0"/>
              </a:rPr>
              <a:t>Copyright ©2014 by Pearson Education, Inc. All rights reserved. </a:t>
            </a:r>
          </a:p>
        </p:txBody>
      </p:sp>
      <p:sp>
        <p:nvSpPr>
          <p:cNvPr id="43010" name="Rectangle 2"/>
          <p:cNvSpPr>
            <a:spLocks noGrp="1" noChangeArrowheads="1"/>
          </p:cNvSpPr>
          <p:nvPr>
            <p:ph type="title"/>
          </p:nvPr>
        </p:nvSpPr>
        <p:spPr>
          <a:xfrm>
            <a:off x="990600" y="152400"/>
            <a:ext cx="7791450" cy="1104900"/>
          </a:xfrm>
        </p:spPr>
        <p:txBody>
          <a:bodyPr/>
          <a:lstStyle/>
          <a:p>
            <a:pPr algn="ctr"/>
            <a:r>
              <a:rPr lang="en-US" sz="5400" b="1" smtClean="0">
                <a:solidFill>
                  <a:srgbClr val="FF0000"/>
                </a:solidFill>
              </a:rPr>
              <a:t>Types of Premiums</a:t>
            </a:r>
          </a:p>
        </p:txBody>
      </p:sp>
      <p:sp>
        <p:nvSpPr>
          <p:cNvPr id="43011" name="Rectangle 3"/>
          <p:cNvSpPr>
            <a:spLocks noGrp="1" noChangeArrowheads="1"/>
          </p:cNvSpPr>
          <p:nvPr>
            <p:ph type="body" idx="1"/>
          </p:nvPr>
        </p:nvSpPr>
        <p:spPr>
          <a:xfrm>
            <a:off x="3657600" y="2362200"/>
            <a:ext cx="5181600" cy="2819400"/>
          </a:xfrm>
        </p:spPr>
        <p:txBody>
          <a:bodyPr/>
          <a:lstStyle/>
          <a:p>
            <a:r>
              <a:rPr lang="en-US" sz="3600" smtClean="0"/>
              <a:t>Free-in-the-mail</a:t>
            </a:r>
          </a:p>
          <a:p>
            <a:r>
              <a:rPr lang="en-US" sz="3600" smtClean="0"/>
              <a:t>In- or on-package</a:t>
            </a:r>
          </a:p>
          <a:p>
            <a:r>
              <a:rPr lang="en-US" sz="3600" smtClean="0"/>
              <a:t>Store or manufacturer</a:t>
            </a:r>
          </a:p>
          <a:p>
            <a:r>
              <a:rPr lang="en-US" sz="3600" smtClean="0"/>
              <a:t>Self-liquidating</a:t>
            </a:r>
          </a:p>
        </p:txBody>
      </p:sp>
      <p:sp>
        <p:nvSpPr>
          <p:cNvPr id="43012"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US"/>
          </a:p>
        </p:txBody>
      </p:sp>
      <p:sp>
        <p:nvSpPr>
          <p:cNvPr id="43013"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US"/>
          </a:p>
        </p:txBody>
      </p:sp>
      <p:sp>
        <p:nvSpPr>
          <p:cNvPr id="18440" name="Slide Number Placeholder 8"/>
          <p:cNvSpPr>
            <a:spLocks noGrp="1"/>
          </p:cNvSpPr>
          <p:nvPr>
            <p:ph type="sldNum" sz="quarter" idx="12"/>
          </p:nvPr>
        </p:nvSpPr>
        <p:spPr/>
        <p:txBody>
          <a:bodyPr/>
          <a:lstStyle/>
          <a:p>
            <a:pPr>
              <a:defRPr/>
            </a:pPr>
            <a:r>
              <a:rPr lang="en-US" smtClean="0">
                <a:latin typeface="Arial" charset="0"/>
              </a:rPr>
              <a:t>12-</a:t>
            </a:r>
            <a:fld id="{ABC66EFA-0704-4E93-B024-03348B670395}" type="slidenum">
              <a:rPr lang="en-US" smtClean="0">
                <a:latin typeface="Arial" charset="0"/>
              </a:rPr>
              <a:pPr>
                <a:defRPr/>
              </a:pPr>
              <a:t>30</a:t>
            </a:fld>
            <a:endParaRPr lang="en-US" smtClean="0">
              <a:latin typeface="Arial" charset="0"/>
            </a:endParaRPr>
          </a:p>
        </p:txBody>
      </p:sp>
      <p:pic>
        <p:nvPicPr>
          <p:cNvPr id="43015" name="Picture 1"/>
          <p:cNvPicPr>
            <a:picLocks noChangeAspect="1"/>
          </p:cNvPicPr>
          <p:nvPr/>
        </p:nvPicPr>
        <p:blipFill>
          <a:blip r:embed="rId3"/>
          <a:srcRect/>
          <a:stretch>
            <a:fillRect/>
          </a:stretch>
        </p:blipFill>
        <p:spPr bwMode="auto">
          <a:xfrm>
            <a:off x="0" y="1511300"/>
            <a:ext cx="3352800" cy="48593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p:txBody>
          <a:bodyPr/>
          <a:lstStyle/>
          <a:p>
            <a:pPr>
              <a:defRPr/>
            </a:pPr>
            <a:r>
              <a:rPr lang="en-US">
                <a:latin typeface="Arial" charset="0"/>
              </a:rPr>
              <a:t>Copyright ©2014 by Pearson Education, Inc. All rights reserved. </a:t>
            </a:r>
          </a:p>
        </p:txBody>
      </p:sp>
      <p:sp>
        <p:nvSpPr>
          <p:cNvPr id="47106" name="Rectangle 3"/>
          <p:cNvSpPr>
            <a:spLocks noGrp="1" noChangeArrowheads="1"/>
          </p:cNvSpPr>
          <p:nvPr>
            <p:ph type="body" idx="1"/>
          </p:nvPr>
        </p:nvSpPr>
        <p:spPr>
          <a:xfrm>
            <a:off x="1143000" y="1828800"/>
            <a:ext cx="7620000" cy="4572000"/>
          </a:xfrm>
        </p:spPr>
        <p:txBody>
          <a:bodyPr/>
          <a:lstStyle/>
          <a:p>
            <a:r>
              <a:rPr lang="en-US" sz="2400" smtClean="0"/>
              <a:t>Match the premium to the target market</a:t>
            </a:r>
          </a:p>
          <a:p>
            <a:r>
              <a:rPr lang="en-US" sz="2400" smtClean="0"/>
              <a:t>Carefully select the premium</a:t>
            </a:r>
          </a:p>
          <a:p>
            <a:pPr lvl="1"/>
            <a:r>
              <a:rPr lang="en-US" sz="2000" smtClean="0"/>
              <a:t>Avoid fads, try for exclusivity</a:t>
            </a:r>
          </a:p>
          <a:p>
            <a:r>
              <a:rPr lang="en-US" sz="2400" smtClean="0"/>
              <a:t>Premium reinforce the firm’s product and image</a:t>
            </a:r>
          </a:p>
          <a:p>
            <a:r>
              <a:rPr lang="en-US" sz="2400" smtClean="0"/>
              <a:t>Integrate the premium with other IMC tools</a:t>
            </a:r>
          </a:p>
          <a:p>
            <a:pPr lvl="1"/>
            <a:r>
              <a:rPr lang="en-US" sz="2000" smtClean="0"/>
              <a:t>Especially advertising and POP displays</a:t>
            </a:r>
          </a:p>
          <a:p>
            <a:r>
              <a:rPr lang="en-US" sz="2400" smtClean="0"/>
              <a:t>Don’t expect premiums to increase short-term profits</a:t>
            </a:r>
          </a:p>
        </p:txBody>
      </p:sp>
      <p:sp>
        <p:nvSpPr>
          <p:cNvPr id="47107"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US"/>
          </a:p>
        </p:txBody>
      </p:sp>
      <p:sp>
        <p:nvSpPr>
          <p:cNvPr id="47108"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US"/>
          </a:p>
        </p:txBody>
      </p:sp>
      <p:sp>
        <p:nvSpPr>
          <p:cNvPr id="47109"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US"/>
          </a:p>
        </p:txBody>
      </p:sp>
      <p:sp>
        <p:nvSpPr>
          <p:cNvPr id="47110" name="Rectangle 8"/>
          <p:cNvSpPr>
            <a:spLocks noChangeArrowheads="1"/>
          </p:cNvSpPr>
          <p:nvPr/>
        </p:nvSpPr>
        <p:spPr bwMode="auto">
          <a:xfrm>
            <a:off x="533400" y="228600"/>
            <a:ext cx="6781800" cy="609600"/>
          </a:xfrm>
          <a:prstGeom prst="rect">
            <a:avLst/>
          </a:prstGeom>
          <a:solidFill>
            <a:srgbClr val="333399"/>
          </a:solidFill>
          <a:ln w="12700">
            <a:noFill/>
            <a:miter lim="800000"/>
            <a:headEnd type="none" w="sm" len="sm"/>
            <a:tailEnd type="none" w="sm" len="sm"/>
          </a:ln>
        </p:spPr>
        <p:txBody>
          <a:bodyPr wrap="none" anchor="ctr"/>
          <a:lstStyle/>
          <a:p>
            <a:pPr algn="ctr"/>
            <a:endParaRPr lang="en-US"/>
          </a:p>
        </p:txBody>
      </p:sp>
      <p:sp>
        <p:nvSpPr>
          <p:cNvPr id="47111" name="Rectangle 9"/>
          <p:cNvSpPr>
            <a:spLocks noChangeArrowheads="1"/>
          </p:cNvSpPr>
          <p:nvPr/>
        </p:nvSpPr>
        <p:spPr bwMode="auto">
          <a:xfrm>
            <a:off x="533400" y="838200"/>
            <a:ext cx="6781800" cy="609600"/>
          </a:xfrm>
          <a:prstGeom prst="rect">
            <a:avLst/>
          </a:prstGeom>
          <a:solidFill>
            <a:srgbClr val="99FF66"/>
          </a:solidFill>
          <a:ln w="12700">
            <a:noFill/>
            <a:miter lim="800000"/>
            <a:headEnd type="none" w="sm" len="sm"/>
            <a:tailEnd type="none" w="sm" len="sm"/>
          </a:ln>
        </p:spPr>
        <p:txBody>
          <a:bodyPr wrap="none" anchor="ctr"/>
          <a:lstStyle/>
          <a:p>
            <a:pPr algn="ctr"/>
            <a:endParaRPr lang="en-US"/>
          </a:p>
        </p:txBody>
      </p:sp>
      <p:sp>
        <p:nvSpPr>
          <p:cNvPr id="47112" name="Text Box 10"/>
          <p:cNvSpPr txBox="1">
            <a:spLocks noChangeArrowheads="1"/>
          </p:cNvSpPr>
          <p:nvPr/>
        </p:nvSpPr>
        <p:spPr bwMode="auto">
          <a:xfrm>
            <a:off x="533400" y="258763"/>
            <a:ext cx="44958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1 2 . 4</a:t>
            </a:r>
          </a:p>
        </p:txBody>
      </p:sp>
      <p:sp>
        <p:nvSpPr>
          <p:cNvPr id="47113" name="Rectangle 11"/>
          <p:cNvSpPr>
            <a:spLocks noChangeArrowheads="1"/>
          </p:cNvSpPr>
          <p:nvPr/>
        </p:nvSpPr>
        <p:spPr bwMode="auto">
          <a:xfrm>
            <a:off x="838200" y="914400"/>
            <a:ext cx="6172200" cy="457200"/>
          </a:xfrm>
          <a:prstGeom prst="rect">
            <a:avLst/>
          </a:prstGeom>
          <a:noFill/>
          <a:ln w="9525">
            <a:noFill/>
            <a:miter lim="800000"/>
            <a:headEnd/>
            <a:tailEnd/>
          </a:ln>
        </p:spPr>
        <p:txBody>
          <a:bodyPr lIns="92075" tIns="46038" rIns="92075" bIns="46038" anchor="ctr"/>
          <a:lstStyle/>
          <a:p>
            <a:pPr eaLnBrk="0" hangingPunct="0"/>
            <a:r>
              <a:rPr lang="en-US" sz="2400" b="1"/>
              <a:t>Keys to Successful Premium Programs</a:t>
            </a:r>
          </a:p>
        </p:txBody>
      </p:sp>
      <p:sp>
        <p:nvSpPr>
          <p:cNvPr id="13323" name="Slide Number Placeholder 11"/>
          <p:cNvSpPr>
            <a:spLocks noGrp="1"/>
          </p:cNvSpPr>
          <p:nvPr>
            <p:ph type="sldNum" sz="quarter" idx="12"/>
          </p:nvPr>
        </p:nvSpPr>
        <p:spPr/>
        <p:txBody>
          <a:bodyPr/>
          <a:lstStyle/>
          <a:p>
            <a:pPr>
              <a:defRPr/>
            </a:pPr>
            <a:r>
              <a:rPr lang="en-US" smtClean="0">
                <a:latin typeface="Arial" charset="0"/>
              </a:rPr>
              <a:t>12-</a:t>
            </a:r>
            <a:fld id="{9F2F690A-853E-4156-83D1-A978BE02C5CD}" type="slidenum">
              <a:rPr lang="en-US" smtClean="0">
                <a:latin typeface="Arial" charset="0"/>
              </a:rPr>
              <a:pPr>
                <a:defRPr/>
              </a:pPr>
              <a:t>31</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p:txBody>
          <a:bodyPr/>
          <a:lstStyle/>
          <a:p>
            <a:pPr>
              <a:defRPr/>
            </a:pPr>
            <a:r>
              <a:rPr lang="en-US">
                <a:latin typeface="Arial" charset="0"/>
              </a:rPr>
              <a:t>Copyright ©2014 by Pearson Education, Inc. All rights reserved. </a:t>
            </a:r>
          </a:p>
        </p:txBody>
      </p:sp>
      <p:sp>
        <p:nvSpPr>
          <p:cNvPr id="49154" name="Rectangle 2"/>
          <p:cNvSpPr>
            <a:spLocks noGrp="1" noChangeArrowheads="1"/>
          </p:cNvSpPr>
          <p:nvPr>
            <p:ph type="title"/>
          </p:nvPr>
        </p:nvSpPr>
        <p:spPr>
          <a:xfrm>
            <a:off x="914400" y="152400"/>
            <a:ext cx="7791450" cy="1104900"/>
          </a:xfrm>
        </p:spPr>
        <p:txBody>
          <a:bodyPr/>
          <a:lstStyle/>
          <a:p>
            <a:pPr algn="ctr"/>
            <a:r>
              <a:rPr lang="en-US" sz="4400" b="1" smtClean="0">
                <a:solidFill>
                  <a:srgbClr val="FF0000"/>
                </a:solidFill>
              </a:rPr>
              <a:t>Contests and Sweepstakes</a:t>
            </a:r>
          </a:p>
        </p:txBody>
      </p:sp>
      <p:sp>
        <p:nvSpPr>
          <p:cNvPr id="49155" name="Rectangle 3"/>
          <p:cNvSpPr>
            <a:spLocks noGrp="1" noChangeArrowheads="1"/>
          </p:cNvSpPr>
          <p:nvPr>
            <p:ph type="body" idx="1"/>
          </p:nvPr>
        </p:nvSpPr>
        <p:spPr>
          <a:xfrm>
            <a:off x="1143000" y="1371600"/>
            <a:ext cx="7772400" cy="4686300"/>
          </a:xfrm>
        </p:spPr>
        <p:txBody>
          <a:bodyPr/>
          <a:lstStyle/>
          <a:p>
            <a:pPr>
              <a:lnSpc>
                <a:spcPct val="90000"/>
              </a:lnSpc>
            </a:pPr>
            <a:r>
              <a:rPr lang="en-US" b="1" smtClean="0">
                <a:solidFill>
                  <a:srgbClr val="0000CC"/>
                </a:solidFill>
              </a:rPr>
              <a:t>Contests</a:t>
            </a:r>
          </a:p>
          <a:p>
            <a:pPr lvl="1">
              <a:lnSpc>
                <a:spcPct val="90000"/>
              </a:lnSpc>
            </a:pPr>
            <a:r>
              <a:rPr lang="en-US" smtClean="0"/>
              <a:t>Require activity, skill</a:t>
            </a:r>
          </a:p>
          <a:p>
            <a:pPr lvl="1">
              <a:lnSpc>
                <a:spcPct val="90000"/>
              </a:lnSpc>
            </a:pPr>
            <a:r>
              <a:rPr lang="en-US" smtClean="0"/>
              <a:t>Can require purchase to enter</a:t>
            </a:r>
          </a:p>
          <a:p>
            <a:pPr lvl="2">
              <a:lnSpc>
                <a:spcPct val="90000"/>
              </a:lnSpc>
            </a:pPr>
            <a:r>
              <a:rPr lang="en-US" smtClean="0"/>
              <a:t>Some states illegal</a:t>
            </a:r>
          </a:p>
          <a:p>
            <a:pPr>
              <a:lnSpc>
                <a:spcPct val="90000"/>
              </a:lnSpc>
            </a:pPr>
            <a:r>
              <a:rPr lang="en-US" b="1" smtClean="0">
                <a:solidFill>
                  <a:srgbClr val="0000CC"/>
                </a:solidFill>
              </a:rPr>
              <a:t>Sweepstakes – random chance</a:t>
            </a:r>
          </a:p>
          <a:p>
            <a:pPr lvl="1">
              <a:lnSpc>
                <a:spcPct val="90000"/>
              </a:lnSpc>
            </a:pPr>
            <a:r>
              <a:rPr lang="en-US" smtClean="0"/>
              <a:t>Must publish odds of winning</a:t>
            </a:r>
          </a:p>
          <a:p>
            <a:pPr lvl="1">
              <a:lnSpc>
                <a:spcPct val="90000"/>
              </a:lnSpc>
            </a:pPr>
            <a:r>
              <a:rPr lang="en-US" smtClean="0"/>
              <a:t>Cannot require purchase</a:t>
            </a:r>
          </a:p>
          <a:p>
            <a:pPr lvl="1">
              <a:lnSpc>
                <a:spcPct val="90000"/>
              </a:lnSpc>
            </a:pPr>
            <a:r>
              <a:rPr lang="en-US" smtClean="0"/>
              <a:t>Can enter as many times as desired</a:t>
            </a:r>
          </a:p>
          <a:p>
            <a:pPr>
              <a:lnSpc>
                <a:spcPct val="90000"/>
              </a:lnSpc>
              <a:buFontTx/>
              <a:buNone/>
            </a:pPr>
            <a:endParaRPr lang="en-US" smtClean="0"/>
          </a:p>
        </p:txBody>
      </p:sp>
      <p:sp>
        <p:nvSpPr>
          <p:cNvPr id="49156"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US"/>
          </a:p>
        </p:txBody>
      </p:sp>
      <p:sp>
        <p:nvSpPr>
          <p:cNvPr id="49157"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US"/>
          </a:p>
        </p:txBody>
      </p:sp>
      <p:sp>
        <p:nvSpPr>
          <p:cNvPr id="49158"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US"/>
          </a:p>
        </p:txBody>
      </p:sp>
      <p:sp>
        <p:nvSpPr>
          <p:cNvPr id="22536" name="Slide Number Placeholder 8"/>
          <p:cNvSpPr>
            <a:spLocks noGrp="1"/>
          </p:cNvSpPr>
          <p:nvPr>
            <p:ph type="sldNum" sz="quarter" idx="12"/>
          </p:nvPr>
        </p:nvSpPr>
        <p:spPr/>
        <p:txBody>
          <a:bodyPr/>
          <a:lstStyle/>
          <a:p>
            <a:pPr>
              <a:defRPr/>
            </a:pPr>
            <a:r>
              <a:rPr lang="en-US" smtClean="0">
                <a:latin typeface="Arial" charset="0"/>
              </a:rPr>
              <a:t>12-</a:t>
            </a:r>
            <a:fld id="{4F9FF9C2-0BF7-4690-BA35-20096D2B56C4}" type="slidenum">
              <a:rPr lang="en-US" smtClean="0">
                <a:latin typeface="Arial" charset="0"/>
              </a:rPr>
              <a:pPr>
                <a:defRPr/>
              </a:pPr>
              <a:t>32</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p:txBody>
          <a:bodyPr/>
          <a:lstStyle/>
          <a:p>
            <a:pPr>
              <a:defRPr/>
            </a:pPr>
            <a:r>
              <a:rPr lang="en-US">
                <a:latin typeface="Arial" charset="0"/>
              </a:rPr>
              <a:t>Copyright ©2014 by Pearson Education, Inc. All rights reserved. </a:t>
            </a:r>
          </a:p>
        </p:txBody>
      </p:sp>
      <p:sp>
        <p:nvSpPr>
          <p:cNvPr id="51202" name="Rectangle 2"/>
          <p:cNvSpPr>
            <a:spLocks noGrp="1" noChangeArrowheads="1"/>
          </p:cNvSpPr>
          <p:nvPr>
            <p:ph type="title"/>
          </p:nvPr>
        </p:nvSpPr>
        <p:spPr>
          <a:xfrm>
            <a:off x="914400" y="152400"/>
            <a:ext cx="7791450" cy="1104900"/>
          </a:xfrm>
        </p:spPr>
        <p:txBody>
          <a:bodyPr/>
          <a:lstStyle/>
          <a:p>
            <a:pPr algn="ctr"/>
            <a:r>
              <a:rPr lang="en-US" sz="4400" b="1" smtClean="0">
                <a:solidFill>
                  <a:srgbClr val="FF0000"/>
                </a:solidFill>
              </a:rPr>
              <a:t>Contests and Sweepstakes</a:t>
            </a:r>
          </a:p>
        </p:txBody>
      </p:sp>
      <p:sp>
        <p:nvSpPr>
          <p:cNvPr id="51203" name="Rectangle 3"/>
          <p:cNvSpPr>
            <a:spLocks noGrp="1" noChangeArrowheads="1"/>
          </p:cNvSpPr>
          <p:nvPr>
            <p:ph type="body" idx="1"/>
          </p:nvPr>
        </p:nvSpPr>
        <p:spPr>
          <a:xfrm>
            <a:off x="1143000" y="1447800"/>
            <a:ext cx="7772400" cy="3733800"/>
          </a:xfrm>
        </p:spPr>
        <p:txBody>
          <a:bodyPr/>
          <a:lstStyle/>
          <a:p>
            <a:pPr>
              <a:lnSpc>
                <a:spcPct val="90000"/>
              </a:lnSpc>
            </a:pPr>
            <a:r>
              <a:rPr lang="en-US" b="1" smtClean="0">
                <a:solidFill>
                  <a:srgbClr val="0000CC"/>
                </a:solidFill>
              </a:rPr>
              <a:t>Perceived Value</a:t>
            </a:r>
          </a:p>
          <a:p>
            <a:pPr lvl="1">
              <a:lnSpc>
                <a:spcPct val="90000"/>
              </a:lnSpc>
            </a:pPr>
            <a:r>
              <a:rPr lang="en-US" smtClean="0"/>
              <a:t>Consumers selective</a:t>
            </a:r>
          </a:p>
          <a:p>
            <a:pPr lvl="1">
              <a:lnSpc>
                <a:spcPct val="90000"/>
              </a:lnSpc>
            </a:pPr>
            <a:r>
              <a:rPr lang="en-US" smtClean="0"/>
              <a:t>Perceived value important</a:t>
            </a:r>
          </a:p>
          <a:p>
            <a:pPr lvl="1">
              <a:lnSpc>
                <a:spcPct val="90000"/>
              </a:lnSpc>
            </a:pPr>
            <a:r>
              <a:rPr lang="en-US" smtClean="0"/>
              <a:t>Extrinsic value – attractiveness of prize</a:t>
            </a:r>
          </a:p>
          <a:p>
            <a:pPr lvl="1">
              <a:lnSpc>
                <a:spcPct val="90000"/>
              </a:lnSpc>
            </a:pPr>
            <a:r>
              <a:rPr lang="en-US" smtClean="0"/>
              <a:t>Intrinsic value – fun, skill</a:t>
            </a:r>
          </a:p>
          <a:p>
            <a:pPr lvl="1">
              <a:lnSpc>
                <a:spcPct val="90000"/>
              </a:lnSpc>
            </a:pPr>
            <a:r>
              <a:rPr lang="en-US" smtClean="0"/>
              <a:t>Small, incremental rewards</a:t>
            </a:r>
          </a:p>
          <a:p>
            <a:pPr lvl="1">
              <a:lnSpc>
                <a:spcPct val="90000"/>
              </a:lnSpc>
            </a:pPr>
            <a:r>
              <a:rPr lang="en-US" smtClean="0"/>
              <a:t>Scratch-and-win tickets</a:t>
            </a:r>
          </a:p>
          <a:p>
            <a:pPr lvl="1">
              <a:lnSpc>
                <a:spcPct val="90000"/>
              </a:lnSpc>
            </a:pPr>
            <a:endParaRPr lang="en-US" smtClean="0"/>
          </a:p>
        </p:txBody>
      </p:sp>
      <p:sp>
        <p:nvSpPr>
          <p:cNvPr id="51204"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US"/>
          </a:p>
        </p:txBody>
      </p:sp>
      <p:sp>
        <p:nvSpPr>
          <p:cNvPr id="51205"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US"/>
          </a:p>
        </p:txBody>
      </p:sp>
      <p:sp>
        <p:nvSpPr>
          <p:cNvPr id="51206"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US"/>
          </a:p>
        </p:txBody>
      </p:sp>
      <p:sp>
        <p:nvSpPr>
          <p:cNvPr id="22536" name="Slide Number Placeholder 8"/>
          <p:cNvSpPr>
            <a:spLocks noGrp="1"/>
          </p:cNvSpPr>
          <p:nvPr>
            <p:ph type="sldNum" sz="quarter" idx="12"/>
          </p:nvPr>
        </p:nvSpPr>
        <p:spPr/>
        <p:txBody>
          <a:bodyPr/>
          <a:lstStyle/>
          <a:p>
            <a:pPr>
              <a:defRPr/>
            </a:pPr>
            <a:r>
              <a:rPr lang="en-US" smtClean="0">
                <a:latin typeface="Arial" charset="0"/>
              </a:rPr>
              <a:t>12-</a:t>
            </a:r>
            <a:fld id="{862A80A5-F22D-4C98-B7A3-85EF9F27329A}" type="slidenum">
              <a:rPr lang="en-US" smtClean="0">
                <a:latin typeface="Arial" charset="0"/>
              </a:rPr>
              <a:pPr>
                <a:defRPr/>
              </a:pPr>
              <a:t>33</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p:txBody>
          <a:bodyPr/>
          <a:lstStyle/>
          <a:p>
            <a:pPr>
              <a:defRPr/>
            </a:pPr>
            <a:r>
              <a:rPr lang="en-US">
                <a:latin typeface="Arial" charset="0"/>
              </a:rPr>
              <a:t>Copyright ©2014 by Pearson Education, Inc. All rights reserved. </a:t>
            </a:r>
          </a:p>
        </p:txBody>
      </p:sp>
      <p:sp>
        <p:nvSpPr>
          <p:cNvPr id="53250" name="Rectangle 2"/>
          <p:cNvSpPr>
            <a:spLocks noGrp="1" noChangeArrowheads="1"/>
          </p:cNvSpPr>
          <p:nvPr>
            <p:ph type="title"/>
          </p:nvPr>
        </p:nvSpPr>
        <p:spPr>
          <a:xfrm>
            <a:off x="914400" y="152400"/>
            <a:ext cx="7791450" cy="1104900"/>
          </a:xfrm>
        </p:spPr>
        <p:txBody>
          <a:bodyPr/>
          <a:lstStyle/>
          <a:p>
            <a:pPr algn="ctr"/>
            <a:r>
              <a:rPr lang="en-US" sz="4400" b="1" smtClean="0">
                <a:solidFill>
                  <a:srgbClr val="FF0000"/>
                </a:solidFill>
              </a:rPr>
              <a:t>Contests and Sweepstakes</a:t>
            </a:r>
          </a:p>
        </p:txBody>
      </p:sp>
      <p:sp>
        <p:nvSpPr>
          <p:cNvPr id="53251" name="Rectangle 3"/>
          <p:cNvSpPr>
            <a:spLocks noGrp="1" noChangeArrowheads="1"/>
          </p:cNvSpPr>
          <p:nvPr>
            <p:ph type="body" idx="1"/>
          </p:nvPr>
        </p:nvSpPr>
        <p:spPr>
          <a:xfrm>
            <a:off x="1143000" y="1295400"/>
            <a:ext cx="7772400" cy="4686300"/>
          </a:xfrm>
        </p:spPr>
        <p:txBody>
          <a:bodyPr/>
          <a:lstStyle/>
          <a:p>
            <a:pPr>
              <a:lnSpc>
                <a:spcPct val="90000"/>
              </a:lnSpc>
            </a:pPr>
            <a:r>
              <a:rPr lang="en-US" b="1" smtClean="0">
                <a:solidFill>
                  <a:srgbClr val="0000CC"/>
                </a:solidFill>
              </a:rPr>
              <a:t>Internet and Social Media</a:t>
            </a:r>
          </a:p>
          <a:p>
            <a:pPr lvl="1">
              <a:lnSpc>
                <a:spcPct val="90000"/>
              </a:lnSpc>
            </a:pPr>
            <a:r>
              <a:rPr lang="en-US" smtClean="0"/>
              <a:t>Popular venue</a:t>
            </a:r>
          </a:p>
          <a:p>
            <a:pPr lvl="1">
              <a:lnSpc>
                <a:spcPct val="90000"/>
              </a:lnSpc>
            </a:pPr>
            <a:r>
              <a:rPr lang="en-US" smtClean="0"/>
              <a:t>Increase intrinsic value – interactive games</a:t>
            </a:r>
          </a:p>
          <a:p>
            <a:pPr lvl="1">
              <a:lnSpc>
                <a:spcPct val="90000"/>
              </a:lnSpc>
            </a:pPr>
            <a:r>
              <a:rPr lang="en-US" smtClean="0"/>
              <a:t>Data-capturing capabilities</a:t>
            </a:r>
          </a:p>
          <a:p>
            <a:pPr lvl="1">
              <a:lnSpc>
                <a:spcPct val="90000"/>
              </a:lnSpc>
            </a:pPr>
            <a:r>
              <a:rPr lang="en-US" smtClean="0"/>
              <a:t>Lower costs</a:t>
            </a:r>
          </a:p>
          <a:p>
            <a:pPr>
              <a:lnSpc>
                <a:spcPct val="90000"/>
              </a:lnSpc>
            </a:pPr>
            <a:r>
              <a:rPr lang="en-US" b="1" smtClean="0">
                <a:solidFill>
                  <a:srgbClr val="0000CC"/>
                </a:solidFill>
              </a:rPr>
              <a:t>Goals</a:t>
            </a:r>
          </a:p>
          <a:p>
            <a:pPr lvl="1">
              <a:lnSpc>
                <a:spcPct val="90000"/>
              </a:lnSpc>
            </a:pPr>
            <a:r>
              <a:rPr lang="en-US" smtClean="0"/>
              <a:t>Encourage traffic</a:t>
            </a:r>
          </a:p>
          <a:p>
            <a:pPr lvl="1">
              <a:lnSpc>
                <a:spcPct val="90000"/>
              </a:lnSpc>
            </a:pPr>
            <a:r>
              <a:rPr lang="en-US" smtClean="0"/>
              <a:t>Boost sales – questionable</a:t>
            </a:r>
          </a:p>
          <a:p>
            <a:pPr lvl="1">
              <a:lnSpc>
                <a:spcPct val="90000"/>
              </a:lnSpc>
            </a:pPr>
            <a:r>
              <a:rPr lang="en-US" smtClean="0"/>
              <a:t>Intrinsic rewards draw consumers back</a:t>
            </a:r>
          </a:p>
          <a:p>
            <a:pPr>
              <a:lnSpc>
                <a:spcPct val="90000"/>
              </a:lnSpc>
              <a:buFontTx/>
              <a:buNone/>
            </a:pPr>
            <a:endParaRPr lang="en-US" smtClean="0"/>
          </a:p>
        </p:txBody>
      </p:sp>
      <p:sp>
        <p:nvSpPr>
          <p:cNvPr id="53252"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US"/>
          </a:p>
        </p:txBody>
      </p:sp>
      <p:sp>
        <p:nvSpPr>
          <p:cNvPr id="53253"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US"/>
          </a:p>
        </p:txBody>
      </p:sp>
      <p:sp>
        <p:nvSpPr>
          <p:cNvPr id="53254"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US"/>
          </a:p>
        </p:txBody>
      </p:sp>
      <p:sp>
        <p:nvSpPr>
          <p:cNvPr id="22536" name="Slide Number Placeholder 8"/>
          <p:cNvSpPr>
            <a:spLocks noGrp="1"/>
          </p:cNvSpPr>
          <p:nvPr>
            <p:ph type="sldNum" sz="quarter" idx="12"/>
          </p:nvPr>
        </p:nvSpPr>
        <p:spPr/>
        <p:txBody>
          <a:bodyPr/>
          <a:lstStyle/>
          <a:p>
            <a:pPr>
              <a:defRPr/>
            </a:pPr>
            <a:r>
              <a:rPr lang="en-US" smtClean="0">
                <a:latin typeface="Arial" charset="0"/>
              </a:rPr>
              <a:t>12-</a:t>
            </a:r>
            <a:fld id="{33709027-48DB-4CEF-8CF0-3FF98D5856F1}" type="slidenum">
              <a:rPr lang="en-US" smtClean="0">
                <a:latin typeface="Arial" charset="0"/>
              </a:rPr>
              <a:pPr>
                <a:defRPr/>
              </a:pPr>
              <a:t>34</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p:txBody>
          <a:bodyPr/>
          <a:lstStyle/>
          <a:p>
            <a:pPr>
              <a:defRPr/>
            </a:pPr>
            <a:r>
              <a:rPr lang="en-US">
                <a:latin typeface="Arial" charset="0"/>
              </a:rPr>
              <a:t>Copyright ©2014 by Pearson Education, Inc. All rights reserved. </a:t>
            </a:r>
          </a:p>
        </p:txBody>
      </p:sp>
      <p:sp>
        <p:nvSpPr>
          <p:cNvPr id="55298" name="Rectangle 2"/>
          <p:cNvSpPr>
            <a:spLocks noGrp="1" noChangeArrowheads="1"/>
          </p:cNvSpPr>
          <p:nvPr>
            <p:ph type="title"/>
          </p:nvPr>
        </p:nvSpPr>
        <p:spPr>
          <a:xfrm>
            <a:off x="1143000" y="152400"/>
            <a:ext cx="7410450" cy="1028700"/>
          </a:xfrm>
        </p:spPr>
        <p:txBody>
          <a:bodyPr/>
          <a:lstStyle/>
          <a:p>
            <a:pPr algn="ctr"/>
            <a:r>
              <a:rPr lang="en-US" sz="4800" b="1" smtClean="0">
                <a:solidFill>
                  <a:srgbClr val="FF0000"/>
                </a:solidFill>
              </a:rPr>
              <a:t>Refunds and Rebates</a:t>
            </a:r>
          </a:p>
        </p:txBody>
      </p:sp>
      <p:sp>
        <p:nvSpPr>
          <p:cNvPr id="55299" name="Rectangle 3"/>
          <p:cNvSpPr>
            <a:spLocks noGrp="1" noChangeArrowheads="1"/>
          </p:cNvSpPr>
          <p:nvPr>
            <p:ph type="body" idx="1"/>
          </p:nvPr>
        </p:nvSpPr>
        <p:spPr>
          <a:xfrm>
            <a:off x="1524000" y="1447800"/>
            <a:ext cx="7086600" cy="4152900"/>
          </a:xfrm>
        </p:spPr>
        <p:txBody>
          <a:bodyPr/>
          <a:lstStyle/>
          <a:p>
            <a:r>
              <a:rPr lang="en-US" smtClean="0"/>
              <a:t>Refunds – soft goods</a:t>
            </a:r>
          </a:p>
          <a:p>
            <a:r>
              <a:rPr lang="en-US" smtClean="0"/>
              <a:t>Rebates – hard goods</a:t>
            </a:r>
          </a:p>
          <a:p>
            <a:r>
              <a:rPr lang="en-US" smtClean="0"/>
              <a:t>Hassle to redeem</a:t>
            </a:r>
          </a:p>
          <a:p>
            <a:r>
              <a:rPr lang="en-US" smtClean="0"/>
              <a:t>Now expected by consumers</a:t>
            </a:r>
          </a:p>
          <a:p>
            <a:r>
              <a:rPr lang="en-US" smtClean="0"/>
              <a:t>Redemption rates</a:t>
            </a:r>
          </a:p>
          <a:p>
            <a:pPr lvl="1"/>
            <a:r>
              <a:rPr lang="en-US" smtClean="0"/>
              <a:t>30% overall</a:t>
            </a:r>
          </a:p>
          <a:p>
            <a:pPr lvl="1"/>
            <a:r>
              <a:rPr lang="en-US" smtClean="0"/>
              <a:t>65% for rebates over $50</a:t>
            </a:r>
          </a:p>
          <a:p>
            <a:pPr lvl="1"/>
            <a:endParaRPr lang="en-US" smtClean="0"/>
          </a:p>
        </p:txBody>
      </p:sp>
      <p:sp>
        <p:nvSpPr>
          <p:cNvPr id="55300"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US"/>
          </a:p>
        </p:txBody>
      </p:sp>
      <p:sp>
        <p:nvSpPr>
          <p:cNvPr id="55301"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US"/>
          </a:p>
        </p:txBody>
      </p:sp>
      <p:sp>
        <p:nvSpPr>
          <p:cNvPr id="55302"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US"/>
          </a:p>
        </p:txBody>
      </p:sp>
      <p:sp>
        <p:nvSpPr>
          <p:cNvPr id="25608" name="Slide Number Placeholder 8"/>
          <p:cNvSpPr>
            <a:spLocks noGrp="1"/>
          </p:cNvSpPr>
          <p:nvPr>
            <p:ph type="sldNum" sz="quarter" idx="12"/>
          </p:nvPr>
        </p:nvSpPr>
        <p:spPr/>
        <p:txBody>
          <a:bodyPr/>
          <a:lstStyle/>
          <a:p>
            <a:pPr>
              <a:defRPr/>
            </a:pPr>
            <a:r>
              <a:rPr lang="en-US" smtClean="0">
                <a:latin typeface="Arial" charset="0"/>
              </a:rPr>
              <a:t>12-</a:t>
            </a:r>
            <a:fld id="{A9681E3C-E16A-4CA9-BB8E-41F3947EF1C7}" type="slidenum">
              <a:rPr lang="en-US" smtClean="0">
                <a:latin typeface="Arial" charset="0"/>
              </a:rPr>
              <a:pPr>
                <a:defRPr/>
              </a:pPr>
              <a:t>35</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p:txBody>
          <a:bodyPr/>
          <a:lstStyle/>
          <a:p>
            <a:pPr>
              <a:defRPr/>
            </a:pPr>
            <a:r>
              <a:rPr lang="en-US">
                <a:latin typeface="Arial" charset="0"/>
              </a:rPr>
              <a:t>Copyright ©2014 by Pearson Education, Inc. All rights reserved. </a:t>
            </a:r>
          </a:p>
        </p:txBody>
      </p:sp>
      <p:sp>
        <p:nvSpPr>
          <p:cNvPr id="57346" name="Rectangle 2"/>
          <p:cNvSpPr>
            <a:spLocks noGrp="1" noChangeArrowheads="1"/>
          </p:cNvSpPr>
          <p:nvPr>
            <p:ph type="title"/>
          </p:nvPr>
        </p:nvSpPr>
        <p:spPr>
          <a:xfrm>
            <a:off x="1143000" y="152400"/>
            <a:ext cx="7410450" cy="1028700"/>
          </a:xfrm>
        </p:spPr>
        <p:txBody>
          <a:bodyPr/>
          <a:lstStyle/>
          <a:p>
            <a:pPr algn="ctr"/>
            <a:r>
              <a:rPr lang="en-US" sz="6600" b="1" smtClean="0">
                <a:solidFill>
                  <a:srgbClr val="FF0000"/>
                </a:solidFill>
              </a:rPr>
              <a:t>Sampling</a:t>
            </a:r>
          </a:p>
        </p:txBody>
      </p:sp>
      <p:sp>
        <p:nvSpPr>
          <p:cNvPr id="57347" name="Rectangle 3"/>
          <p:cNvSpPr>
            <a:spLocks noGrp="1" noChangeArrowheads="1"/>
          </p:cNvSpPr>
          <p:nvPr>
            <p:ph type="body" idx="1"/>
          </p:nvPr>
        </p:nvSpPr>
        <p:spPr>
          <a:xfrm>
            <a:off x="1219200" y="1676400"/>
            <a:ext cx="7467600" cy="4038600"/>
          </a:xfrm>
        </p:spPr>
        <p:txBody>
          <a:bodyPr/>
          <a:lstStyle/>
          <a:p>
            <a:r>
              <a:rPr lang="en-US" sz="2800" smtClean="0"/>
              <a:t>Delivery of free good or service</a:t>
            </a:r>
          </a:p>
          <a:p>
            <a:r>
              <a:rPr lang="en-US" sz="2800" smtClean="0"/>
              <a:t>Business-to-business to prospects</a:t>
            </a:r>
          </a:p>
          <a:p>
            <a:r>
              <a:rPr lang="en-US" sz="2800" smtClean="0"/>
              <a:t>Service sampling</a:t>
            </a:r>
          </a:p>
          <a:p>
            <a:r>
              <a:rPr lang="en-US" sz="2800" smtClean="0"/>
              <a:t>Consumer survey</a:t>
            </a:r>
          </a:p>
          <a:p>
            <a:pPr lvl="1"/>
            <a:r>
              <a:rPr lang="en-US" sz="2400" smtClean="0"/>
              <a:t>33% who tried a sample made purchase during shopping trip</a:t>
            </a:r>
          </a:p>
          <a:p>
            <a:pPr lvl="1"/>
            <a:r>
              <a:rPr lang="en-US" sz="2400" smtClean="0"/>
              <a:t>58% would buy product again</a:t>
            </a:r>
          </a:p>
          <a:p>
            <a:pPr lvl="1"/>
            <a:r>
              <a:rPr lang="en-US" sz="2400" smtClean="0"/>
              <a:t>25% bought sample instead of intended brand</a:t>
            </a:r>
          </a:p>
          <a:p>
            <a:pPr lvl="1"/>
            <a:endParaRPr lang="en-US" sz="2400" smtClean="0"/>
          </a:p>
          <a:p>
            <a:pPr lvl="1"/>
            <a:endParaRPr lang="en-US" sz="2400" smtClean="0"/>
          </a:p>
        </p:txBody>
      </p:sp>
      <p:sp>
        <p:nvSpPr>
          <p:cNvPr id="57348"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US"/>
          </a:p>
        </p:txBody>
      </p:sp>
      <p:sp>
        <p:nvSpPr>
          <p:cNvPr id="57349"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US"/>
          </a:p>
        </p:txBody>
      </p:sp>
      <p:sp>
        <p:nvSpPr>
          <p:cNvPr id="57350"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US"/>
          </a:p>
        </p:txBody>
      </p:sp>
      <p:sp>
        <p:nvSpPr>
          <p:cNvPr id="25608" name="Slide Number Placeholder 8"/>
          <p:cNvSpPr>
            <a:spLocks noGrp="1"/>
          </p:cNvSpPr>
          <p:nvPr>
            <p:ph type="sldNum" sz="quarter" idx="12"/>
          </p:nvPr>
        </p:nvSpPr>
        <p:spPr/>
        <p:txBody>
          <a:bodyPr/>
          <a:lstStyle/>
          <a:p>
            <a:pPr>
              <a:defRPr/>
            </a:pPr>
            <a:r>
              <a:rPr lang="en-US" smtClean="0">
                <a:latin typeface="Arial" charset="0"/>
              </a:rPr>
              <a:t>12-</a:t>
            </a:r>
            <a:fld id="{80671992-3797-4476-8465-34379C35B290}" type="slidenum">
              <a:rPr lang="en-US" smtClean="0">
                <a:latin typeface="Arial" charset="0"/>
              </a:rPr>
              <a:pPr>
                <a:defRPr/>
              </a:pPr>
              <a:t>36</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p:txBody>
          <a:bodyPr/>
          <a:lstStyle/>
          <a:p>
            <a:pPr>
              <a:defRPr/>
            </a:pPr>
            <a:r>
              <a:rPr lang="en-US">
                <a:latin typeface="Arial" charset="0"/>
              </a:rPr>
              <a:t>Copyright ©2014 by Pearson Education, Inc. All rights reserved. </a:t>
            </a:r>
          </a:p>
        </p:txBody>
      </p:sp>
      <p:sp>
        <p:nvSpPr>
          <p:cNvPr id="59394" name="Rectangle 3"/>
          <p:cNvSpPr>
            <a:spLocks noGrp="1" noChangeArrowheads="1"/>
          </p:cNvSpPr>
          <p:nvPr>
            <p:ph type="body" idx="1"/>
          </p:nvPr>
        </p:nvSpPr>
        <p:spPr>
          <a:xfrm>
            <a:off x="1981200" y="1828800"/>
            <a:ext cx="5410200" cy="4152900"/>
          </a:xfrm>
        </p:spPr>
        <p:txBody>
          <a:bodyPr/>
          <a:lstStyle/>
          <a:p>
            <a:r>
              <a:rPr lang="en-US" smtClean="0"/>
              <a:t>In-store distribution</a:t>
            </a:r>
          </a:p>
          <a:p>
            <a:r>
              <a:rPr lang="en-US" smtClean="0"/>
              <a:t>Direct sampling</a:t>
            </a:r>
          </a:p>
          <a:p>
            <a:r>
              <a:rPr lang="en-US" smtClean="0"/>
              <a:t>Response sampling</a:t>
            </a:r>
          </a:p>
          <a:p>
            <a:r>
              <a:rPr lang="en-US" smtClean="0"/>
              <a:t>Cross-ruff sampling</a:t>
            </a:r>
          </a:p>
          <a:p>
            <a:r>
              <a:rPr lang="en-US" smtClean="0"/>
              <a:t>Media sampling</a:t>
            </a:r>
          </a:p>
          <a:p>
            <a:r>
              <a:rPr lang="en-US" smtClean="0"/>
              <a:t>Professional sampling</a:t>
            </a:r>
          </a:p>
          <a:p>
            <a:r>
              <a:rPr lang="en-US" smtClean="0"/>
              <a:t>Selective sampling</a:t>
            </a:r>
          </a:p>
        </p:txBody>
      </p:sp>
      <p:sp>
        <p:nvSpPr>
          <p:cNvPr id="59395"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US"/>
          </a:p>
        </p:txBody>
      </p:sp>
      <p:sp>
        <p:nvSpPr>
          <p:cNvPr id="59396"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US"/>
          </a:p>
        </p:txBody>
      </p:sp>
      <p:sp>
        <p:nvSpPr>
          <p:cNvPr id="59397"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US"/>
          </a:p>
        </p:txBody>
      </p:sp>
      <p:sp>
        <p:nvSpPr>
          <p:cNvPr id="59398" name="Rectangle 7"/>
          <p:cNvSpPr>
            <a:spLocks noChangeArrowheads="1"/>
          </p:cNvSpPr>
          <p:nvPr/>
        </p:nvSpPr>
        <p:spPr bwMode="auto">
          <a:xfrm>
            <a:off x="533400" y="228600"/>
            <a:ext cx="7086600" cy="609600"/>
          </a:xfrm>
          <a:prstGeom prst="rect">
            <a:avLst/>
          </a:prstGeom>
          <a:solidFill>
            <a:srgbClr val="333399"/>
          </a:solidFill>
          <a:ln w="12700">
            <a:noFill/>
            <a:miter lim="800000"/>
            <a:headEnd type="none" w="sm" len="sm"/>
            <a:tailEnd type="none" w="sm" len="sm"/>
          </a:ln>
        </p:spPr>
        <p:txBody>
          <a:bodyPr wrap="none" anchor="ctr"/>
          <a:lstStyle/>
          <a:p>
            <a:pPr algn="ctr"/>
            <a:endParaRPr lang="en-US"/>
          </a:p>
        </p:txBody>
      </p:sp>
      <p:sp>
        <p:nvSpPr>
          <p:cNvPr id="59399" name="Rectangle 8"/>
          <p:cNvSpPr>
            <a:spLocks noChangeArrowheads="1"/>
          </p:cNvSpPr>
          <p:nvPr/>
        </p:nvSpPr>
        <p:spPr bwMode="auto">
          <a:xfrm>
            <a:off x="533400" y="838200"/>
            <a:ext cx="7086600" cy="609600"/>
          </a:xfrm>
          <a:prstGeom prst="rect">
            <a:avLst/>
          </a:prstGeom>
          <a:solidFill>
            <a:srgbClr val="99FF66"/>
          </a:solidFill>
          <a:ln w="12700">
            <a:noFill/>
            <a:miter lim="800000"/>
            <a:headEnd type="none" w="sm" len="sm"/>
            <a:tailEnd type="none" w="sm" len="sm"/>
          </a:ln>
        </p:spPr>
        <p:txBody>
          <a:bodyPr wrap="none" anchor="ctr"/>
          <a:lstStyle/>
          <a:p>
            <a:pPr algn="ctr"/>
            <a:endParaRPr lang="en-US"/>
          </a:p>
        </p:txBody>
      </p:sp>
      <p:sp>
        <p:nvSpPr>
          <p:cNvPr id="59400" name="Text Box 9"/>
          <p:cNvSpPr txBox="1">
            <a:spLocks noChangeArrowheads="1"/>
          </p:cNvSpPr>
          <p:nvPr/>
        </p:nvSpPr>
        <p:spPr bwMode="auto">
          <a:xfrm>
            <a:off x="838200" y="258763"/>
            <a:ext cx="4343400" cy="579437"/>
          </a:xfrm>
          <a:prstGeom prst="rect">
            <a:avLst/>
          </a:prstGeom>
          <a:noFill/>
          <a:ln w="12700">
            <a:noFill/>
            <a:miter lim="800000"/>
            <a:headEnd type="none" w="sm" len="sm"/>
            <a:tailEnd type="none" w="sm" len="sm"/>
          </a:ln>
        </p:spPr>
        <p:txBody>
          <a:bodyPr>
            <a:spAutoFit/>
          </a:bodyPr>
          <a:lstStyle/>
          <a:p>
            <a:r>
              <a:rPr lang="en-US" sz="3200">
                <a:solidFill>
                  <a:srgbClr val="FFFFFF"/>
                </a:solidFill>
              </a:rPr>
              <a:t>F I G U R E    1 2 . 5</a:t>
            </a:r>
          </a:p>
        </p:txBody>
      </p:sp>
      <p:sp>
        <p:nvSpPr>
          <p:cNvPr id="59401" name="Rectangle 10"/>
          <p:cNvSpPr>
            <a:spLocks noChangeArrowheads="1"/>
          </p:cNvSpPr>
          <p:nvPr/>
        </p:nvSpPr>
        <p:spPr bwMode="auto">
          <a:xfrm>
            <a:off x="838200" y="914400"/>
            <a:ext cx="6781800" cy="457200"/>
          </a:xfrm>
          <a:prstGeom prst="rect">
            <a:avLst/>
          </a:prstGeom>
          <a:noFill/>
          <a:ln w="9525">
            <a:noFill/>
            <a:miter lim="800000"/>
            <a:headEnd/>
            <a:tailEnd/>
          </a:ln>
        </p:spPr>
        <p:txBody>
          <a:bodyPr lIns="92075" tIns="46038" rIns="92075" bIns="46038" anchor="ctr"/>
          <a:lstStyle/>
          <a:p>
            <a:pPr eaLnBrk="0" hangingPunct="0"/>
            <a:r>
              <a:rPr lang="en-US" sz="3200" b="1"/>
              <a:t>Methods of Distributing Sampling</a:t>
            </a:r>
          </a:p>
        </p:txBody>
      </p:sp>
      <p:sp>
        <p:nvSpPr>
          <p:cNvPr id="26635" name="Slide Number Placeholder 11"/>
          <p:cNvSpPr>
            <a:spLocks noGrp="1"/>
          </p:cNvSpPr>
          <p:nvPr>
            <p:ph type="sldNum" sz="quarter" idx="12"/>
          </p:nvPr>
        </p:nvSpPr>
        <p:spPr/>
        <p:txBody>
          <a:bodyPr/>
          <a:lstStyle/>
          <a:p>
            <a:pPr>
              <a:defRPr/>
            </a:pPr>
            <a:r>
              <a:rPr lang="en-US" smtClean="0">
                <a:latin typeface="Arial" charset="0"/>
              </a:rPr>
              <a:t>12-</a:t>
            </a:r>
            <a:fld id="{6BC441AC-1C4B-45DC-BF17-2C42286EFA2B}" type="slidenum">
              <a:rPr lang="en-US" smtClean="0">
                <a:latin typeface="Arial" charset="0"/>
              </a:rPr>
              <a:pPr>
                <a:defRPr/>
              </a:pPr>
              <a:t>37</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p:txBody>
          <a:bodyPr/>
          <a:lstStyle/>
          <a:p>
            <a:pPr>
              <a:defRPr/>
            </a:pPr>
            <a:r>
              <a:rPr lang="en-US">
                <a:latin typeface="Arial" charset="0"/>
              </a:rPr>
              <a:t>Copyright ©2014 by Pearson Education, Inc. All rights reserved. </a:t>
            </a:r>
          </a:p>
        </p:txBody>
      </p:sp>
      <p:sp>
        <p:nvSpPr>
          <p:cNvPr id="61442" name="Rectangle 2"/>
          <p:cNvSpPr>
            <a:spLocks noGrp="1" noChangeArrowheads="1"/>
          </p:cNvSpPr>
          <p:nvPr>
            <p:ph type="title"/>
          </p:nvPr>
        </p:nvSpPr>
        <p:spPr>
          <a:xfrm>
            <a:off x="1219200" y="152400"/>
            <a:ext cx="6953250" cy="914400"/>
          </a:xfrm>
        </p:spPr>
        <p:txBody>
          <a:bodyPr/>
          <a:lstStyle/>
          <a:p>
            <a:pPr algn="ctr"/>
            <a:r>
              <a:rPr lang="en-US" sz="4800" b="1" smtClean="0">
                <a:solidFill>
                  <a:srgbClr val="0000CC"/>
                </a:solidFill>
              </a:rPr>
              <a:t>Benefits of Sampling</a:t>
            </a:r>
          </a:p>
        </p:txBody>
      </p:sp>
      <p:sp>
        <p:nvSpPr>
          <p:cNvPr id="61443" name="Rectangle 3"/>
          <p:cNvSpPr>
            <a:spLocks noGrp="1" noChangeArrowheads="1"/>
          </p:cNvSpPr>
          <p:nvPr>
            <p:ph type="body" idx="1"/>
          </p:nvPr>
        </p:nvSpPr>
        <p:spPr>
          <a:xfrm>
            <a:off x="1066800" y="1752600"/>
            <a:ext cx="5257800" cy="3657600"/>
          </a:xfrm>
        </p:spPr>
        <p:txBody>
          <a:bodyPr/>
          <a:lstStyle/>
          <a:p>
            <a:r>
              <a:rPr lang="en-US" smtClean="0"/>
              <a:t>Introduce new products</a:t>
            </a:r>
          </a:p>
          <a:p>
            <a:r>
              <a:rPr lang="en-US" smtClean="0"/>
              <a:t>Generate interest</a:t>
            </a:r>
          </a:p>
          <a:p>
            <a:r>
              <a:rPr lang="en-US" smtClean="0"/>
              <a:t>Generate leads</a:t>
            </a:r>
          </a:p>
          <a:p>
            <a:r>
              <a:rPr lang="en-US" smtClean="0"/>
              <a:t>Collect information</a:t>
            </a:r>
          </a:p>
          <a:p>
            <a:r>
              <a:rPr lang="en-US" smtClean="0"/>
              <a:t>Internet sampling</a:t>
            </a:r>
          </a:p>
          <a:p>
            <a:r>
              <a:rPr lang="en-US" smtClean="0"/>
              <a:t>Boost sales</a:t>
            </a:r>
          </a:p>
        </p:txBody>
      </p:sp>
      <p:sp>
        <p:nvSpPr>
          <p:cNvPr id="61444"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US"/>
          </a:p>
        </p:txBody>
      </p:sp>
      <p:sp>
        <p:nvSpPr>
          <p:cNvPr id="61445"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US"/>
          </a:p>
        </p:txBody>
      </p:sp>
      <p:sp>
        <p:nvSpPr>
          <p:cNvPr id="61446"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US"/>
          </a:p>
        </p:txBody>
      </p:sp>
      <p:sp>
        <p:nvSpPr>
          <p:cNvPr id="27656" name="Slide Number Placeholder 8"/>
          <p:cNvSpPr>
            <a:spLocks noGrp="1"/>
          </p:cNvSpPr>
          <p:nvPr>
            <p:ph type="sldNum" sz="quarter" idx="12"/>
          </p:nvPr>
        </p:nvSpPr>
        <p:spPr/>
        <p:txBody>
          <a:bodyPr/>
          <a:lstStyle/>
          <a:p>
            <a:pPr>
              <a:defRPr/>
            </a:pPr>
            <a:r>
              <a:rPr lang="en-US" smtClean="0">
                <a:latin typeface="Arial" charset="0"/>
              </a:rPr>
              <a:t>12-</a:t>
            </a:r>
            <a:fld id="{2B83ACDC-31FC-485F-9D83-CC348DAD844E}" type="slidenum">
              <a:rPr lang="en-US" smtClean="0">
                <a:latin typeface="Arial" charset="0"/>
              </a:rPr>
              <a:pPr>
                <a:defRPr/>
              </a:pPr>
              <a:t>38</a:t>
            </a:fld>
            <a:endParaRPr lang="en-US" smtClean="0">
              <a:latin typeface="Arial" charset="0"/>
            </a:endParaRPr>
          </a:p>
        </p:txBody>
      </p:sp>
      <p:pic>
        <p:nvPicPr>
          <p:cNvPr id="61448" name="Picture 1"/>
          <p:cNvPicPr>
            <a:picLocks noChangeAspect="1"/>
          </p:cNvPicPr>
          <p:nvPr/>
        </p:nvPicPr>
        <p:blipFill>
          <a:blip r:embed="rId3"/>
          <a:srcRect/>
          <a:stretch>
            <a:fillRect/>
          </a:stretch>
        </p:blipFill>
        <p:spPr bwMode="auto">
          <a:xfrm>
            <a:off x="5962650" y="1074738"/>
            <a:ext cx="2876550" cy="5184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p:txBody>
          <a:bodyPr/>
          <a:lstStyle/>
          <a:p>
            <a:pPr>
              <a:defRPr/>
            </a:pPr>
            <a:r>
              <a:rPr lang="en-US">
                <a:latin typeface="Arial" charset="0"/>
              </a:rPr>
              <a:t>Copyright ©2014 by Pearson Education, Inc. All rights reserved. </a:t>
            </a:r>
          </a:p>
        </p:txBody>
      </p:sp>
      <p:sp>
        <p:nvSpPr>
          <p:cNvPr id="63490" name="Rectangle 2"/>
          <p:cNvSpPr>
            <a:spLocks noGrp="1" noChangeArrowheads="1"/>
          </p:cNvSpPr>
          <p:nvPr>
            <p:ph type="title"/>
          </p:nvPr>
        </p:nvSpPr>
        <p:spPr>
          <a:xfrm>
            <a:off x="762000" y="304800"/>
            <a:ext cx="8153400" cy="914400"/>
          </a:xfrm>
        </p:spPr>
        <p:txBody>
          <a:bodyPr/>
          <a:lstStyle/>
          <a:p>
            <a:pPr algn="ctr"/>
            <a:r>
              <a:rPr lang="en-US" sz="4000" b="1" smtClean="0">
                <a:solidFill>
                  <a:srgbClr val="0000CC"/>
                </a:solidFill>
              </a:rPr>
              <a:t>Successful Sampling Programs</a:t>
            </a:r>
          </a:p>
        </p:txBody>
      </p:sp>
      <p:sp>
        <p:nvSpPr>
          <p:cNvPr id="63491" name="Rectangle 3"/>
          <p:cNvSpPr>
            <a:spLocks noGrp="1" noChangeArrowheads="1"/>
          </p:cNvSpPr>
          <p:nvPr>
            <p:ph type="body" idx="1"/>
          </p:nvPr>
        </p:nvSpPr>
        <p:spPr>
          <a:xfrm>
            <a:off x="1295400" y="1371600"/>
            <a:ext cx="7162800" cy="4724400"/>
          </a:xfrm>
        </p:spPr>
        <p:txBody>
          <a:bodyPr/>
          <a:lstStyle/>
          <a:p>
            <a:r>
              <a:rPr lang="en-US" smtClean="0"/>
              <a:t>Central part of IMC plan</a:t>
            </a:r>
          </a:p>
          <a:p>
            <a:r>
              <a:rPr lang="en-US" smtClean="0"/>
              <a:t>Encourage trial purchases</a:t>
            </a:r>
          </a:p>
          <a:p>
            <a:r>
              <a:rPr lang="en-US" smtClean="0"/>
              <a:t>Most effective for</a:t>
            </a:r>
          </a:p>
          <a:p>
            <a:pPr lvl="1"/>
            <a:r>
              <a:rPr lang="en-US" smtClean="0"/>
              <a:t>New products</a:t>
            </a:r>
          </a:p>
          <a:p>
            <a:pPr lvl="1"/>
            <a:r>
              <a:rPr lang="en-US" smtClean="0"/>
              <a:t>New versions of current products</a:t>
            </a:r>
          </a:p>
          <a:p>
            <a:pPr lvl="1"/>
            <a:r>
              <a:rPr lang="en-US" smtClean="0"/>
              <a:t>Current products to new markets</a:t>
            </a:r>
          </a:p>
          <a:p>
            <a:r>
              <a:rPr lang="en-US" smtClean="0"/>
              <a:t>Target right audience at right venue</a:t>
            </a:r>
          </a:p>
          <a:p>
            <a:r>
              <a:rPr lang="en-US" smtClean="0"/>
              <a:t>Mass sampling not cost effective</a:t>
            </a:r>
          </a:p>
        </p:txBody>
      </p:sp>
      <p:sp>
        <p:nvSpPr>
          <p:cNvPr id="63492"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US"/>
          </a:p>
        </p:txBody>
      </p:sp>
      <p:sp>
        <p:nvSpPr>
          <p:cNvPr id="63493"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US"/>
          </a:p>
        </p:txBody>
      </p:sp>
      <p:sp>
        <p:nvSpPr>
          <p:cNvPr id="63494"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US"/>
          </a:p>
        </p:txBody>
      </p:sp>
      <p:sp>
        <p:nvSpPr>
          <p:cNvPr id="30728" name="Slide Number Placeholder 8"/>
          <p:cNvSpPr>
            <a:spLocks noGrp="1"/>
          </p:cNvSpPr>
          <p:nvPr>
            <p:ph type="sldNum" sz="quarter" idx="12"/>
          </p:nvPr>
        </p:nvSpPr>
        <p:spPr/>
        <p:txBody>
          <a:bodyPr/>
          <a:lstStyle/>
          <a:p>
            <a:pPr>
              <a:defRPr/>
            </a:pPr>
            <a:r>
              <a:rPr lang="en-US" smtClean="0">
                <a:latin typeface="Arial" charset="0"/>
              </a:rPr>
              <a:t>12-</a:t>
            </a:r>
            <a:fld id="{6440F0DA-491A-4368-B760-AFB8BEA4CA99}" type="slidenum">
              <a:rPr lang="en-US" smtClean="0">
                <a:latin typeface="Arial" charset="0"/>
              </a:rPr>
              <a:pPr>
                <a:defRPr/>
              </a:pPr>
              <a:t>39</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5"/>
          <p:cNvSpPr>
            <a:spLocks noGrp="1"/>
          </p:cNvSpPr>
          <p:nvPr>
            <p:ph type="sldNum" sz="quarter" idx="12"/>
          </p:nvPr>
        </p:nvSpPr>
        <p:spPr/>
        <p:txBody>
          <a:bodyPr/>
          <a:lstStyle/>
          <a:p>
            <a:pPr>
              <a:defRPr/>
            </a:pPr>
            <a:r>
              <a:rPr lang="en-US" smtClean="0">
                <a:latin typeface="Arial" charset="0"/>
              </a:rPr>
              <a:t>10-</a:t>
            </a:r>
            <a:fld id="{FFF9F5AD-7F2C-4B78-8038-5C4E376E74DB}" type="slidenum">
              <a:rPr lang="en-US" smtClean="0">
                <a:latin typeface="Arial" charset="0"/>
              </a:rPr>
              <a:pPr>
                <a:defRPr/>
              </a:pPr>
              <a:t>4</a:t>
            </a:fld>
            <a:endParaRPr lang="en-US" smtClean="0">
              <a:latin typeface="Arial" charset="0"/>
            </a:endParaRPr>
          </a:p>
        </p:txBody>
      </p:sp>
      <p:sp>
        <p:nvSpPr>
          <p:cNvPr id="17412" name="Rectangle 1026"/>
          <p:cNvSpPr>
            <a:spLocks noGrp="1" noChangeArrowheads="1"/>
          </p:cNvSpPr>
          <p:nvPr>
            <p:ph type="title"/>
          </p:nvPr>
        </p:nvSpPr>
        <p:spPr>
          <a:xfrm>
            <a:off x="895350" y="304800"/>
            <a:ext cx="7943850" cy="762000"/>
          </a:xfrm>
        </p:spPr>
        <p:txBody>
          <a:bodyPr/>
          <a:lstStyle/>
          <a:p>
            <a:pPr algn="ctr">
              <a:defRPr/>
            </a:pPr>
            <a:r>
              <a:rPr lang="en-US" sz="4000" dirty="0" smtClean="0">
                <a:solidFill>
                  <a:schemeClr val="tx2">
                    <a:lumMod val="60000"/>
                    <a:lumOff val="40000"/>
                  </a:schemeClr>
                </a:solidFill>
              </a:rPr>
              <a:t>Consumers Who Like a Brand</a:t>
            </a:r>
          </a:p>
        </p:txBody>
      </p:sp>
      <p:sp>
        <p:nvSpPr>
          <p:cNvPr id="27652" name="Rectangle 1027"/>
          <p:cNvSpPr>
            <a:spLocks noGrp="1" noChangeArrowheads="1"/>
          </p:cNvSpPr>
          <p:nvPr>
            <p:ph type="body" idx="1"/>
          </p:nvPr>
        </p:nvSpPr>
        <p:spPr>
          <a:xfrm>
            <a:off x="1066800" y="1524000"/>
            <a:ext cx="4648200" cy="3962400"/>
          </a:xfrm>
        </p:spPr>
        <p:txBody>
          <a:bodyPr/>
          <a:lstStyle/>
          <a:p>
            <a:r>
              <a:rPr lang="en-US" sz="3600" smtClean="0"/>
              <a:t>Ideal ambassador</a:t>
            </a:r>
          </a:p>
          <a:p>
            <a:r>
              <a:rPr lang="en-US" sz="3600" smtClean="0"/>
              <a:t>Buzz spread</a:t>
            </a:r>
          </a:p>
          <a:p>
            <a:pPr lvl="1"/>
            <a:r>
              <a:rPr lang="en-US" sz="3200" smtClean="0"/>
              <a:t>In person</a:t>
            </a:r>
          </a:p>
          <a:p>
            <a:pPr lvl="1"/>
            <a:r>
              <a:rPr lang="en-US" sz="3200" smtClean="0"/>
              <a:t>Internet</a:t>
            </a:r>
          </a:p>
          <a:p>
            <a:pPr lvl="2"/>
            <a:r>
              <a:rPr lang="en-US" sz="2800" smtClean="0"/>
              <a:t>Chat rooms</a:t>
            </a:r>
          </a:p>
          <a:p>
            <a:pPr lvl="2"/>
            <a:r>
              <a:rPr lang="en-US" sz="2800" smtClean="0"/>
              <a:t>Blogs</a:t>
            </a:r>
          </a:p>
          <a:p>
            <a:pPr lvl="2"/>
            <a:r>
              <a:rPr lang="en-US" sz="2800" smtClean="0"/>
              <a:t>E-mails</a:t>
            </a:r>
          </a:p>
        </p:txBody>
      </p:sp>
      <p:sp>
        <p:nvSpPr>
          <p:cNvPr id="23559" name="Rectangle 1031"/>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23560" name="Rectangle 1032"/>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 name="Rectangle 4"/>
          <p:cNvSpPr>
            <a:spLocks noChangeArrowheads="1"/>
          </p:cNvSpPr>
          <p:nvPr/>
        </p:nvSpPr>
        <p:spPr bwMode="auto">
          <a:xfrm>
            <a:off x="8839200" y="0"/>
            <a:ext cx="304800" cy="6858000"/>
          </a:xfrm>
          <a:prstGeom prst="rect">
            <a:avLst/>
          </a:prstGeom>
          <a:solidFill>
            <a:schemeClr val="tx2">
              <a:lumMod val="40000"/>
              <a:lumOff val="60000"/>
            </a:schemeClr>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pic>
        <p:nvPicPr>
          <p:cNvPr id="27656" name="Picture 2"/>
          <p:cNvPicPr>
            <a:picLocks noChangeAspect="1"/>
          </p:cNvPicPr>
          <p:nvPr/>
        </p:nvPicPr>
        <p:blipFill>
          <a:blip r:embed="rId3"/>
          <a:srcRect/>
          <a:stretch>
            <a:fillRect/>
          </a:stretch>
        </p:blipFill>
        <p:spPr bwMode="auto">
          <a:xfrm>
            <a:off x="5770563" y="1371600"/>
            <a:ext cx="3048000" cy="4572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p:txBody>
          <a:bodyPr/>
          <a:lstStyle/>
          <a:p>
            <a:pPr>
              <a:defRPr/>
            </a:pPr>
            <a:r>
              <a:rPr lang="en-US">
                <a:latin typeface="Arial" charset="0"/>
              </a:rPr>
              <a:t>Copyright ©2014 by Pearson Education, Inc. All rights reserved. </a:t>
            </a:r>
          </a:p>
        </p:txBody>
      </p:sp>
      <p:sp>
        <p:nvSpPr>
          <p:cNvPr id="65538" name="Rectangle 2"/>
          <p:cNvSpPr>
            <a:spLocks noGrp="1" noChangeArrowheads="1"/>
          </p:cNvSpPr>
          <p:nvPr>
            <p:ph type="title"/>
          </p:nvPr>
        </p:nvSpPr>
        <p:spPr>
          <a:xfrm>
            <a:off x="1143000" y="152400"/>
            <a:ext cx="7410450" cy="1028700"/>
          </a:xfrm>
        </p:spPr>
        <p:txBody>
          <a:bodyPr/>
          <a:lstStyle/>
          <a:p>
            <a:pPr algn="ctr"/>
            <a:r>
              <a:rPr lang="en-US" sz="6600" b="1" smtClean="0">
                <a:solidFill>
                  <a:srgbClr val="FF0000"/>
                </a:solidFill>
              </a:rPr>
              <a:t>Bonus Packs</a:t>
            </a:r>
          </a:p>
        </p:txBody>
      </p:sp>
      <p:sp>
        <p:nvSpPr>
          <p:cNvPr id="65539" name="Rectangle 3"/>
          <p:cNvSpPr>
            <a:spLocks noGrp="1" noChangeArrowheads="1"/>
          </p:cNvSpPr>
          <p:nvPr>
            <p:ph type="body" idx="1"/>
          </p:nvPr>
        </p:nvSpPr>
        <p:spPr>
          <a:xfrm>
            <a:off x="1219200" y="1676400"/>
            <a:ext cx="7467600" cy="4038600"/>
          </a:xfrm>
        </p:spPr>
        <p:txBody>
          <a:bodyPr/>
          <a:lstStyle/>
          <a:p>
            <a:r>
              <a:rPr lang="en-US" sz="2800" smtClean="0"/>
              <a:t>Extra product in special package</a:t>
            </a:r>
          </a:p>
          <a:p>
            <a:r>
              <a:rPr lang="en-US" sz="2800" smtClean="0"/>
              <a:t>Typical bonus</a:t>
            </a:r>
          </a:p>
          <a:p>
            <a:pPr lvl="1"/>
            <a:r>
              <a:rPr lang="en-US" sz="2400" smtClean="0"/>
              <a:t>20% to100% percent</a:t>
            </a:r>
          </a:p>
          <a:p>
            <a:r>
              <a:rPr lang="en-US" sz="2800" smtClean="0"/>
              <a:t>Most common</a:t>
            </a:r>
          </a:p>
          <a:p>
            <a:pPr lvl="1"/>
            <a:r>
              <a:rPr lang="en-US" sz="2400" smtClean="0"/>
              <a:t>30% bonus</a:t>
            </a:r>
          </a:p>
          <a:p>
            <a:endParaRPr lang="en-US" sz="2400" smtClean="0"/>
          </a:p>
          <a:p>
            <a:pPr lvl="1"/>
            <a:endParaRPr lang="en-US" sz="2400" smtClean="0"/>
          </a:p>
          <a:p>
            <a:pPr lvl="1"/>
            <a:endParaRPr lang="en-US" sz="2400" smtClean="0"/>
          </a:p>
        </p:txBody>
      </p:sp>
      <p:sp>
        <p:nvSpPr>
          <p:cNvPr id="65540"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US"/>
          </a:p>
        </p:txBody>
      </p:sp>
      <p:sp>
        <p:nvSpPr>
          <p:cNvPr id="65541"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US"/>
          </a:p>
        </p:txBody>
      </p:sp>
      <p:sp>
        <p:nvSpPr>
          <p:cNvPr id="65542"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US"/>
          </a:p>
        </p:txBody>
      </p:sp>
      <p:sp>
        <p:nvSpPr>
          <p:cNvPr id="25608" name="Slide Number Placeholder 8"/>
          <p:cNvSpPr>
            <a:spLocks noGrp="1"/>
          </p:cNvSpPr>
          <p:nvPr>
            <p:ph type="sldNum" sz="quarter" idx="12"/>
          </p:nvPr>
        </p:nvSpPr>
        <p:spPr/>
        <p:txBody>
          <a:bodyPr/>
          <a:lstStyle/>
          <a:p>
            <a:pPr>
              <a:defRPr/>
            </a:pPr>
            <a:r>
              <a:rPr lang="en-US" smtClean="0">
                <a:latin typeface="Arial" charset="0"/>
              </a:rPr>
              <a:t>12-</a:t>
            </a:r>
            <a:fld id="{1842DE6B-94FC-49CD-85EB-B1BCC581A1B0}" type="slidenum">
              <a:rPr lang="en-US" smtClean="0">
                <a:latin typeface="Arial" charset="0"/>
              </a:rPr>
              <a:pPr>
                <a:defRPr/>
              </a:pPr>
              <a:t>40</a:t>
            </a:fld>
            <a:endParaRPr lang="en-US" smtClean="0">
              <a:latin typeface="Arial" charset="0"/>
            </a:endParaRPr>
          </a:p>
        </p:txBody>
      </p:sp>
      <p:pic>
        <p:nvPicPr>
          <p:cNvPr id="65544" name="Picture 1"/>
          <p:cNvPicPr>
            <a:picLocks noChangeAspect="1"/>
          </p:cNvPicPr>
          <p:nvPr/>
        </p:nvPicPr>
        <p:blipFill>
          <a:blip r:embed="rId3"/>
          <a:srcRect/>
          <a:stretch>
            <a:fillRect/>
          </a:stretch>
        </p:blipFill>
        <p:spPr bwMode="auto">
          <a:xfrm>
            <a:off x="5668963" y="2286000"/>
            <a:ext cx="3170237" cy="4194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p:txBody>
          <a:bodyPr/>
          <a:lstStyle/>
          <a:p>
            <a:pPr>
              <a:defRPr/>
            </a:pPr>
            <a:r>
              <a:rPr lang="en-US">
                <a:latin typeface="Arial" charset="0"/>
              </a:rPr>
              <a:t>Copyright ©2014 by Pearson Education, Inc. All rights reserved. </a:t>
            </a:r>
          </a:p>
        </p:txBody>
      </p:sp>
      <p:sp>
        <p:nvSpPr>
          <p:cNvPr id="67586" name="Rectangle 3"/>
          <p:cNvSpPr>
            <a:spLocks noGrp="1" noChangeArrowheads="1"/>
          </p:cNvSpPr>
          <p:nvPr>
            <p:ph type="body" idx="1"/>
          </p:nvPr>
        </p:nvSpPr>
        <p:spPr>
          <a:xfrm>
            <a:off x="1371600" y="1981200"/>
            <a:ext cx="6934200" cy="3581400"/>
          </a:xfrm>
        </p:spPr>
        <p:txBody>
          <a:bodyPr/>
          <a:lstStyle/>
          <a:p>
            <a:pPr>
              <a:lnSpc>
                <a:spcPct val="90000"/>
              </a:lnSpc>
            </a:pPr>
            <a:r>
              <a:rPr lang="en-US" smtClean="0"/>
              <a:t>Increase usage of a product</a:t>
            </a:r>
          </a:p>
          <a:p>
            <a:pPr>
              <a:lnSpc>
                <a:spcPct val="90000"/>
              </a:lnSpc>
            </a:pPr>
            <a:r>
              <a:rPr lang="en-US" smtClean="0"/>
              <a:t>Match or preempt competition</a:t>
            </a:r>
          </a:p>
          <a:p>
            <a:pPr>
              <a:lnSpc>
                <a:spcPct val="90000"/>
              </a:lnSpc>
            </a:pPr>
            <a:r>
              <a:rPr lang="en-US" smtClean="0"/>
              <a:t>Stockpile the product</a:t>
            </a:r>
          </a:p>
          <a:p>
            <a:pPr>
              <a:lnSpc>
                <a:spcPct val="90000"/>
              </a:lnSpc>
            </a:pPr>
            <a:r>
              <a:rPr lang="en-US" smtClean="0"/>
              <a:t>Develop customer loyalty</a:t>
            </a:r>
          </a:p>
          <a:p>
            <a:pPr>
              <a:lnSpc>
                <a:spcPct val="90000"/>
              </a:lnSpc>
            </a:pPr>
            <a:r>
              <a:rPr lang="en-US" smtClean="0"/>
              <a:t>Attract new users</a:t>
            </a:r>
          </a:p>
          <a:p>
            <a:pPr>
              <a:lnSpc>
                <a:spcPct val="90000"/>
              </a:lnSpc>
            </a:pPr>
            <a:r>
              <a:rPr lang="en-US" smtClean="0"/>
              <a:t>Encourage brand switching</a:t>
            </a:r>
          </a:p>
        </p:txBody>
      </p:sp>
      <p:sp>
        <p:nvSpPr>
          <p:cNvPr id="67587" name="Rectangle 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US"/>
          </a:p>
        </p:txBody>
      </p:sp>
      <p:sp>
        <p:nvSpPr>
          <p:cNvPr id="67588" name="Rectangle 9"/>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US"/>
          </a:p>
        </p:txBody>
      </p:sp>
      <p:sp>
        <p:nvSpPr>
          <p:cNvPr id="67589" name="Rectangle 10"/>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US"/>
          </a:p>
        </p:txBody>
      </p:sp>
      <p:sp>
        <p:nvSpPr>
          <p:cNvPr id="67590" name="Rectangle 11"/>
          <p:cNvSpPr>
            <a:spLocks noChangeArrowheads="1"/>
          </p:cNvSpPr>
          <p:nvPr/>
        </p:nvSpPr>
        <p:spPr bwMode="auto">
          <a:xfrm>
            <a:off x="533400" y="228600"/>
            <a:ext cx="5638800" cy="609600"/>
          </a:xfrm>
          <a:prstGeom prst="rect">
            <a:avLst/>
          </a:prstGeom>
          <a:solidFill>
            <a:srgbClr val="333399"/>
          </a:solidFill>
          <a:ln w="12700">
            <a:noFill/>
            <a:miter lim="800000"/>
            <a:headEnd type="none" w="sm" len="sm"/>
            <a:tailEnd type="none" w="sm" len="sm"/>
          </a:ln>
        </p:spPr>
        <p:txBody>
          <a:bodyPr wrap="none" anchor="ctr"/>
          <a:lstStyle/>
          <a:p>
            <a:pPr algn="ctr"/>
            <a:endParaRPr lang="en-US"/>
          </a:p>
        </p:txBody>
      </p:sp>
      <p:sp>
        <p:nvSpPr>
          <p:cNvPr id="67591" name="Rectangle 12"/>
          <p:cNvSpPr>
            <a:spLocks noChangeArrowheads="1"/>
          </p:cNvSpPr>
          <p:nvPr/>
        </p:nvSpPr>
        <p:spPr bwMode="auto">
          <a:xfrm>
            <a:off x="533400" y="838200"/>
            <a:ext cx="5638800" cy="609600"/>
          </a:xfrm>
          <a:prstGeom prst="rect">
            <a:avLst/>
          </a:prstGeom>
          <a:solidFill>
            <a:srgbClr val="99FF66"/>
          </a:solidFill>
          <a:ln w="12700">
            <a:noFill/>
            <a:miter lim="800000"/>
            <a:headEnd type="none" w="sm" len="sm"/>
            <a:tailEnd type="none" w="sm" len="sm"/>
          </a:ln>
        </p:spPr>
        <p:txBody>
          <a:bodyPr wrap="none" anchor="ctr"/>
          <a:lstStyle/>
          <a:p>
            <a:pPr algn="ctr"/>
            <a:endParaRPr lang="en-US"/>
          </a:p>
        </p:txBody>
      </p:sp>
      <p:sp>
        <p:nvSpPr>
          <p:cNvPr id="67592" name="Text Box 13"/>
          <p:cNvSpPr txBox="1">
            <a:spLocks noChangeArrowheads="1"/>
          </p:cNvSpPr>
          <p:nvPr/>
        </p:nvSpPr>
        <p:spPr bwMode="auto">
          <a:xfrm>
            <a:off x="457200" y="258763"/>
            <a:ext cx="46482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1 2 . 6</a:t>
            </a:r>
          </a:p>
        </p:txBody>
      </p:sp>
      <p:sp>
        <p:nvSpPr>
          <p:cNvPr id="67593" name="Rectangle 14"/>
          <p:cNvSpPr>
            <a:spLocks noChangeArrowheads="1"/>
          </p:cNvSpPr>
          <p:nvPr/>
        </p:nvSpPr>
        <p:spPr bwMode="auto">
          <a:xfrm>
            <a:off x="838200" y="914400"/>
            <a:ext cx="5943600" cy="457200"/>
          </a:xfrm>
          <a:prstGeom prst="rect">
            <a:avLst/>
          </a:prstGeom>
          <a:noFill/>
          <a:ln w="9525">
            <a:noFill/>
            <a:miter lim="800000"/>
            <a:headEnd/>
            <a:tailEnd/>
          </a:ln>
        </p:spPr>
        <p:txBody>
          <a:bodyPr lIns="92075" tIns="46038" rIns="92075" bIns="46038" anchor="ctr"/>
          <a:lstStyle/>
          <a:p>
            <a:pPr eaLnBrk="0" hangingPunct="0"/>
            <a:r>
              <a:rPr lang="en-US" sz="2400" b="1"/>
              <a:t>Bonus Pack Objectives</a:t>
            </a:r>
          </a:p>
        </p:txBody>
      </p:sp>
      <p:sp>
        <p:nvSpPr>
          <p:cNvPr id="31756" name="Slide Number Placeholder 12"/>
          <p:cNvSpPr>
            <a:spLocks noGrp="1"/>
          </p:cNvSpPr>
          <p:nvPr>
            <p:ph type="sldNum" sz="quarter" idx="12"/>
          </p:nvPr>
        </p:nvSpPr>
        <p:spPr/>
        <p:txBody>
          <a:bodyPr/>
          <a:lstStyle/>
          <a:p>
            <a:pPr>
              <a:defRPr/>
            </a:pPr>
            <a:r>
              <a:rPr lang="en-US" smtClean="0">
                <a:latin typeface="Arial" charset="0"/>
              </a:rPr>
              <a:t>12-</a:t>
            </a:r>
            <a:fld id="{3CAFE3C9-B72C-4C6C-99EF-069D827456C7}" type="slidenum">
              <a:rPr lang="en-US" smtClean="0">
                <a:latin typeface="Arial" charset="0"/>
              </a:rPr>
              <a:pPr>
                <a:defRPr/>
              </a:pPr>
              <a:t>41</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11"/>
          </p:nvPr>
        </p:nvSpPr>
        <p:spPr/>
        <p:txBody>
          <a:bodyPr/>
          <a:lstStyle/>
          <a:p>
            <a:pPr>
              <a:defRPr/>
            </a:pPr>
            <a:r>
              <a:rPr lang="en-US">
                <a:latin typeface="Arial" charset="0"/>
              </a:rPr>
              <a:t>Copyright ©2014 by Pearson Education, Inc. All rights reserved. </a:t>
            </a:r>
          </a:p>
        </p:txBody>
      </p:sp>
      <p:sp>
        <p:nvSpPr>
          <p:cNvPr id="69634" name="Rectangle 2"/>
          <p:cNvSpPr>
            <a:spLocks noGrp="1" noChangeArrowheads="1"/>
          </p:cNvSpPr>
          <p:nvPr>
            <p:ph type="title"/>
          </p:nvPr>
        </p:nvSpPr>
        <p:spPr>
          <a:xfrm>
            <a:off x="609600" y="1676400"/>
            <a:ext cx="4572000" cy="1104900"/>
          </a:xfrm>
        </p:spPr>
        <p:txBody>
          <a:bodyPr/>
          <a:lstStyle/>
          <a:p>
            <a:pPr algn="ctr"/>
            <a:r>
              <a:rPr lang="en-US" sz="6600" b="1" smtClean="0">
                <a:solidFill>
                  <a:srgbClr val="FF0000"/>
                </a:solidFill>
              </a:rPr>
              <a:t>Price-Offs</a:t>
            </a:r>
          </a:p>
        </p:txBody>
      </p:sp>
      <p:sp>
        <p:nvSpPr>
          <p:cNvPr id="69635" name="Rectangle 3"/>
          <p:cNvSpPr>
            <a:spLocks noGrp="1" noChangeArrowheads="1"/>
          </p:cNvSpPr>
          <p:nvPr>
            <p:ph type="body" idx="1"/>
          </p:nvPr>
        </p:nvSpPr>
        <p:spPr>
          <a:xfrm>
            <a:off x="609600" y="3322638"/>
            <a:ext cx="4419600" cy="685800"/>
          </a:xfrm>
        </p:spPr>
        <p:txBody>
          <a:bodyPr/>
          <a:lstStyle/>
          <a:p>
            <a:pPr algn="ctr">
              <a:lnSpc>
                <a:spcPct val="90000"/>
              </a:lnSpc>
              <a:buFontTx/>
              <a:buNone/>
            </a:pPr>
            <a:r>
              <a:rPr lang="en-US" sz="2400" smtClean="0"/>
              <a:t>Temporary price reduction</a:t>
            </a:r>
          </a:p>
        </p:txBody>
      </p:sp>
      <p:sp>
        <p:nvSpPr>
          <p:cNvPr id="69636" name="Rectangle 8"/>
          <p:cNvSpPr>
            <a:spLocks noChangeArrowheads="1"/>
          </p:cNvSpPr>
          <p:nvPr/>
        </p:nvSpPr>
        <p:spPr bwMode="auto">
          <a:xfrm>
            <a:off x="0" y="0"/>
            <a:ext cx="609600" cy="3048000"/>
          </a:xfrm>
          <a:prstGeom prst="rect">
            <a:avLst/>
          </a:prstGeom>
          <a:solidFill>
            <a:srgbClr val="FF9900"/>
          </a:solidFill>
          <a:ln w="12700">
            <a:noFill/>
            <a:miter lim="800000"/>
            <a:headEnd type="none" w="sm" len="sm"/>
            <a:tailEnd type="none" w="sm" len="sm"/>
          </a:ln>
        </p:spPr>
        <p:txBody>
          <a:bodyPr wrap="none" anchor="ctr"/>
          <a:lstStyle/>
          <a:p>
            <a:pPr algn="ctr"/>
            <a:endParaRPr lang="en-US"/>
          </a:p>
        </p:txBody>
      </p:sp>
      <p:sp>
        <p:nvSpPr>
          <p:cNvPr id="69637" name="Rectangle 9"/>
          <p:cNvSpPr>
            <a:spLocks noChangeArrowheads="1"/>
          </p:cNvSpPr>
          <p:nvPr/>
        </p:nvSpPr>
        <p:spPr bwMode="auto">
          <a:xfrm>
            <a:off x="0" y="3048000"/>
            <a:ext cx="609600" cy="3810000"/>
          </a:xfrm>
          <a:prstGeom prst="rect">
            <a:avLst/>
          </a:prstGeom>
          <a:solidFill>
            <a:srgbClr val="99FF66"/>
          </a:solidFill>
          <a:ln w="12700">
            <a:noFill/>
            <a:miter lim="800000"/>
            <a:headEnd type="none" w="sm" len="sm"/>
            <a:tailEnd type="none" w="sm" len="sm"/>
          </a:ln>
        </p:spPr>
        <p:txBody>
          <a:bodyPr wrap="none" anchor="ctr"/>
          <a:lstStyle/>
          <a:p>
            <a:pPr algn="ctr"/>
            <a:endParaRPr lang="en-US"/>
          </a:p>
        </p:txBody>
      </p:sp>
      <p:sp>
        <p:nvSpPr>
          <p:cNvPr id="33800" name="Slide Number Placeholder 8"/>
          <p:cNvSpPr>
            <a:spLocks noGrp="1"/>
          </p:cNvSpPr>
          <p:nvPr>
            <p:ph type="sldNum" sz="quarter" idx="12"/>
          </p:nvPr>
        </p:nvSpPr>
        <p:spPr>
          <a:xfrm>
            <a:off x="7010400" y="6553200"/>
            <a:ext cx="2133600" cy="457200"/>
          </a:xfrm>
        </p:spPr>
        <p:txBody>
          <a:bodyPr/>
          <a:lstStyle/>
          <a:p>
            <a:pPr>
              <a:defRPr/>
            </a:pPr>
            <a:r>
              <a:rPr lang="en-US" smtClean="0">
                <a:latin typeface="Arial" charset="0"/>
              </a:rPr>
              <a:t>12-</a:t>
            </a:r>
            <a:fld id="{BD63C92E-D193-491D-BA34-7EBE1EBA7D45}" type="slidenum">
              <a:rPr lang="en-US" smtClean="0">
                <a:latin typeface="Arial" charset="0"/>
              </a:rPr>
              <a:pPr>
                <a:defRPr/>
              </a:pPr>
              <a:t>42</a:t>
            </a:fld>
            <a:endParaRPr lang="en-US" smtClean="0">
              <a:latin typeface="Arial" charset="0"/>
            </a:endParaRPr>
          </a:p>
        </p:txBody>
      </p:sp>
      <p:pic>
        <p:nvPicPr>
          <p:cNvPr id="69639" name="Picture 2"/>
          <p:cNvPicPr>
            <a:picLocks noChangeAspect="1"/>
          </p:cNvPicPr>
          <p:nvPr/>
        </p:nvPicPr>
        <p:blipFill>
          <a:blip r:embed="rId3"/>
          <a:srcRect/>
          <a:stretch>
            <a:fillRect/>
          </a:stretch>
        </p:blipFill>
        <p:spPr bwMode="auto">
          <a:xfrm>
            <a:off x="5235575" y="1066800"/>
            <a:ext cx="3876675" cy="4949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p:cNvSpPr>
            <a:spLocks noGrp="1"/>
          </p:cNvSpPr>
          <p:nvPr>
            <p:ph type="ftr" sz="quarter" idx="11"/>
          </p:nvPr>
        </p:nvSpPr>
        <p:spPr/>
        <p:txBody>
          <a:bodyPr/>
          <a:lstStyle/>
          <a:p>
            <a:pPr>
              <a:defRPr/>
            </a:pPr>
            <a:r>
              <a:rPr lang="en-US">
                <a:latin typeface="Arial" charset="0"/>
              </a:rPr>
              <a:t>Copyright ©2014 by Pearson Education, Inc. All rights reserved. </a:t>
            </a:r>
          </a:p>
        </p:txBody>
      </p:sp>
      <p:sp>
        <p:nvSpPr>
          <p:cNvPr id="71682" name="Rectangle 2"/>
          <p:cNvSpPr>
            <a:spLocks noGrp="1" noChangeArrowheads="1"/>
          </p:cNvSpPr>
          <p:nvPr>
            <p:ph type="title"/>
          </p:nvPr>
        </p:nvSpPr>
        <p:spPr>
          <a:xfrm>
            <a:off x="838200" y="0"/>
            <a:ext cx="8001000" cy="1219200"/>
          </a:xfrm>
        </p:spPr>
        <p:txBody>
          <a:bodyPr/>
          <a:lstStyle/>
          <a:p>
            <a:pPr algn="ctr"/>
            <a:r>
              <a:rPr lang="en-US" sz="6000" b="1" smtClean="0">
                <a:solidFill>
                  <a:srgbClr val="FF0000"/>
                </a:solidFill>
              </a:rPr>
              <a:t>Price-Offs</a:t>
            </a:r>
          </a:p>
        </p:txBody>
      </p:sp>
      <p:sp>
        <p:nvSpPr>
          <p:cNvPr id="71683" name="Rectangle 3"/>
          <p:cNvSpPr>
            <a:spLocks noGrp="1" noChangeArrowheads="1"/>
          </p:cNvSpPr>
          <p:nvPr>
            <p:ph type="body" idx="1"/>
          </p:nvPr>
        </p:nvSpPr>
        <p:spPr>
          <a:xfrm>
            <a:off x="1371600" y="1295400"/>
            <a:ext cx="7162800" cy="4953000"/>
          </a:xfrm>
        </p:spPr>
        <p:txBody>
          <a:bodyPr/>
          <a:lstStyle/>
          <a:p>
            <a:r>
              <a:rPr lang="en-US" b="1" smtClean="0">
                <a:solidFill>
                  <a:srgbClr val="0000CC"/>
                </a:solidFill>
              </a:rPr>
              <a:t>Benefits of price-offs</a:t>
            </a:r>
          </a:p>
          <a:p>
            <a:pPr lvl="1"/>
            <a:r>
              <a:rPr lang="en-US" sz="2400" smtClean="0"/>
              <a:t>Excellent for stimulating sales</a:t>
            </a:r>
          </a:p>
          <a:p>
            <a:pPr lvl="1"/>
            <a:r>
              <a:rPr lang="en-US" sz="2400" smtClean="0"/>
              <a:t>Entice trial purchases</a:t>
            </a:r>
          </a:p>
          <a:p>
            <a:pPr lvl="1"/>
            <a:r>
              <a:rPr lang="en-US" sz="2400" smtClean="0"/>
              <a:t>Lower financial risk</a:t>
            </a:r>
          </a:p>
          <a:p>
            <a:pPr lvl="1"/>
            <a:r>
              <a:rPr lang="en-US" sz="2400" smtClean="0"/>
              <a:t>Encourage brand switching</a:t>
            </a:r>
          </a:p>
          <a:p>
            <a:pPr lvl="1"/>
            <a:r>
              <a:rPr lang="en-US" sz="2400" smtClean="0"/>
              <a:t>Encourage stockpiling</a:t>
            </a:r>
          </a:p>
          <a:p>
            <a:r>
              <a:rPr lang="en-US" b="1" smtClean="0">
                <a:solidFill>
                  <a:srgbClr val="0000CC"/>
                </a:solidFill>
              </a:rPr>
              <a:t>Problems with price-off</a:t>
            </a:r>
          </a:p>
          <a:p>
            <a:pPr lvl="1"/>
            <a:r>
              <a:rPr lang="en-US" sz="2400" smtClean="0"/>
              <a:t>Negative impact on profits</a:t>
            </a:r>
            <a:endParaRPr lang="en-US" smtClean="0"/>
          </a:p>
          <a:p>
            <a:pPr lvl="1"/>
            <a:r>
              <a:rPr lang="en-US" sz="2400" smtClean="0"/>
              <a:t>Encourages greater price sensitivity</a:t>
            </a:r>
          </a:p>
          <a:p>
            <a:pPr lvl="1"/>
            <a:r>
              <a:rPr lang="en-US" sz="2400" smtClean="0"/>
              <a:t>Potential negative impact on brand image</a:t>
            </a:r>
          </a:p>
        </p:txBody>
      </p:sp>
      <p:sp>
        <p:nvSpPr>
          <p:cNvPr id="71684"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US"/>
          </a:p>
        </p:txBody>
      </p:sp>
      <p:sp>
        <p:nvSpPr>
          <p:cNvPr id="71685"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US"/>
          </a:p>
        </p:txBody>
      </p:sp>
      <p:sp>
        <p:nvSpPr>
          <p:cNvPr id="71686"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US"/>
          </a:p>
        </p:txBody>
      </p:sp>
      <p:sp>
        <p:nvSpPr>
          <p:cNvPr id="34824" name="Slide Number Placeholder 8"/>
          <p:cNvSpPr>
            <a:spLocks noGrp="1"/>
          </p:cNvSpPr>
          <p:nvPr>
            <p:ph type="sldNum" sz="quarter" idx="12"/>
          </p:nvPr>
        </p:nvSpPr>
        <p:spPr/>
        <p:txBody>
          <a:bodyPr/>
          <a:lstStyle/>
          <a:p>
            <a:pPr>
              <a:defRPr/>
            </a:pPr>
            <a:r>
              <a:rPr lang="en-US" smtClean="0">
                <a:latin typeface="Arial" charset="0"/>
              </a:rPr>
              <a:t>12-</a:t>
            </a:r>
            <a:fld id="{A692936F-DF87-423F-A700-4767A7BC106A}" type="slidenum">
              <a:rPr lang="en-US" smtClean="0">
                <a:latin typeface="Arial" charset="0"/>
              </a:rPr>
              <a:pPr>
                <a:defRPr/>
              </a:pPr>
              <a:t>43</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p:txBody>
          <a:bodyPr/>
          <a:lstStyle/>
          <a:p>
            <a:pPr>
              <a:defRPr/>
            </a:pPr>
            <a:r>
              <a:rPr lang="en-US">
                <a:latin typeface="Arial" charset="0"/>
              </a:rPr>
              <a:t>Copyright ©2014 by Pearson Education, Inc. All rights reserved. </a:t>
            </a:r>
          </a:p>
        </p:txBody>
      </p:sp>
      <p:sp>
        <p:nvSpPr>
          <p:cNvPr id="2064" name="Rectangle 2"/>
          <p:cNvSpPr>
            <a:spLocks noGrp="1" noChangeArrowheads="1"/>
          </p:cNvSpPr>
          <p:nvPr>
            <p:ph type="title"/>
          </p:nvPr>
        </p:nvSpPr>
        <p:spPr>
          <a:xfrm>
            <a:off x="609600" y="152400"/>
            <a:ext cx="8248650" cy="1104900"/>
          </a:xfrm>
        </p:spPr>
        <p:txBody>
          <a:bodyPr/>
          <a:lstStyle/>
          <a:p>
            <a:pPr algn="ctr"/>
            <a:r>
              <a:rPr lang="en-US" sz="3200" b="1" smtClean="0">
                <a:solidFill>
                  <a:srgbClr val="C00000"/>
                </a:solidFill>
              </a:rPr>
              <a:t>Impact of Price-off on </a:t>
            </a:r>
            <a:br>
              <a:rPr lang="en-US" sz="3200" b="1" smtClean="0">
                <a:solidFill>
                  <a:srgbClr val="C00000"/>
                </a:solidFill>
              </a:rPr>
            </a:br>
            <a:r>
              <a:rPr lang="en-US" sz="3200" b="1" smtClean="0">
                <a:solidFill>
                  <a:srgbClr val="C00000"/>
                </a:solidFill>
              </a:rPr>
              <a:t>Consumer Purchase</a:t>
            </a:r>
          </a:p>
        </p:txBody>
      </p:sp>
      <p:sp>
        <p:nvSpPr>
          <p:cNvPr id="2053" name="Text Box 5"/>
          <p:cNvSpPr txBox="1">
            <a:spLocks noChangeArrowheads="1"/>
          </p:cNvSpPr>
          <p:nvPr/>
        </p:nvSpPr>
        <p:spPr bwMode="auto">
          <a:xfrm>
            <a:off x="1295400" y="5943600"/>
            <a:ext cx="5638800" cy="430213"/>
          </a:xfrm>
          <a:prstGeom prst="rect">
            <a:avLst/>
          </a:prstGeom>
          <a:noFill/>
          <a:ln w="12700">
            <a:noFill/>
            <a:miter lim="800000"/>
            <a:headEnd type="none" w="sm" len="sm"/>
            <a:tailEnd type="none" w="sm" len="sm"/>
          </a:ln>
        </p:spPr>
        <p:txBody>
          <a:bodyPr>
            <a:spAutoFit/>
          </a:bodyPr>
          <a:lstStyle/>
          <a:p>
            <a:pPr eaLnBrk="0" hangingPunct="0">
              <a:defRPr/>
            </a:pPr>
            <a:r>
              <a:rPr lang="en-US" sz="1050" dirty="0"/>
              <a:t>Source: “Studies Indicate Coupons are an Effective Promotional Tool,” Santella &amp; Associates (</a:t>
            </a:r>
            <a:r>
              <a:rPr lang="en-US" sz="1050" dirty="0">
                <a:hlinkClick r:id="rId4"/>
              </a:rPr>
              <a:t>http://www.santella.com/coupon.htm</a:t>
            </a:r>
            <a:r>
              <a:rPr lang="en-US" sz="1050" dirty="0"/>
              <a:t>, August 2009) </a:t>
            </a:r>
          </a:p>
        </p:txBody>
      </p:sp>
      <p:graphicFrame>
        <p:nvGraphicFramePr>
          <p:cNvPr id="2062" name="Object 14"/>
          <p:cNvGraphicFramePr>
            <a:graphicFrameLocks noChangeAspect="1"/>
          </p:cNvGraphicFramePr>
          <p:nvPr/>
        </p:nvGraphicFramePr>
        <p:xfrm>
          <a:off x="1066800" y="2057400"/>
          <a:ext cx="5815013" cy="3009900"/>
        </p:xfrm>
        <a:graphic>
          <a:graphicData uri="http://schemas.openxmlformats.org/presentationml/2006/ole">
            <p:oleObj spid="_x0000_s2062" name="Chart" r:id="rId5" imgW="5212800" imgH="2995560" progId="Excel.Sheet.8">
              <p:embed/>
            </p:oleObj>
          </a:graphicData>
        </a:graphic>
      </p:graphicFrame>
      <p:sp>
        <p:nvSpPr>
          <p:cNvPr id="2066" name="Text Box 9"/>
          <p:cNvSpPr txBox="1">
            <a:spLocks noChangeArrowheads="1"/>
          </p:cNvSpPr>
          <p:nvPr/>
        </p:nvSpPr>
        <p:spPr bwMode="auto">
          <a:xfrm>
            <a:off x="4267200" y="2286000"/>
            <a:ext cx="4248150" cy="641350"/>
          </a:xfrm>
          <a:prstGeom prst="rect">
            <a:avLst/>
          </a:prstGeom>
          <a:noFill/>
          <a:ln w="12700">
            <a:noFill/>
            <a:miter lim="800000"/>
            <a:headEnd type="none" w="sm" len="sm"/>
            <a:tailEnd type="none" w="sm" len="sm"/>
          </a:ln>
        </p:spPr>
        <p:txBody>
          <a:bodyPr wrap="none">
            <a:spAutoFit/>
          </a:bodyPr>
          <a:lstStyle/>
          <a:p>
            <a:pPr algn="ctr" eaLnBrk="0" hangingPunct="0"/>
            <a:r>
              <a:rPr lang="en-US" b="1"/>
              <a:t>Consumer unaware item was on sale.</a:t>
            </a:r>
          </a:p>
          <a:p>
            <a:pPr algn="ctr" eaLnBrk="0" hangingPunct="0"/>
            <a:r>
              <a:rPr lang="en-US" b="1"/>
              <a:t>51%</a:t>
            </a:r>
            <a:endParaRPr lang="en-US" i="1">
              <a:solidFill>
                <a:srgbClr val="FFFF00"/>
              </a:solidFill>
            </a:endParaRPr>
          </a:p>
        </p:txBody>
      </p:sp>
      <p:sp>
        <p:nvSpPr>
          <p:cNvPr id="2067" name="Text Box 10"/>
          <p:cNvSpPr txBox="1">
            <a:spLocks noChangeArrowheads="1"/>
          </p:cNvSpPr>
          <p:nvPr/>
        </p:nvSpPr>
        <p:spPr bwMode="auto">
          <a:xfrm>
            <a:off x="990600" y="1676400"/>
            <a:ext cx="5486400" cy="701675"/>
          </a:xfrm>
          <a:prstGeom prst="rect">
            <a:avLst/>
          </a:prstGeom>
          <a:noFill/>
          <a:ln w="12700">
            <a:noFill/>
            <a:miter lim="800000"/>
            <a:headEnd type="none" w="sm" len="sm"/>
            <a:tailEnd type="none" w="sm" len="sm"/>
          </a:ln>
        </p:spPr>
        <p:txBody>
          <a:bodyPr>
            <a:spAutoFit/>
          </a:bodyPr>
          <a:lstStyle/>
          <a:p>
            <a:pPr algn="ctr" eaLnBrk="0" hangingPunct="0"/>
            <a:r>
              <a:rPr lang="en-US" sz="2000" b="1"/>
              <a:t>Consumer purchased because of sale price</a:t>
            </a:r>
          </a:p>
          <a:p>
            <a:pPr algn="ctr" eaLnBrk="0" hangingPunct="0"/>
            <a:r>
              <a:rPr lang="en-US" sz="2000" b="1"/>
              <a:t>9%</a:t>
            </a:r>
            <a:endParaRPr lang="en-US" sz="2000" b="1">
              <a:solidFill>
                <a:srgbClr val="FFFF00"/>
              </a:solidFill>
            </a:endParaRPr>
          </a:p>
        </p:txBody>
      </p:sp>
      <p:sp>
        <p:nvSpPr>
          <p:cNvPr id="2068" name="Text Box 11"/>
          <p:cNvSpPr txBox="1">
            <a:spLocks noChangeArrowheads="1"/>
          </p:cNvSpPr>
          <p:nvPr/>
        </p:nvSpPr>
        <p:spPr bwMode="auto">
          <a:xfrm>
            <a:off x="1143000" y="4495800"/>
            <a:ext cx="5264150" cy="641350"/>
          </a:xfrm>
          <a:prstGeom prst="rect">
            <a:avLst/>
          </a:prstGeom>
          <a:noFill/>
          <a:ln w="12700">
            <a:noFill/>
            <a:miter lim="800000"/>
            <a:headEnd type="none" w="sm" len="sm"/>
            <a:tailEnd type="none" w="sm" len="sm"/>
          </a:ln>
        </p:spPr>
        <p:txBody>
          <a:bodyPr wrap="none">
            <a:spAutoFit/>
          </a:bodyPr>
          <a:lstStyle/>
          <a:p>
            <a:pPr algn="ctr" eaLnBrk="0" hangingPunct="0"/>
            <a:r>
              <a:rPr lang="en-US" b="1"/>
              <a:t>Consumer would have purchased item anyway</a:t>
            </a:r>
          </a:p>
          <a:p>
            <a:pPr algn="ctr" eaLnBrk="0" hangingPunct="0"/>
            <a:r>
              <a:rPr lang="en-US" b="1"/>
              <a:t>40%</a:t>
            </a:r>
            <a:endParaRPr lang="en-US" i="1">
              <a:solidFill>
                <a:srgbClr val="FFFF00"/>
              </a:solidFill>
            </a:endParaRPr>
          </a:p>
        </p:txBody>
      </p:sp>
      <p:sp>
        <p:nvSpPr>
          <p:cNvPr id="2069" name="Rectangle 1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US"/>
          </a:p>
        </p:txBody>
      </p:sp>
      <p:sp>
        <p:nvSpPr>
          <p:cNvPr id="2061" name="Slide Number Placeholder 13"/>
          <p:cNvSpPr>
            <a:spLocks noGrp="1"/>
          </p:cNvSpPr>
          <p:nvPr>
            <p:ph type="sldNum" sz="quarter" idx="12"/>
          </p:nvPr>
        </p:nvSpPr>
        <p:spPr/>
        <p:txBody>
          <a:bodyPr/>
          <a:lstStyle/>
          <a:p>
            <a:pPr>
              <a:defRPr/>
            </a:pPr>
            <a:r>
              <a:rPr lang="en-US" smtClean="0">
                <a:latin typeface="Arial" charset="0"/>
              </a:rPr>
              <a:t>12-</a:t>
            </a:r>
            <a:fld id="{E7EB1E99-4DFF-4DCE-9A2C-0C2068CD3AD0}" type="slidenum">
              <a:rPr lang="en-US" smtClean="0">
                <a:latin typeface="Arial" charset="0"/>
              </a:rPr>
              <a:pPr>
                <a:defRPr/>
              </a:pPr>
              <a:t>44</a:t>
            </a:fld>
            <a:endParaRPr lang="en-US" smtClean="0">
              <a:latin typeface="Arial" charset="0"/>
            </a:endParaRPr>
          </a:p>
        </p:txBody>
      </p:sp>
      <p:sp>
        <p:nvSpPr>
          <p:cNvPr id="2071"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US"/>
          </a:p>
        </p:txBody>
      </p:sp>
      <p:sp>
        <p:nvSpPr>
          <p:cNvPr id="2072"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US"/>
          </a:p>
        </p:txBody>
      </p:sp>
      <p:pic>
        <p:nvPicPr>
          <p:cNvPr id="2073" name="Picture 1"/>
          <p:cNvPicPr>
            <a:picLocks noChangeAspect="1"/>
          </p:cNvPicPr>
          <p:nvPr/>
        </p:nvPicPr>
        <p:blipFill>
          <a:blip r:embed="rId6"/>
          <a:srcRect/>
          <a:stretch>
            <a:fillRect/>
          </a:stretch>
        </p:blipFill>
        <p:spPr bwMode="auto">
          <a:xfrm>
            <a:off x="6629400" y="3503613"/>
            <a:ext cx="2109788" cy="28463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p:cNvSpPr>
            <a:spLocks noGrp="1"/>
          </p:cNvSpPr>
          <p:nvPr>
            <p:ph type="ftr" sz="quarter" idx="11"/>
          </p:nvPr>
        </p:nvSpPr>
        <p:spPr/>
        <p:txBody>
          <a:bodyPr/>
          <a:lstStyle/>
          <a:p>
            <a:pPr>
              <a:defRPr/>
            </a:pPr>
            <a:r>
              <a:rPr lang="en-US">
                <a:latin typeface="Arial" charset="0"/>
              </a:rPr>
              <a:t>Copyright ©2014 by Pearson Education, Inc. All rights reserved. </a:t>
            </a:r>
          </a:p>
        </p:txBody>
      </p:sp>
      <p:sp>
        <p:nvSpPr>
          <p:cNvPr id="76802" name="Rectangle 2"/>
          <p:cNvSpPr>
            <a:spLocks noGrp="1" noChangeArrowheads="1"/>
          </p:cNvSpPr>
          <p:nvPr>
            <p:ph type="title"/>
          </p:nvPr>
        </p:nvSpPr>
        <p:spPr>
          <a:xfrm>
            <a:off x="533400" y="228600"/>
            <a:ext cx="8610600" cy="1104900"/>
          </a:xfrm>
        </p:spPr>
        <p:txBody>
          <a:bodyPr/>
          <a:lstStyle/>
          <a:p>
            <a:pPr algn="ctr"/>
            <a:r>
              <a:rPr lang="en-US" sz="6000" b="1" smtClean="0">
                <a:solidFill>
                  <a:srgbClr val="FF0000"/>
                </a:solidFill>
              </a:rPr>
              <a:t>Overlays and Tie-Ins</a:t>
            </a:r>
          </a:p>
        </p:txBody>
      </p:sp>
      <p:sp>
        <p:nvSpPr>
          <p:cNvPr id="76803" name="Rectangle 3"/>
          <p:cNvSpPr>
            <a:spLocks noGrp="1" noChangeArrowheads="1"/>
          </p:cNvSpPr>
          <p:nvPr>
            <p:ph type="body" idx="1"/>
          </p:nvPr>
        </p:nvSpPr>
        <p:spPr>
          <a:xfrm>
            <a:off x="990600" y="2057400"/>
            <a:ext cx="6629400" cy="3505200"/>
          </a:xfrm>
        </p:spPr>
        <p:txBody>
          <a:bodyPr/>
          <a:lstStyle/>
          <a:p>
            <a:r>
              <a:rPr lang="en-US" sz="3600" smtClean="0"/>
              <a:t>Overlay</a:t>
            </a:r>
          </a:p>
          <a:p>
            <a:pPr lvl="1"/>
            <a:r>
              <a:rPr lang="en-US" smtClean="0"/>
              <a:t>2 or more promotions</a:t>
            </a:r>
          </a:p>
          <a:p>
            <a:r>
              <a:rPr lang="en-US" sz="3600" smtClean="0"/>
              <a:t>Intra-company tie-in</a:t>
            </a:r>
          </a:p>
          <a:p>
            <a:pPr lvl="1"/>
            <a:r>
              <a:rPr lang="en-US" smtClean="0"/>
              <a:t>Products within a company</a:t>
            </a:r>
          </a:p>
          <a:p>
            <a:r>
              <a:rPr lang="en-US" sz="3600" smtClean="0"/>
              <a:t>Inter-company tie-in</a:t>
            </a:r>
          </a:p>
          <a:p>
            <a:pPr lvl="1"/>
            <a:r>
              <a:rPr lang="en-US" smtClean="0"/>
              <a:t>Partnering with another company</a:t>
            </a:r>
          </a:p>
          <a:p>
            <a:pPr lvl="1"/>
            <a:endParaRPr lang="en-US" smtClean="0"/>
          </a:p>
        </p:txBody>
      </p:sp>
      <p:sp>
        <p:nvSpPr>
          <p:cNvPr id="76804"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US"/>
          </a:p>
        </p:txBody>
      </p:sp>
      <p:sp>
        <p:nvSpPr>
          <p:cNvPr id="76805"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US"/>
          </a:p>
        </p:txBody>
      </p:sp>
      <p:sp>
        <p:nvSpPr>
          <p:cNvPr id="76806"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US"/>
          </a:p>
        </p:txBody>
      </p:sp>
      <p:sp>
        <p:nvSpPr>
          <p:cNvPr id="35848" name="Slide Number Placeholder 8"/>
          <p:cNvSpPr>
            <a:spLocks noGrp="1"/>
          </p:cNvSpPr>
          <p:nvPr>
            <p:ph type="sldNum" sz="quarter" idx="12"/>
          </p:nvPr>
        </p:nvSpPr>
        <p:spPr/>
        <p:txBody>
          <a:bodyPr/>
          <a:lstStyle/>
          <a:p>
            <a:pPr>
              <a:defRPr/>
            </a:pPr>
            <a:r>
              <a:rPr lang="en-US" smtClean="0">
                <a:latin typeface="Arial" charset="0"/>
              </a:rPr>
              <a:t>12-</a:t>
            </a:r>
            <a:fld id="{C81E18E3-AF3E-4B2A-9E8C-7392A89B9A52}" type="slidenum">
              <a:rPr lang="en-US" smtClean="0">
                <a:latin typeface="Arial" charset="0"/>
              </a:rPr>
              <a:pPr>
                <a:defRPr/>
              </a:pPr>
              <a:t>45</a:t>
            </a:fld>
            <a:endParaRPr lang="en-US" smtClean="0">
              <a:latin typeface="Arial" charset="0"/>
            </a:endParaRPr>
          </a:p>
        </p:txBody>
      </p:sp>
      <p:pic>
        <p:nvPicPr>
          <p:cNvPr id="76808" name="Picture 1"/>
          <p:cNvPicPr>
            <a:picLocks noChangeAspect="1"/>
          </p:cNvPicPr>
          <p:nvPr/>
        </p:nvPicPr>
        <p:blipFill>
          <a:blip r:embed="rId3"/>
          <a:srcRect/>
          <a:stretch>
            <a:fillRect/>
          </a:stretch>
        </p:blipFill>
        <p:spPr bwMode="auto">
          <a:xfrm>
            <a:off x="6103938" y="1235075"/>
            <a:ext cx="2749550" cy="3717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p:txBody>
          <a:bodyPr/>
          <a:lstStyle/>
          <a:p>
            <a:pPr>
              <a:defRPr/>
            </a:pPr>
            <a:r>
              <a:rPr lang="en-US">
                <a:latin typeface="Arial" charset="0"/>
              </a:rPr>
              <a:t>Copyright ©2014 by Pearson Education, Inc. All rights reserved. </a:t>
            </a:r>
          </a:p>
        </p:txBody>
      </p:sp>
      <p:sp>
        <p:nvSpPr>
          <p:cNvPr id="78850" name="Rectangle 2"/>
          <p:cNvSpPr>
            <a:spLocks noGrp="1" noChangeArrowheads="1"/>
          </p:cNvSpPr>
          <p:nvPr>
            <p:ph type="title"/>
          </p:nvPr>
        </p:nvSpPr>
        <p:spPr>
          <a:xfrm>
            <a:off x="838200" y="228600"/>
            <a:ext cx="8001000" cy="914400"/>
          </a:xfrm>
        </p:spPr>
        <p:txBody>
          <a:bodyPr/>
          <a:lstStyle/>
          <a:p>
            <a:pPr algn="ctr"/>
            <a:r>
              <a:rPr lang="en-US" sz="4000" b="1" smtClean="0">
                <a:solidFill>
                  <a:srgbClr val="FF0000"/>
                </a:solidFill>
              </a:rPr>
              <a:t>Planning Consumer Promotions</a:t>
            </a:r>
          </a:p>
        </p:txBody>
      </p:sp>
      <p:sp>
        <p:nvSpPr>
          <p:cNvPr id="36869" name="Slide Number Placeholder 8"/>
          <p:cNvSpPr>
            <a:spLocks noGrp="1"/>
          </p:cNvSpPr>
          <p:nvPr>
            <p:ph type="sldNum" sz="quarter" idx="12"/>
          </p:nvPr>
        </p:nvSpPr>
        <p:spPr/>
        <p:txBody>
          <a:bodyPr/>
          <a:lstStyle/>
          <a:p>
            <a:pPr>
              <a:defRPr/>
            </a:pPr>
            <a:r>
              <a:rPr lang="en-US" smtClean="0">
                <a:latin typeface="Arial" charset="0"/>
              </a:rPr>
              <a:t>12-</a:t>
            </a:r>
            <a:fld id="{390290BA-6EEF-4BC7-9CD8-9DD644062494}" type="slidenum">
              <a:rPr lang="en-US" smtClean="0">
                <a:latin typeface="Arial" charset="0"/>
              </a:rPr>
              <a:pPr>
                <a:defRPr/>
              </a:pPr>
              <a:t>46</a:t>
            </a:fld>
            <a:endParaRPr lang="en-US" smtClean="0">
              <a:latin typeface="Arial" charset="0"/>
            </a:endParaRPr>
          </a:p>
        </p:txBody>
      </p:sp>
      <p:sp>
        <p:nvSpPr>
          <p:cNvPr id="78852" name="Rectangle 7"/>
          <p:cNvSpPr>
            <a:spLocks noChangeArrowheads="1"/>
          </p:cNvSpPr>
          <p:nvPr/>
        </p:nvSpPr>
        <p:spPr bwMode="auto">
          <a:xfrm>
            <a:off x="5334000" y="2895600"/>
            <a:ext cx="3505200" cy="1828800"/>
          </a:xfrm>
          <a:prstGeom prst="rect">
            <a:avLst/>
          </a:prstGeom>
          <a:solidFill>
            <a:srgbClr val="F9FCB4"/>
          </a:solidFill>
          <a:ln w="9525">
            <a:solidFill>
              <a:schemeClr val="tx1"/>
            </a:solidFill>
            <a:miter lim="800000"/>
            <a:headEnd/>
            <a:tailEnd/>
          </a:ln>
        </p:spPr>
        <p:txBody>
          <a:bodyPr wrap="none" anchor="ctr"/>
          <a:lstStyle/>
          <a:p>
            <a:pPr algn="ctr"/>
            <a:r>
              <a:rPr lang="en-US" sz="2800" b="1">
                <a:solidFill>
                  <a:srgbClr val="800000"/>
                </a:solidFill>
              </a:rPr>
              <a:t>Promotion-prone</a:t>
            </a:r>
          </a:p>
          <a:p>
            <a:pPr algn="ctr"/>
            <a:r>
              <a:rPr lang="en-US" sz="2800" b="1">
                <a:solidFill>
                  <a:srgbClr val="800000"/>
                </a:solidFill>
              </a:rPr>
              <a:t>Brand-loyal</a:t>
            </a:r>
          </a:p>
          <a:p>
            <a:pPr algn="ctr"/>
            <a:r>
              <a:rPr lang="en-US" sz="2800" b="1">
                <a:solidFill>
                  <a:srgbClr val="800000"/>
                </a:solidFill>
              </a:rPr>
              <a:t>Brand-preferred</a:t>
            </a:r>
          </a:p>
          <a:p>
            <a:pPr algn="ctr"/>
            <a:r>
              <a:rPr lang="en-US" sz="2800" b="1">
                <a:solidFill>
                  <a:srgbClr val="800000"/>
                </a:solidFill>
              </a:rPr>
              <a:t>Price-sensitive</a:t>
            </a:r>
          </a:p>
        </p:txBody>
      </p:sp>
      <p:sp>
        <p:nvSpPr>
          <p:cNvPr id="7885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US"/>
          </a:p>
        </p:txBody>
      </p:sp>
      <p:sp>
        <p:nvSpPr>
          <p:cNvPr id="7885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US"/>
          </a:p>
        </p:txBody>
      </p:sp>
      <p:sp>
        <p:nvSpPr>
          <p:cNvPr id="7885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US"/>
          </a:p>
        </p:txBody>
      </p:sp>
      <p:pic>
        <p:nvPicPr>
          <p:cNvPr id="2" name="Picture 1"/>
          <p:cNvPicPr>
            <a:picLocks noChangeAspect="1"/>
          </p:cNvPicPr>
          <p:nvPr/>
        </p:nvPicPr>
        <p:blipFill>
          <a:blip r:embed="rId3" cstate="print">
            <a:extLst>
              <a:ext uri="{28A0092B-C50C-407E-A947-70E740481C1C}"/>
            </a:extLst>
          </a:blip>
          <a:stretch>
            <a:fillRect/>
          </a:stretch>
        </p:blipFill>
        <p:spPr>
          <a:xfrm>
            <a:off x="761997" y="1828800"/>
            <a:ext cx="4648203" cy="3778989"/>
          </a:xfrm>
          <a:prstGeom prst="ellipse">
            <a:avLst/>
          </a:prstGeom>
          <a:ln>
            <a:noFill/>
          </a:ln>
          <a:effectLst>
            <a:softEdge rad="112500"/>
          </a:effec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p:cNvSpPr>
            <a:spLocks noGrp="1"/>
          </p:cNvSpPr>
          <p:nvPr>
            <p:ph type="ftr" sz="quarter" idx="11"/>
          </p:nvPr>
        </p:nvSpPr>
        <p:spPr/>
        <p:txBody>
          <a:bodyPr/>
          <a:lstStyle/>
          <a:p>
            <a:pPr>
              <a:defRPr/>
            </a:pPr>
            <a:r>
              <a:rPr lang="en-US">
                <a:latin typeface="Arial" charset="0"/>
              </a:rPr>
              <a:t>Copyright ©2014 by Pearson Education, Inc. All rights reserved. </a:t>
            </a:r>
          </a:p>
        </p:txBody>
      </p:sp>
      <p:sp>
        <p:nvSpPr>
          <p:cNvPr id="80898" name="Rectangle 2"/>
          <p:cNvSpPr>
            <a:spLocks noGrp="1" noChangeArrowheads="1"/>
          </p:cNvSpPr>
          <p:nvPr>
            <p:ph type="title"/>
          </p:nvPr>
        </p:nvSpPr>
        <p:spPr>
          <a:xfrm>
            <a:off x="533400" y="228600"/>
            <a:ext cx="8610600" cy="1104900"/>
          </a:xfrm>
        </p:spPr>
        <p:txBody>
          <a:bodyPr/>
          <a:lstStyle/>
          <a:p>
            <a:pPr algn="ctr"/>
            <a:r>
              <a:rPr lang="en-US" sz="4000" b="1" smtClean="0">
                <a:solidFill>
                  <a:srgbClr val="FF0000"/>
                </a:solidFill>
              </a:rPr>
              <a:t>Planning Consumer Promotions</a:t>
            </a:r>
          </a:p>
        </p:txBody>
      </p:sp>
      <p:sp>
        <p:nvSpPr>
          <p:cNvPr id="80899" name="Rectangle 3"/>
          <p:cNvSpPr>
            <a:spLocks noGrp="1" noChangeArrowheads="1"/>
          </p:cNvSpPr>
          <p:nvPr>
            <p:ph type="body" idx="1"/>
          </p:nvPr>
        </p:nvSpPr>
        <p:spPr>
          <a:xfrm>
            <a:off x="1295400" y="1371600"/>
            <a:ext cx="7467600" cy="3581400"/>
          </a:xfrm>
        </p:spPr>
        <p:txBody>
          <a:bodyPr/>
          <a:lstStyle/>
          <a:p>
            <a:r>
              <a:rPr lang="en-US" sz="2800" smtClean="0"/>
              <a:t>Support brand image and position strategy</a:t>
            </a:r>
          </a:p>
          <a:p>
            <a:r>
              <a:rPr lang="en-US" sz="2800" smtClean="0"/>
              <a:t>Consider target audience</a:t>
            </a:r>
          </a:p>
          <a:p>
            <a:r>
              <a:rPr lang="en-US" sz="2800" b="1" smtClean="0">
                <a:solidFill>
                  <a:srgbClr val="C00000"/>
                </a:solidFill>
              </a:rPr>
              <a:t>Promotion-prone consumers</a:t>
            </a:r>
          </a:p>
          <a:p>
            <a:pPr lvl="1"/>
            <a:r>
              <a:rPr lang="en-US" sz="2400" smtClean="0"/>
              <a:t>Respond to deals</a:t>
            </a:r>
          </a:p>
          <a:p>
            <a:r>
              <a:rPr lang="en-US" sz="2800" b="1" smtClean="0">
                <a:solidFill>
                  <a:srgbClr val="C00000"/>
                </a:solidFill>
              </a:rPr>
              <a:t>Price-sensitive consumers</a:t>
            </a:r>
          </a:p>
          <a:p>
            <a:pPr lvl="1"/>
            <a:r>
              <a:rPr lang="en-US" sz="2400" smtClean="0"/>
              <a:t>Price primary factor in purchases</a:t>
            </a:r>
          </a:p>
          <a:p>
            <a:pPr lvl="1"/>
            <a:r>
              <a:rPr lang="en-US" sz="2400" smtClean="0"/>
              <a:t>Deals that reduce price</a:t>
            </a:r>
          </a:p>
        </p:txBody>
      </p:sp>
      <p:sp>
        <p:nvSpPr>
          <p:cNvPr id="80900"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US"/>
          </a:p>
        </p:txBody>
      </p:sp>
      <p:sp>
        <p:nvSpPr>
          <p:cNvPr id="80901"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US"/>
          </a:p>
        </p:txBody>
      </p:sp>
      <p:sp>
        <p:nvSpPr>
          <p:cNvPr id="80902"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US"/>
          </a:p>
        </p:txBody>
      </p:sp>
      <p:sp>
        <p:nvSpPr>
          <p:cNvPr id="35848" name="Slide Number Placeholder 8"/>
          <p:cNvSpPr>
            <a:spLocks noGrp="1"/>
          </p:cNvSpPr>
          <p:nvPr>
            <p:ph type="sldNum" sz="quarter" idx="12"/>
          </p:nvPr>
        </p:nvSpPr>
        <p:spPr/>
        <p:txBody>
          <a:bodyPr/>
          <a:lstStyle/>
          <a:p>
            <a:pPr>
              <a:defRPr/>
            </a:pPr>
            <a:r>
              <a:rPr lang="en-US" smtClean="0">
                <a:latin typeface="Arial" charset="0"/>
              </a:rPr>
              <a:t>12-</a:t>
            </a:r>
            <a:fld id="{CFE79505-0D4C-463C-AB9D-D93B0CDEF6D4}" type="slidenum">
              <a:rPr lang="en-US" smtClean="0">
                <a:latin typeface="Arial" charset="0"/>
              </a:rPr>
              <a:pPr>
                <a:defRPr/>
              </a:pPr>
              <a:t>47</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p:cNvSpPr>
            <a:spLocks noGrp="1"/>
          </p:cNvSpPr>
          <p:nvPr>
            <p:ph type="ftr" sz="quarter" idx="11"/>
          </p:nvPr>
        </p:nvSpPr>
        <p:spPr/>
        <p:txBody>
          <a:bodyPr/>
          <a:lstStyle/>
          <a:p>
            <a:pPr>
              <a:defRPr/>
            </a:pPr>
            <a:r>
              <a:rPr lang="en-US">
                <a:latin typeface="Arial" charset="0"/>
              </a:rPr>
              <a:t>Copyright ©2014 by Pearson Education, Inc. All rights reserved. </a:t>
            </a:r>
          </a:p>
        </p:txBody>
      </p:sp>
      <p:sp>
        <p:nvSpPr>
          <p:cNvPr id="82946" name="Rectangle 2"/>
          <p:cNvSpPr>
            <a:spLocks noGrp="1" noChangeArrowheads="1"/>
          </p:cNvSpPr>
          <p:nvPr>
            <p:ph type="title"/>
          </p:nvPr>
        </p:nvSpPr>
        <p:spPr>
          <a:xfrm>
            <a:off x="533400" y="228600"/>
            <a:ext cx="8610600" cy="1104900"/>
          </a:xfrm>
        </p:spPr>
        <p:txBody>
          <a:bodyPr/>
          <a:lstStyle/>
          <a:p>
            <a:pPr algn="ctr"/>
            <a:r>
              <a:rPr lang="en-US" sz="4000" b="1" smtClean="0">
                <a:solidFill>
                  <a:srgbClr val="FF0000"/>
                </a:solidFill>
              </a:rPr>
              <a:t>Planning Consumer Promotions</a:t>
            </a:r>
          </a:p>
        </p:txBody>
      </p:sp>
      <p:sp>
        <p:nvSpPr>
          <p:cNvPr id="82947" name="Rectangle 3"/>
          <p:cNvSpPr>
            <a:spLocks noGrp="1" noChangeArrowheads="1"/>
          </p:cNvSpPr>
          <p:nvPr>
            <p:ph type="body" idx="1"/>
          </p:nvPr>
        </p:nvSpPr>
        <p:spPr>
          <a:xfrm>
            <a:off x="1143000" y="1295400"/>
            <a:ext cx="7467600" cy="4724400"/>
          </a:xfrm>
        </p:spPr>
        <p:txBody>
          <a:bodyPr/>
          <a:lstStyle/>
          <a:p>
            <a:r>
              <a:rPr lang="en-US" sz="2800" b="1" smtClean="0">
                <a:solidFill>
                  <a:srgbClr val="C00000"/>
                </a:solidFill>
              </a:rPr>
              <a:t>Brand-loyal consumers</a:t>
            </a:r>
          </a:p>
          <a:p>
            <a:pPr lvl="1"/>
            <a:r>
              <a:rPr lang="en-US" sz="2400" smtClean="0"/>
              <a:t>Purchase only preferred brand</a:t>
            </a:r>
          </a:p>
          <a:p>
            <a:r>
              <a:rPr lang="en-US" sz="2800" b="1" smtClean="0">
                <a:solidFill>
                  <a:srgbClr val="C00000"/>
                </a:solidFill>
              </a:rPr>
              <a:t>Brand-preference consumers</a:t>
            </a:r>
          </a:p>
          <a:p>
            <a:pPr lvl="1"/>
            <a:r>
              <a:rPr lang="en-US" sz="2400" smtClean="0"/>
              <a:t>Small set of preferred brands</a:t>
            </a:r>
          </a:p>
          <a:p>
            <a:pPr lvl="1"/>
            <a:r>
              <a:rPr lang="en-US" sz="2400" smtClean="0"/>
              <a:t>Deals for one of preferred brands</a:t>
            </a:r>
          </a:p>
          <a:p>
            <a:r>
              <a:rPr lang="en-US" sz="2800" smtClean="0"/>
              <a:t>Varies by product</a:t>
            </a:r>
          </a:p>
          <a:p>
            <a:r>
              <a:rPr lang="en-US" sz="2800" smtClean="0"/>
              <a:t>Tendency towards one type</a:t>
            </a:r>
          </a:p>
          <a:p>
            <a:r>
              <a:rPr lang="en-US" sz="2800" smtClean="0"/>
              <a:t>Brand-preference consumers best target</a:t>
            </a:r>
          </a:p>
        </p:txBody>
      </p:sp>
      <p:sp>
        <p:nvSpPr>
          <p:cNvPr id="82948"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US"/>
          </a:p>
        </p:txBody>
      </p:sp>
      <p:sp>
        <p:nvSpPr>
          <p:cNvPr id="82949"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US"/>
          </a:p>
        </p:txBody>
      </p:sp>
      <p:sp>
        <p:nvSpPr>
          <p:cNvPr id="82950"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US"/>
          </a:p>
        </p:txBody>
      </p:sp>
      <p:sp>
        <p:nvSpPr>
          <p:cNvPr id="35848" name="Slide Number Placeholder 8"/>
          <p:cNvSpPr>
            <a:spLocks noGrp="1"/>
          </p:cNvSpPr>
          <p:nvPr>
            <p:ph type="sldNum" sz="quarter" idx="12"/>
          </p:nvPr>
        </p:nvSpPr>
        <p:spPr/>
        <p:txBody>
          <a:bodyPr/>
          <a:lstStyle/>
          <a:p>
            <a:pPr>
              <a:defRPr/>
            </a:pPr>
            <a:r>
              <a:rPr lang="en-US" smtClean="0">
                <a:latin typeface="Arial" charset="0"/>
              </a:rPr>
              <a:t>12-</a:t>
            </a:r>
            <a:fld id="{3D2A9766-3C7A-428D-8DB7-AF956994BCEF}" type="slidenum">
              <a:rPr lang="en-US" smtClean="0">
                <a:latin typeface="Arial" charset="0"/>
              </a:rPr>
              <a:pPr>
                <a:defRPr/>
              </a:pPr>
              <a:t>48</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5"/>
          <p:cNvSpPr>
            <a:spLocks noGrp="1"/>
          </p:cNvSpPr>
          <p:nvPr>
            <p:ph type="sldNum" sz="quarter" idx="12"/>
          </p:nvPr>
        </p:nvSpPr>
        <p:spPr/>
        <p:txBody>
          <a:bodyPr/>
          <a:lstStyle/>
          <a:p>
            <a:pPr>
              <a:defRPr/>
            </a:pPr>
            <a:r>
              <a:rPr lang="en-US" smtClean="0">
                <a:latin typeface="Arial" charset="0"/>
              </a:rPr>
              <a:t>10-</a:t>
            </a:r>
            <a:fld id="{4921095C-633C-4EE6-927F-46DC44FC64EE}" type="slidenum">
              <a:rPr lang="en-US" smtClean="0">
                <a:latin typeface="Arial" charset="0"/>
              </a:rPr>
              <a:pPr>
                <a:defRPr/>
              </a:pPr>
              <a:t>5</a:t>
            </a:fld>
            <a:endParaRPr lang="en-US" smtClean="0">
              <a:latin typeface="Arial" charset="0"/>
            </a:endParaRPr>
          </a:p>
        </p:txBody>
      </p:sp>
      <p:sp>
        <p:nvSpPr>
          <p:cNvPr id="18436" name="Rectangle 1026"/>
          <p:cNvSpPr>
            <a:spLocks noGrp="1" noChangeArrowheads="1"/>
          </p:cNvSpPr>
          <p:nvPr>
            <p:ph type="title"/>
          </p:nvPr>
        </p:nvSpPr>
        <p:spPr>
          <a:xfrm>
            <a:off x="831850" y="76200"/>
            <a:ext cx="8001000" cy="762000"/>
          </a:xfrm>
        </p:spPr>
        <p:txBody>
          <a:bodyPr/>
          <a:lstStyle/>
          <a:p>
            <a:pPr algn="ctr">
              <a:defRPr/>
            </a:pPr>
            <a:r>
              <a:rPr lang="en-US" sz="4000" dirty="0" smtClean="0">
                <a:solidFill>
                  <a:schemeClr val="tx2">
                    <a:lumMod val="60000"/>
                    <a:lumOff val="40000"/>
                  </a:schemeClr>
                </a:solidFill>
              </a:rPr>
              <a:t>Sponsored Consumers</a:t>
            </a:r>
          </a:p>
        </p:txBody>
      </p:sp>
      <p:sp>
        <p:nvSpPr>
          <p:cNvPr id="29700" name="Rectangle 1027"/>
          <p:cNvSpPr>
            <a:spLocks noGrp="1" noChangeArrowheads="1"/>
          </p:cNvSpPr>
          <p:nvPr>
            <p:ph type="body" idx="1"/>
          </p:nvPr>
        </p:nvSpPr>
        <p:spPr>
          <a:xfrm>
            <a:off x="1219200" y="1066800"/>
            <a:ext cx="7391400" cy="5257800"/>
          </a:xfrm>
        </p:spPr>
        <p:txBody>
          <a:bodyPr/>
          <a:lstStyle/>
          <a:p>
            <a:r>
              <a:rPr lang="en-US" sz="2800" smtClean="0"/>
              <a:t>Agent or advocate for a new brand</a:t>
            </a:r>
          </a:p>
          <a:p>
            <a:r>
              <a:rPr lang="en-US" sz="2800" smtClean="0"/>
              <a:t>Brand ambassadors or customer evangelists</a:t>
            </a:r>
          </a:p>
          <a:p>
            <a:pPr lvl="1"/>
            <a:r>
              <a:rPr lang="en-US" sz="2400" smtClean="0"/>
              <a:t>Typically individuals who already like brand</a:t>
            </a:r>
          </a:p>
          <a:p>
            <a:pPr lvl="1"/>
            <a:r>
              <a:rPr lang="en-US" sz="2400" smtClean="0"/>
              <a:t>Offer incentives in exchange for advocacy</a:t>
            </a:r>
          </a:p>
          <a:p>
            <a:pPr lvl="1"/>
            <a:r>
              <a:rPr lang="en-US" sz="2400" smtClean="0"/>
              <a:t>Selection based on</a:t>
            </a:r>
          </a:p>
          <a:p>
            <a:pPr lvl="2"/>
            <a:r>
              <a:rPr lang="en-US" sz="1800" smtClean="0"/>
              <a:t>Devotion to brand</a:t>
            </a:r>
          </a:p>
          <a:p>
            <a:pPr lvl="2"/>
            <a:r>
              <a:rPr lang="en-US" sz="1800" smtClean="0"/>
              <a:t>Size of social circles</a:t>
            </a:r>
          </a:p>
          <a:p>
            <a:pPr lvl="1"/>
            <a:r>
              <a:rPr lang="en-US" sz="2400" smtClean="0"/>
              <a:t>Expected to delivery messages</a:t>
            </a:r>
          </a:p>
          <a:p>
            <a:pPr lvl="2"/>
            <a:r>
              <a:rPr lang="en-US" sz="1800" smtClean="0"/>
              <a:t>Grassroots efforts</a:t>
            </a:r>
          </a:p>
          <a:p>
            <a:pPr lvl="2"/>
            <a:r>
              <a:rPr lang="en-US" sz="1800" smtClean="0"/>
              <a:t>Low-cost marketing events</a:t>
            </a:r>
            <a:endParaRPr lang="en-US" sz="2000" smtClean="0"/>
          </a:p>
          <a:p>
            <a:pPr lvl="2"/>
            <a:r>
              <a:rPr lang="en-US" sz="1800" smtClean="0"/>
              <a:t>Online social networks</a:t>
            </a:r>
            <a:endParaRPr lang="en-US" sz="1600" smtClean="0"/>
          </a:p>
          <a:p>
            <a:pPr lvl="1"/>
            <a:r>
              <a:rPr lang="en-US" sz="2400" smtClean="0"/>
              <a:t>Honest about relationship</a:t>
            </a:r>
          </a:p>
        </p:txBody>
      </p:sp>
      <p:sp>
        <p:nvSpPr>
          <p:cNvPr id="23559" name="Rectangle 1031"/>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23560" name="Rectangle 1032"/>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 name="Rectangle 4"/>
          <p:cNvSpPr>
            <a:spLocks noChangeArrowheads="1"/>
          </p:cNvSpPr>
          <p:nvPr/>
        </p:nvSpPr>
        <p:spPr bwMode="auto">
          <a:xfrm>
            <a:off x="8839200" y="0"/>
            <a:ext cx="304800" cy="6858000"/>
          </a:xfrm>
          <a:prstGeom prst="rect">
            <a:avLst/>
          </a:prstGeom>
          <a:solidFill>
            <a:schemeClr val="tx2">
              <a:lumMod val="40000"/>
              <a:lumOff val="60000"/>
            </a:schemeClr>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p:cNvSpPr>
            <a:spLocks noGrp="1"/>
          </p:cNvSpPr>
          <p:nvPr>
            <p:ph type="sldNum" sz="quarter" idx="12"/>
          </p:nvPr>
        </p:nvSpPr>
        <p:spPr/>
        <p:txBody>
          <a:bodyPr/>
          <a:lstStyle/>
          <a:p>
            <a:pPr>
              <a:defRPr/>
            </a:pPr>
            <a:r>
              <a:rPr lang="en-US" smtClean="0">
                <a:latin typeface="Arial" charset="0"/>
              </a:rPr>
              <a:t>10-</a:t>
            </a:r>
            <a:fld id="{32FA104B-7822-4046-A64B-7FA8CE288929}" type="slidenum">
              <a:rPr lang="en-US" smtClean="0">
                <a:latin typeface="Arial" charset="0"/>
              </a:rPr>
              <a:pPr>
                <a:defRPr/>
              </a:pPr>
              <a:t>6</a:t>
            </a:fld>
            <a:endParaRPr lang="en-US" smtClean="0">
              <a:latin typeface="Arial" charset="0"/>
            </a:endParaRPr>
          </a:p>
        </p:txBody>
      </p:sp>
      <p:sp>
        <p:nvSpPr>
          <p:cNvPr id="19460" name="Rectangle 1026"/>
          <p:cNvSpPr>
            <a:spLocks noGrp="1" noChangeArrowheads="1"/>
          </p:cNvSpPr>
          <p:nvPr>
            <p:ph type="title"/>
          </p:nvPr>
        </p:nvSpPr>
        <p:spPr>
          <a:xfrm>
            <a:off x="762000" y="304800"/>
            <a:ext cx="7791450" cy="762000"/>
          </a:xfrm>
        </p:spPr>
        <p:txBody>
          <a:bodyPr/>
          <a:lstStyle/>
          <a:p>
            <a:pPr algn="ctr">
              <a:defRPr/>
            </a:pPr>
            <a:r>
              <a:rPr lang="en-US" sz="4000" dirty="0" smtClean="0">
                <a:solidFill>
                  <a:schemeClr val="tx2">
                    <a:lumMod val="60000"/>
                    <a:lumOff val="40000"/>
                  </a:schemeClr>
                </a:solidFill>
              </a:rPr>
              <a:t>Company Employees</a:t>
            </a:r>
          </a:p>
        </p:txBody>
      </p:sp>
      <p:sp>
        <p:nvSpPr>
          <p:cNvPr id="33796" name="Rectangle 1027"/>
          <p:cNvSpPr>
            <a:spLocks noGrp="1" noChangeArrowheads="1"/>
          </p:cNvSpPr>
          <p:nvPr>
            <p:ph type="body" idx="1"/>
          </p:nvPr>
        </p:nvSpPr>
        <p:spPr>
          <a:xfrm>
            <a:off x="1066800" y="1524000"/>
            <a:ext cx="7772400" cy="2590800"/>
          </a:xfrm>
        </p:spPr>
        <p:txBody>
          <a:bodyPr/>
          <a:lstStyle/>
          <a:p>
            <a:r>
              <a:rPr lang="en-US" sz="2800" smtClean="0"/>
              <a:t>Employees posing as customers</a:t>
            </a:r>
          </a:p>
          <a:p>
            <a:r>
              <a:rPr lang="en-US" sz="2800" smtClean="0"/>
              <a:t>High risk approach</a:t>
            </a:r>
          </a:p>
          <a:p>
            <a:r>
              <a:rPr lang="en-US" sz="2800" smtClean="0"/>
              <a:t>Word of Mouth Marketing Association </a:t>
            </a:r>
            <a:r>
              <a:rPr lang="en-US" sz="2000" smtClean="0"/>
              <a:t>(WOMMA)</a:t>
            </a:r>
            <a:endParaRPr lang="en-US" sz="2400" smtClean="0"/>
          </a:p>
          <a:p>
            <a:pPr lvl="1"/>
            <a:r>
              <a:rPr lang="en-US" sz="2400" smtClean="0"/>
              <a:t>Honesty of relationship</a:t>
            </a:r>
          </a:p>
          <a:p>
            <a:pPr lvl="1"/>
            <a:r>
              <a:rPr lang="en-US" sz="2400" smtClean="0"/>
              <a:t>Honesty of opinion</a:t>
            </a:r>
          </a:p>
          <a:p>
            <a:pPr lvl="1"/>
            <a:r>
              <a:rPr lang="en-US" sz="2400" smtClean="0"/>
              <a:t>Honesty of identity</a:t>
            </a:r>
          </a:p>
        </p:txBody>
      </p:sp>
      <p:sp>
        <p:nvSpPr>
          <p:cNvPr id="23559" name="Rectangle 1031"/>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23560" name="Rectangle 1032"/>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 name="Rectangle 4"/>
          <p:cNvSpPr>
            <a:spLocks noChangeArrowheads="1"/>
          </p:cNvSpPr>
          <p:nvPr/>
        </p:nvSpPr>
        <p:spPr bwMode="auto">
          <a:xfrm>
            <a:off x="8839200" y="0"/>
            <a:ext cx="304800" cy="6858000"/>
          </a:xfrm>
          <a:prstGeom prst="rect">
            <a:avLst/>
          </a:prstGeom>
          <a:solidFill>
            <a:schemeClr val="tx2">
              <a:lumMod val="40000"/>
              <a:lumOff val="60000"/>
            </a:schemeClr>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5"/>
          <p:cNvSpPr>
            <a:spLocks noGrp="1"/>
          </p:cNvSpPr>
          <p:nvPr>
            <p:ph type="sldNum" sz="quarter" idx="12"/>
          </p:nvPr>
        </p:nvSpPr>
        <p:spPr/>
        <p:txBody>
          <a:bodyPr/>
          <a:lstStyle/>
          <a:p>
            <a:pPr>
              <a:defRPr/>
            </a:pPr>
            <a:r>
              <a:rPr lang="en-US" smtClean="0">
                <a:latin typeface="Arial" charset="0"/>
              </a:rPr>
              <a:t>10-</a:t>
            </a:r>
            <a:fld id="{22A70B38-BB3A-42F8-B2C9-5854E2BAAF25}" type="slidenum">
              <a:rPr lang="en-US" smtClean="0">
                <a:latin typeface="Arial" charset="0"/>
              </a:rPr>
              <a:pPr>
                <a:defRPr/>
              </a:pPr>
              <a:t>7</a:t>
            </a:fld>
            <a:endParaRPr lang="en-US" smtClean="0">
              <a:latin typeface="Arial" charset="0"/>
            </a:endParaRPr>
          </a:p>
        </p:txBody>
      </p:sp>
      <p:sp>
        <p:nvSpPr>
          <p:cNvPr id="20484" name="Rectangle 1026"/>
          <p:cNvSpPr>
            <a:spLocks noGrp="1" noChangeArrowheads="1"/>
          </p:cNvSpPr>
          <p:nvPr>
            <p:ph type="title"/>
          </p:nvPr>
        </p:nvSpPr>
        <p:spPr>
          <a:xfrm>
            <a:off x="762000" y="304800"/>
            <a:ext cx="7791450" cy="762000"/>
          </a:xfrm>
        </p:spPr>
        <p:txBody>
          <a:bodyPr/>
          <a:lstStyle/>
          <a:p>
            <a:pPr algn="ctr">
              <a:defRPr/>
            </a:pPr>
            <a:r>
              <a:rPr lang="en-US" sz="4000" dirty="0" smtClean="0">
                <a:solidFill>
                  <a:schemeClr val="tx2">
                    <a:lumMod val="60000"/>
                    <a:lumOff val="40000"/>
                  </a:schemeClr>
                </a:solidFill>
              </a:rPr>
              <a:t>Buzz Marketing Stages</a:t>
            </a:r>
          </a:p>
        </p:txBody>
      </p:sp>
      <p:sp>
        <p:nvSpPr>
          <p:cNvPr id="35844" name="Rectangle 1027"/>
          <p:cNvSpPr>
            <a:spLocks noGrp="1" noChangeArrowheads="1"/>
          </p:cNvSpPr>
          <p:nvPr>
            <p:ph type="body" idx="1"/>
          </p:nvPr>
        </p:nvSpPr>
        <p:spPr>
          <a:xfrm>
            <a:off x="1219200" y="3200400"/>
            <a:ext cx="7391400" cy="1600200"/>
          </a:xfrm>
        </p:spPr>
        <p:txBody>
          <a:bodyPr/>
          <a:lstStyle/>
          <a:p>
            <a:pPr marL="457200" indent="-457200"/>
            <a:r>
              <a:rPr lang="en-US" sz="2000" dirty="0" smtClean="0"/>
              <a:t>Buzz marketing difficult during inoculation stage</a:t>
            </a:r>
          </a:p>
          <a:p>
            <a:pPr marL="457200" indent="-457200"/>
            <a:r>
              <a:rPr lang="en-US" sz="2000" dirty="0" smtClean="0"/>
              <a:t>Must use brand ambassadors or customer evangelists</a:t>
            </a:r>
          </a:p>
          <a:p>
            <a:pPr marL="457200" indent="-457200"/>
            <a:r>
              <a:rPr lang="en-US" sz="2000" dirty="0" smtClean="0"/>
              <a:t>True customer-generated buzz occurs after awareness</a:t>
            </a:r>
          </a:p>
          <a:p>
            <a:pPr marL="457200" indent="-457200"/>
            <a:r>
              <a:rPr lang="en-US" sz="2000" dirty="0" smtClean="0"/>
              <a:t>Awareness generated through traditional advertising</a:t>
            </a:r>
          </a:p>
        </p:txBody>
      </p:sp>
      <p:sp>
        <p:nvSpPr>
          <p:cNvPr id="23559" name="Rectangle 1031"/>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23560" name="Rectangle 1032"/>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 name="Rectangle 4"/>
          <p:cNvSpPr>
            <a:spLocks noChangeArrowheads="1"/>
          </p:cNvSpPr>
          <p:nvPr/>
        </p:nvSpPr>
        <p:spPr bwMode="auto">
          <a:xfrm>
            <a:off x="8839200" y="0"/>
            <a:ext cx="304800" cy="6858000"/>
          </a:xfrm>
          <a:prstGeom prst="rect">
            <a:avLst/>
          </a:prstGeom>
          <a:solidFill>
            <a:schemeClr val="tx2">
              <a:lumMod val="40000"/>
              <a:lumOff val="60000"/>
            </a:schemeClr>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5848" name="TextBox 9"/>
          <p:cNvSpPr txBox="1">
            <a:spLocks noChangeArrowheads="1"/>
          </p:cNvSpPr>
          <p:nvPr/>
        </p:nvSpPr>
        <p:spPr bwMode="auto">
          <a:xfrm>
            <a:off x="914400" y="2133600"/>
            <a:ext cx="1552575" cy="400050"/>
          </a:xfrm>
          <a:prstGeom prst="rect">
            <a:avLst/>
          </a:prstGeom>
          <a:noFill/>
          <a:ln w="9525">
            <a:noFill/>
            <a:miter lim="800000"/>
            <a:headEnd/>
            <a:tailEnd/>
          </a:ln>
        </p:spPr>
        <p:txBody>
          <a:bodyPr wrap="none">
            <a:spAutoFit/>
          </a:bodyPr>
          <a:lstStyle/>
          <a:p>
            <a:r>
              <a:rPr lang="en-US" sz="2000" b="1" dirty="0">
                <a:solidFill>
                  <a:srgbClr val="C00000"/>
                </a:solidFill>
              </a:rPr>
              <a:t>Inoculation</a:t>
            </a:r>
          </a:p>
        </p:txBody>
      </p:sp>
      <p:sp>
        <p:nvSpPr>
          <p:cNvPr id="35849" name="TextBox 10"/>
          <p:cNvSpPr txBox="1">
            <a:spLocks noChangeArrowheads="1"/>
          </p:cNvSpPr>
          <p:nvPr/>
        </p:nvSpPr>
        <p:spPr bwMode="auto">
          <a:xfrm>
            <a:off x="3276600" y="2057400"/>
            <a:ext cx="2001838" cy="523875"/>
          </a:xfrm>
          <a:prstGeom prst="rect">
            <a:avLst/>
          </a:prstGeom>
          <a:noFill/>
          <a:ln w="9525">
            <a:noFill/>
            <a:miter lim="800000"/>
            <a:headEnd/>
            <a:tailEnd/>
          </a:ln>
        </p:spPr>
        <p:txBody>
          <a:bodyPr wrap="none">
            <a:spAutoFit/>
          </a:bodyPr>
          <a:lstStyle/>
          <a:p>
            <a:r>
              <a:rPr lang="en-US" sz="2800" b="1" dirty="0">
                <a:solidFill>
                  <a:srgbClr val="C00000"/>
                </a:solidFill>
              </a:rPr>
              <a:t>Incubation</a:t>
            </a:r>
          </a:p>
        </p:txBody>
      </p:sp>
      <p:sp>
        <p:nvSpPr>
          <p:cNvPr id="35850" name="TextBox 11"/>
          <p:cNvSpPr txBox="1">
            <a:spLocks noChangeArrowheads="1"/>
          </p:cNvSpPr>
          <p:nvPr/>
        </p:nvSpPr>
        <p:spPr bwMode="auto">
          <a:xfrm>
            <a:off x="6553200" y="1981200"/>
            <a:ext cx="2108200" cy="646113"/>
          </a:xfrm>
          <a:prstGeom prst="rect">
            <a:avLst/>
          </a:prstGeom>
          <a:noFill/>
          <a:ln w="9525">
            <a:noFill/>
            <a:miter lim="800000"/>
            <a:headEnd/>
            <a:tailEnd/>
          </a:ln>
        </p:spPr>
        <p:txBody>
          <a:bodyPr wrap="none">
            <a:spAutoFit/>
          </a:bodyPr>
          <a:lstStyle/>
          <a:p>
            <a:r>
              <a:rPr lang="en-US" sz="3600" b="1" dirty="0">
                <a:solidFill>
                  <a:srgbClr val="C00000"/>
                </a:solidFill>
              </a:rPr>
              <a:t>Infection</a:t>
            </a:r>
          </a:p>
        </p:txBody>
      </p:sp>
      <p:cxnSp>
        <p:nvCxnSpPr>
          <p:cNvPr id="35851" name="Straight Arrow Connector 13"/>
          <p:cNvCxnSpPr>
            <a:cxnSpLocks noChangeShapeType="1"/>
            <a:stCxn id="35848" idx="3"/>
            <a:endCxn id="35849" idx="1"/>
          </p:cNvCxnSpPr>
          <p:nvPr/>
        </p:nvCxnSpPr>
        <p:spPr bwMode="auto">
          <a:xfrm flipV="1">
            <a:off x="2466975" y="2319338"/>
            <a:ext cx="809625" cy="14287"/>
          </a:xfrm>
          <a:prstGeom prst="straightConnector1">
            <a:avLst/>
          </a:prstGeom>
          <a:noFill/>
          <a:ln w="38100" algn="ctr">
            <a:solidFill>
              <a:schemeClr val="tx1"/>
            </a:solidFill>
            <a:round/>
            <a:headEnd type="none" w="sm" len="sm"/>
            <a:tailEnd type="arrow" w="med" len="med"/>
          </a:ln>
        </p:spPr>
      </p:cxnSp>
      <p:cxnSp>
        <p:nvCxnSpPr>
          <p:cNvPr id="35852" name="Straight Arrow Connector 15"/>
          <p:cNvCxnSpPr>
            <a:cxnSpLocks noChangeShapeType="1"/>
            <a:stCxn id="35849" idx="3"/>
            <a:endCxn id="35850" idx="1"/>
          </p:cNvCxnSpPr>
          <p:nvPr/>
        </p:nvCxnSpPr>
        <p:spPr bwMode="auto">
          <a:xfrm flipV="1">
            <a:off x="5278438" y="2305050"/>
            <a:ext cx="1274762" cy="14288"/>
          </a:xfrm>
          <a:prstGeom prst="straightConnector1">
            <a:avLst/>
          </a:prstGeom>
          <a:noFill/>
          <a:ln w="57150" algn="ctr">
            <a:solidFill>
              <a:schemeClr val="tx1"/>
            </a:solidFill>
            <a:round/>
            <a:headEnd type="none" w="sm" len="sm"/>
            <a:tailEnd type="arrow" w="med" len="med"/>
          </a:ln>
        </p:spPr>
      </p:cxn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5"/>
          <p:cNvSpPr>
            <a:spLocks noGrp="1"/>
          </p:cNvSpPr>
          <p:nvPr>
            <p:ph type="sldNum" sz="quarter" idx="12"/>
          </p:nvPr>
        </p:nvSpPr>
        <p:spPr/>
        <p:txBody>
          <a:bodyPr/>
          <a:lstStyle/>
          <a:p>
            <a:pPr>
              <a:defRPr/>
            </a:pPr>
            <a:r>
              <a:rPr lang="en-US" smtClean="0">
                <a:latin typeface="Arial" charset="0"/>
              </a:rPr>
              <a:t>10-</a:t>
            </a:r>
            <a:fld id="{065DF8B9-2236-4782-8C53-063FF2FF15EF}" type="slidenum">
              <a:rPr lang="en-US" smtClean="0">
                <a:latin typeface="Arial" charset="0"/>
              </a:rPr>
              <a:pPr>
                <a:defRPr/>
              </a:pPr>
              <a:t>8</a:t>
            </a:fld>
            <a:endParaRPr lang="en-US" smtClean="0">
              <a:latin typeface="Arial" charset="0"/>
            </a:endParaRPr>
          </a:p>
        </p:txBody>
      </p:sp>
      <p:sp>
        <p:nvSpPr>
          <p:cNvPr id="21508" name="Rectangle 1026"/>
          <p:cNvSpPr>
            <a:spLocks noGrp="1" noChangeArrowheads="1"/>
          </p:cNvSpPr>
          <p:nvPr>
            <p:ph type="title"/>
          </p:nvPr>
        </p:nvSpPr>
        <p:spPr>
          <a:xfrm>
            <a:off x="838200" y="304800"/>
            <a:ext cx="8001000" cy="762000"/>
          </a:xfrm>
        </p:spPr>
        <p:txBody>
          <a:bodyPr/>
          <a:lstStyle/>
          <a:p>
            <a:pPr algn="ctr">
              <a:defRPr/>
            </a:pPr>
            <a:r>
              <a:rPr lang="en-US" sz="4000" dirty="0" smtClean="0">
                <a:solidFill>
                  <a:schemeClr val="tx2">
                    <a:lumMod val="60000"/>
                    <a:lumOff val="40000"/>
                  </a:schemeClr>
                </a:solidFill>
              </a:rPr>
              <a:t>Buzz Marketing Preconditions</a:t>
            </a:r>
          </a:p>
        </p:txBody>
      </p:sp>
      <p:sp>
        <p:nvSpPr>
          <p:cNvPr id="37892" name="Rectangle 1027"/>
          <p:cNvSpPr>
            <a:spLocks noGrp="1" noChangeArrowheads="1"/>
          </p:cNvSpPr>
          <p:nvPr>
            <p:ph type="body" idx="1"/>
          </p:nvPr>
        </p:nvSpPr>
        <p:spPr>
          <a:xfrm>
            <a:off x="990600" y="1447800"/>
            <a:ext cx="7391400" cy="4495800"/>
          </a:xfrm>
        </p:spPr>
        <p:txBody>
          <a:bodyPr/>
          <a:lstStyle/>
          <a:p>
            <a:pPr marL="457200" indent="-457200"/>
            <a:r>
              <a:rPr lang="en-US" sz="2400" dirty="0" smtClean="0"/>
              <a:t>Brand must be unique, new, or perform better</a:t>
            </a:r>
          </a:p>
          <a:p>
            <a:pPr marL="457200" indent="-457200"/>
            <a:r>
              <a:rPr lang="en-US" sz="2400" dirty="0" smtClean="0"/>
              <a:t>Brand must stand out</a:t>
            </a:r>
          </a:p>
          <a:p>
            <a:pPr marL="457200" indent="-457200"/>
            <a:r>
              <a:rPr lang="en-US" sz="2400" dirty="0" smtClean="0"/>
              <a:t>Advertising should be</a:t>
            </a:r>
          </a:p>
          <a:p>
            <a:pPr marL="857250" lvl="1" indent="-457200"/>
            <a:r>
              <a:rPr lang="en-US" sz="1800" dirty="0" smtClean="0"/>
              <a:t>Memorable</a:t>
            </a:r>
          </a:p>
          <a:p>
            <a:pPr marL="857250" lvl="1" indent="-457200"/>
            <a:r>
              <a:rPr lang="en-US" sz="1800" dirty="0" smtClean="0"/>
              <a:t>Intriguing (Interesting)</a:t>
            </a:r>
          </a:p>
          <a:p>
            <a:pPr marL="857250" lvl="1" indent="-457200"/>
            <a:r>
              <a:rPr lang="en-US" sz="1800" dirty="0" smtClean="0"/>
              <a:t>Different</a:t>
            </a:r>
          </a:p>
          <a:p>
            <a:pPr marL="857250" lvl="1" indent="-457200"/>
            <a:r>
              <a:rPr lang="en-US" sz="1800" dirty="0" smtClean="0"/>
              <a:t>Unique</a:t>
            </a:r>
          </a:p>
          <a:p>
            <a:pPr marL="457200" indent="-457200"/>
            <a:r>
              <a:rPr lang="en-US" sz="2400" dirty="0" smtClean="0"/>
              <a:t>Customers must get involved</a:t>
            </a:r>
          </a:p>
          <a:p>
            <a:pPr marL="457200" indent="-457200"/>
            <a:r>
              <a:rPr lang="en-US" sz="2400" dirty="0" smtClean="0"/>
              <a:t>Buzz marketing works because</a:t>
            </a:r>
          </a:p>
          <a:p>
            <a:pPr marL="857250" lvl="1" indent="-457200"/>
            <a:r>
              <a:rPr lang="en-US" sz="1800" dirty="0" smtClean="0"/>
              <a:t>People trust someone else’s opinion</a:t>
            </a:r>
          </a:p>
          <a:p>
            <a:pPr marL="857250" lvl="1" indent="-457200"/>
            <a:r>
              <a:rPr lang="en-US" sz="1800" dirty="0" smtClean="0"/>
              <a:t>People like to give their opinion</a:t>
            </a:r>
          </a:p>
          <a:p>
            <a:pPr marL="457200" indent="-457200"/>
            <a:endParaRPr lang="en-US" sz="2400" dirty="0" smtClean="0"/>
          </a:p>
        </p:txBody>
      </p:sp>
      <p:sp>
        <p:nvSpPr>
          <p:cNvPr id="23559" name="Rectangle 1031"/>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23560" name="Rectangle 1032"/>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 name="Rectangle 4"/>
          <p:cNvSpPr>
            <a:spLocks noChangeArrowheads="1"/>
          </p:cNvSpPr>
          <p:nvPr/>
        </p:nvSpPr>
        <p:spPr bwMode="auto">
          <a:xfrm>
            <a:off x="8839200" y="0"/>
            <a:ext cx="304800" cy="6858000"/>
          </a:xfrm>
          <a:prstGeom prst="rect">
            <a:avLst/>
          </a:prstGeom>
          <a:solidFill>
            <a:schemeClr val="tx2">
              <a:lumMod val="40000"/>
              <a:lumOff val="60000"/>
            </a:schemeClr>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2"/>
          </p:nvPr>
        </p:nvSpPr>
        <p:spPr/>
        <p:txBody>
          <a:bodyPr/>
          <a:lstStyle/>
          <a:p>
            <a:pPr>
              <a:defRPr/>
            </a:pPr>
            <a:r>
              <a:rPr lang="en-US" smtClean="0">
                <a:latin typeface="Arial" charset="0"/>
              </a:rPr>
              <a:t>10-</a:t>
            </a:r>
            <a:fld id="{B0F124FB-04EB-4804-A1D8-5129A12C64C1}" type="slidenum">
              <a:rPr lang="en-US" smtClean="0">
                <a:latin typeface="Arial" charset="0"/>
              </a:rPr>
              <a:pPr>
                <a:defRPr/>
              </a:pPr>
              <a:t>9</a:t>
            </a:fld>
            <a:endParaRPr lang="en-US" smtClean="0">
              <a:latin typeface="Arial" charset="0"/>
            </a:endParaRPr>
          </a:p>
        </p:txBody>
      </p:sp>
      <p:sp>
        <p:nvSpPr>
          <p:cNvPr id="41987" name="Rectangle 1026"/>
          <p:cNvSpPr>
            <a:spLocks noGrp="1" noChangeArrowheads="1"/>
          </p:cNvSpPr>
          <p:nvPr>
            <p:ph type="title"/>
          </p:nvPr>
        </p:nvSpPr>
        <p:spPr>
          <a:xfrm>
            <a:off x="762000" y="304800"/>
            <a:ext cx="7791450" cy="762000"/>
          </a:xfrm>
        </p:spPr>
        <p:txBody>
          <a:bodyPr/>
          <a:lstStyle/>
          <a:p>
            <a:pPr algn="ctr"/>
            <a:r>
              <a:rPr lang="en-US" sz="4000" smtClean="0">
                <a:solidFill>
                  <a:srgbClr val="FF3300"/>
                </a:solidFill>
              </a:rPr>
              <a:t>Guerilla Marketing</a:t>
            </a:r>
          </a:p>
        </p:txBody>
      </p:sp>
      <p:sp>
        <p:nvSpPr>
          <p:cNvPr id="41988" name="Rectangle 1027"/>
          <p:cNvSpPr>
            <a:spLocks noGrp="1" noChangeArrowheads="1"/>
          </p:cNvSpPr>
          <p:nvPr>
            <p:ph type="body" idx="1"/>
          </p:nvPr>
        </p:nvSpPr>
        <p:spPr>
          <a:xfrm>
            <a:off x="1219200" y="1219200"/>
            <a:ext cx="7391400" cy="4572000"/>
          </a:xfrm>
        </p:spPr>
        <p:txBody>
          <a:bodyPr/>
          <a:lstStyle/>
          <a:p>
            <a:pPr marL="457200" indent="-457200"/>
            <a:r>
              <a:rPr lang="en-US" sz="2400" dirty="0" smtClean="0"/>
              <a:t>Developed by Jay Conrad Levinson</a:t>
            </a:r>
          </a:p>
          <a:p>
            <a:pPr marL="457200" indent="-457200"/>
            <a:r>
              <a:rPr lang="en-US" sz="2400" dirty="0" smtClean="0"/>
              <a:t>Instant results with unique, low-cost approaches</a:t>
            </a:r>
          </a:p>
          <a:p>
            <a:pPr marL="457200" indent="-457200"/>
            <a:r>
              <a:rPr lang="en-US" sz="2400" dirty="0" smtClean="0"/>
              <a:t>Focus on region or area</a:t>
            </a:r>
          </a:p>
          <a:p>
            <a:pPr marL="457200" indent="-457200"/>
            <a:r>
              <a:rPr lang="en-US" sz="2400" dirty="0" smtClean="0"/>
              <a:t>Involve interacting with consumers</a:t>
            </a:r>
          </a:p>
          <a:p>
            <a:pPr marL="457200" indent="-457200"/>
            <a:r>
              <a:rPr lang="en-US" sz="2400" dirty="0" smtClean="0"/>
              <a:t>Create excitement</a:t>
            </a:r>
          </a:p>
          <a:p>
            <a:pPr marL="457200" indent="-457200"/>
            <a:r>
              <a:rPr lang="en-US" sz="2400" dirty="0" smtClean="0"/>
              <a:t>Goal is to generate buzz</a:t>
            </a:r>
          </a:p>
          <a:p>
            <a:pPr marL="457200" indent="-457200"/>
            <a:r>
              <a:rPr lang="en-US" sz="2400" dirty="0" smtClean="0"/>
              <a:t>Grassroots efforts</a:t>
            </a:r>
          </a:p>
          <a:p>
            <a:pPr marL="457200" indent="-457200"/>
            <a:r>
              <a:rPr lang="en-US" sz="2400" dirty="0" smtClean="0"/>
              <a:t>Alternative media</a:t>
            </a:r>
          </a:p>
          <a:p>
            <a:pPr marL="457200" indent="-457200">
              <a:buNone/>
            </a:pPr>
            <a:endParaRPr lang="en-US" sz="2400" dirty="0" smtClean="0"/>
          </a:p>
        </p:txBody>
      </p:sp>
      <p:sp>
        <p:nvSpPr>
          <p:cNvPr id="23559" name="Rectangle 1031"/>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23560" name="Rectangle 1032"/>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 name="Rectangle 4"/>
          <p:cNvSpPr>
            <a:spLocks noChangeArrowheads="1"/>
          </p:cNvSpPr>
          <p:nvPr/>
        </p:nvSpPr>
        <p:spPr bwMode="auto">
          <a:xfrm>
            <a:off x="8839200" y="0"/>
            <a:ext cx="304800" cy="6858000"/>
          </a:xfrm>
          <a:prstGeom prst="rect">
            <a:avLst/>
          </a:prstGeom>
          <a:solidFill>
            <a:schemeClr val="tx2">
              <a:lumMod val="40000"/>
              <a:lumOff val="60000"/>
            </a:schemeClr>
          </a:solidFill>
          <a:ln w="12700">
            <a:noFill/>
            <a:miter lim="800000"/>
            <a:headEnd type="none" w="sm" len="sm"/>
            <a:tailEnd type="none" w="sm" len="sm"/>
          </a:ln>
          <a:effectLst/>
        </p:spPr>
        <p:txBody>
          <a:bodyPr wrap="none" anchor="ctr"/>
          <a:lstStyle/>
          <a:p>
            <a:pP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ide Fade">
  <a:themeElements>
    <a:clrScheme name="">
      <a:dk1>
        <a:srgbClr val="000000"/>
      </a:dk1>
      <a:lt1>
        <a:srgbClr val="336600"/>
      </a:lt1>
      <a:dk2>
        <a:srgbClr val="FF6600"/>
      </a:dk2>
      <a:lt2>
        <a:srgbClr val="003300"/>
      </a:lt2>
      <a:accent1>
        <a:srgbClr val="996633"/>
      </a:accent1>
      <a:accent2>
        <a:srgbClr val="0099CC"/>
      </a:accent2>
      <a:accent3>
        <a:srgbClr val="ADB8AA"/>
      </a:accent3>
      <a:accent4>
        <a:srgbClr val="000000"/>
      </a:accent4>
      <a:accent5>
        <a:srgbClr val="CAB8AD"/>
      </a:accent5>
      <a:accent6>
        <a:srgbClr val="008AB9"/>
      </a:accent6>
      <a:hlink>
        <a:srgbClr val="0000FF"/>
      </a:hlink>
      <a:folHlink>
        <a:srgbClr val="009900"/>
      </a:folHlink>
    </a:clrScheme>
    <a:fontScheme name="Side F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ide Fade 1">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Side Fade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Side Fade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303E2E-0AE0-4564-AD3F-22BE4A788E14}"/>
</file>

<file path=customXml/itemProps2.xml><?xml version="1.0" encoding="utf-8"?>
<ds:datastoreItem xmlns:ds="http://schemas.openxmlformats.org/officeDocument/2006/customXml" ds:itemID="{4020FA73-DC04-45EB-BA66-6CED085FCA48}"/>
</file>

<file path=customXml/itemProps3.xml><?xml version="1.0" encoding="utf-8"?>
<ds:datastoreItem xmlns:ds="http://schemas.openxmlformats.org/officeDocument/2006/customXml" ds:itemID="{A0858A97-CFCD-4EA3-9DC5-88F229C45248}"/>
</file>

<file path=docProps/app.xml><?xml version="1.0" encoding="utf-8"?>
<Properties xmlns="http://schemas.openxmlformats.org/officeDocument/2006/extended-properties" xmlns:vt="http://schemas.openxmlformats.org/officeDocument/2006/docPropsVTypes">
  <Template>C:\MSOffice\Templates\Presentation Designs\Side Fade.pot</Template>
  <TotalTime>2686</TotalTime>
  <Words>6416</Words>
  <Application>Microsoft Office PowerPoint</Application>
  <PresentationFormat>On-screen Show (4:3)</PresentationFormat>
  <Paragraphs>539</Paragraphs>
  <Slides>48</Slides>
  <Notes>48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Side Fade</vt:lpstr>
      <vt:lpstr>Chart</vt:lpstr>
      <vt:lpstr>Slide 1</vt:lpstr>
      <vt:lpstr>Alternative Marketing Programs</vt:lpstr>
      <vt:lpstr>Buzz Marketing</vt:lpstr>
      <vt:lpstr>Consumers Who Like a Brand</vt:lpstr>
      <vt:lpstr>Sponsored Consumers</vt:lpstr>
      <vt:lpstr>Company Employees</vt:lpstr>
      <vt:lpstr>Buzz Marketing Stages</vt:lpstr>
      <vt:lpstr>Buzz Marketing Preconditions</vt:lpstr>
      <vt:lpstr>Guerilla Marketing</vt:lpstr>
      <vt:lpstr>Slide 10</vt:lpstr>
      <vt:lpstr>Lifestyle Marketing</vt:lpstr>
      <vt:lpstr>Experiential Marketing</vt:lpstr>
      <vt:lpstr>Product Placement and  Branded Entertainment</vt:lpstr>
      <vt:lpstr>Product Placement</vt:lpstr>
      <vt:lpstr>Slide 15</vt:lpstr>
      <vt:lpstr>Company Tactics</vt:lpstr>
      <vt:lpstr>Slide 17</vt:lpstr>
      <vt:lpstr>In-Store Marketing Tactics</vt:lpstr>
      <vt:lpstr>Point-of-Purchase Tactics</vt:lpstr>
      <vt:lpstr>Brand Communities</vt:lpstr>
      <vt:lpstr>Slide 21</vt:lpstr>
      <vt:lpstr>Slide 22</vt:lpstr>
      <vt:lpstr>Slide 23</vt:lpstr>
      <vt:lpstr>Slide 24</vt:lpstr>
      <vt:lpstr>Coupons</vt:lpstr>
      <vt:lpstr>Coupon Distribution</vt:lpstr>
      <vt:lpstr>Slide 27</vt:lpstr>
      <vt:lpstr>Types of Coupons</vt:lpstr>
      <vt:lpstr>Disadvantages of Coupons</vt:lpstr>
      <vt:lpstr>Types of Premiums</vt:lpstr>
      <vt:lpstr>Slide 31</vt:lpstr>
      <vt:lpstr>Contests and Sweepstakes</vt:lpstr>
      <vt:lpstr>Contests and Sweepstakes</vt:lpstr>
      <vt:lpstr>Contests and Sweepstakes</vt:lpstr>
      <vt:lpstr>Refunds and Rebates</vt:lpstr>
      <vt:lpstr>Sampling</vt:lpstr>
      <vt:lpstr>Slide 37</vt:lpstr>
      <vt:lpstr>Benefits of Sampling</vt:lpstr>
      <vt:lpstr>Successful Sampling Programs</vt:lpstr>
      <vt:lpstr>Bonus Packs</vt:lpstr>
      <vt:lpstr>Slide 41</vt:lpstr>
      <vt:lpstr>Price-Offs</vt:lpstr>
      <vt:lpstr>Price-Offs</vt:lpstr>
      <vt:lpstr>Impact of Price-off on  Consumer Purchase</vt:lpstr>
      <vt:lpstr>Overlays and Tie-Ins</vt:lpstr>
      <vt:lpstr>Planning Consumer Promotions</vt:lpstr>
      <vt:lpstr>Planning Consumer Promotions</vt:lpstr>
      <vt:lpstr>Planning Consumer Promotions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 12-1 Types of Consumer Promotions</dc:title>
  <dc:creator>Kenneth E. Clow</dc:creator>
  <cp:lastModifiedBy>RaZz</cp:lastModifiedBy>
  <cp:revision>268</cp:revision>
  <cp:lastPrinted>2000-02-19T21:13:54Z</cp:lastPrinted>
  <dcterms:created xsi:type="dcterms:W3CDTF">1995-06-17T23:31:02Z</dcterms:created>
  <dcterms:modified xsi:type="dcterms:W3CDTF">2017-05-08T08:15:18Z</dcterms:modified>
</cp:coreProperties>
</file>