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0.xml" ContentType="application/vnd.openxmlformats-officedocument.presentationml.slide+xml"/>
  <Override PartName="/ppt/slides/slide35.xml" ContentType="application/vnd.openxmlformats-officedocument.presentationml.slide+xml"/>
  <Override PartName="/ppt/slides/slide18.xml" ContentType="application/vnd.openxmlformats-officedocument.presentationml.slide+xml"/>
  <Override PartName="/ppt/slides/slide44.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45.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46.xml" ContentType="application/vnd.openxmlformats-officedocument.presentationml.slide+xml"/>
  <Override PartName="/ppt/slides/slide14.xml" ContentType="application/vnd.openxmlformats-officedocument.presentationml.slide+xml"/>
  <Override PartName="/ppt/slides/slide29.xml" ContentType="application/vnd.openxmlformats-officedocument.presentationml.slide+xml"/>
  <Override PartName="/ppt/slides/slide20.xml" ContentType="application/vnd.openxmlformats-officedocument.presentationml.slide+xml"/>
  <Override PartName="/ppt/slides/slide43.xml" ContentType="application/vnd.openxmlformats-officedocument.presentationml.slide+xml"/>
  <Override PartName="/ppt/slides/slide24.xml" ContentType="application/vnd.openxmlformats-officedocument.presentationml.slide+xml"/>
  <Override PartName="/ppt/slides/slide41.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8.xml" ContentType="application/vnd.openxmlformats-officedocument.presentationml.slide+xml"/>
  <Override PartName="/ppt/slides/slide23.xml" ContentType="application/vnd.openxmlformats-officedocument.presentationml.slide+xml"/>
  <Override PartName="/ppt/slides/slide42.xml" ContentType="application/vnd.openxmlformats-officedocument.presentationml.slide+xml"/>
  <Override PartName="/ppt/slides/slide22.xml" ContentType="application/vnd.openxmlformats-officedocument.presentationml.slide+xml"/>
  <Override PartName="/ppt/slides/slide39.xml" ContentType="application/vnd.openxmlformats-officedocument.presentationml.slide+xml"/>
  <Override PartName="/ppt/slides/slide21.xml" ContentType="application/vnd.openxmlformats-officedocument.presentationml.slide+xml"/>
  <Override PartName="/ppt/slides/slide27.xml" ContentType="application/vnd.openxmlformats-officedocument.presentationml.slide+xml"/>
  <Override PartName="/ppt/slides/slide30.xml" ContentType="application/vnd.openxmlformats-officedocument.presentationml.slide+xml"/>
  <Override PartName="/ppt/slides/slide47.xml" ContentType="application/vnd.openxmlformats-officedocument.presentationml.slide+xml"/>
  <Override PartName="/ppt/slides/slide33.xml" ContentType="application/vnd.openxmlformats-officedocument.presentationml.slide+xml"/>
  <Override PartName="/ppt/slides/slide5.xml" ContentType="application/vnd.openxmlformats-officedocument.presentationml.slide+xml"/>
  <Override PartName="/ppt/slides/slide37.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34.xml" ContentType="application/vnd.openxmlformats-officedocument.presentationml.slide+xml"/>
  <Override PartName="/ppt/slides/slide2.xml" ContentType="application/vnd.openxmlformats-officedocument.presentationml.slide+xml"/>
  <Override PartName="/ppt/slides/slide36.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s/slide32.xml" ContentType="application/vnd.openxmlformats-officedocument.presentationml.slide+xml"/>
  <Override PartName="/ppt/slides/slide12.xml" ContentType="application/vnd.openxmlformats-officedocument.presentationml.slide+xml"/>
  <Override PartName="/ppt/slides/slide38.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48.xml" ContentType="application/vnd.openxmlformats-officedocument.presentationml.slide+xml"/>
  <Override PartName="/ppt/slides/slide31.xml" ContentType="application/vnd.openxmlformats-officedocument.presentationml.slide+xml"/>
  <Override PartName="/ppt/slides/slide49.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28.xml" ContentType="application/vnd.openxmlformats-officedocument.presentationml.notesSlide+xml"/>
  <Override PartName="/ppt/notesSlides/notesSlide22.xml" ContentType="application/vnd.openxmlformats-officedocument.presentationml.notesSlide+xml"/>
  <Override PartName="/ppt/notesSlides/notesSlide29.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37.xml" ContentType="application/vnd.openxmlformats-officedocument.presentationml.notesSlide+xml"/>
  <Override PartName="/ppt/notesSlides/notesSlide43.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5.xml" ContentType="application/vnd.openxmlformats-officedocument.presentationml.notesSlide+xml"/>
  <Override PartName="/ppt/notesSlides/notesSlide30.xml" ContentType="application/vnd.openxmlformats-officedocument.presentationml.notesSlide+xml"/>
  <Override PartName="/ppt/notesSlides/notesSlide34.xml" ContentType="application/vnd.openxmlformats-officedocument.presentationml.notesSlide+xml"/>
  <Override PartName="/ppt/notesSlides/notesSlide36.xml" ContentType="application/vnd.openxmlformats-officedocument.presentationml.notesSlide+xml"/>
  <Override PartName="/ppt/notesSlides/notesSlide33.xml" ContentType="application/vnd.openxmlformats-officedocument.presentationml.notesSlide+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1"/>
  </p:notesMasterIdLst>
  <p:handoutMasterIdLst>
    <p:handoutMasterId r:id="rId52"/>
  </p:handoutMasterIdLst>
  <p:sldIdLst>
    <p:sldId id="318" r:id="rId2"/>
    <p:sldId id="267" r:id="rId3"/>
    <p:sldId id="322" r:id="rId4"/>
    <p:sldId id="266" r:id="rId5"/>
    <p:sldId id="268" r:id="rId6"/>
    <p:sldId id="319" r:id="rId7"/>
    <p:sldId id="340" r:id="rId8"/>
    <p:sldId id="315" r:id="rId9"/>
    <p:sldId id="300" r:id="rId10"/>
    <p:sldId id="334" r:id="rId11"/>
    <p:sldId id="335" r:id="rId12"/>
    <p:sldId id="269" r:id="rId13"/>
    <p:sldId id="336" r:id="rId14"/>
    <p:sldId id="277" r:id="rId15"/>
    <p:sldId id="270" r:id="rId16"/>
    <p:sldId id="288" r:id="rId17"/>
    <p:sldId id="264" r:id="rId18"/>
    <p:sldId id="305" r:id="rId19"/>
    <p:sldId id="279" r:id="rId20"/>
    <p:sldId id="272" r:id="rId21"/>
    <p:sldId id="301" r:id="rId22"/>
    <p:sldId id="280" r:id="rId23"/>
    <p:sldId id="316" r:id="rId24"/>
    <p:sldId id="309" r:id="rId25"/>
    <p:sldId id="310" r:id="rId26"/>
    <p:sldId id="298" r:id="rId27"/>
    <p:sldId id="311" r:id="rId28"/>
    <p:sldId id="341" r:id="rId29"/>
    <p:sldId id="273" r:id="rId30"/>
    <p:sldId id="323" r:id="rId31"/>
    <p:sldId id="324" r:id="rId32"/>
    <p:sldId id="325" r:id="rId33"/>
    <p:sldId id="307" r:id="rId34"/>
    <p:sldId id="327" r:id="rId35"/>
    <p:sldId id="328" r:id="rId36"/>
    <p:sldId id="329" r:id="rId37"/>
    <p:sldId id="330" r:id="rId38"/>
    <p:sldId id="333" r:id="rId39"/>
    <p:sldId id="337" r:id="rId40"/>
    <p:sldId id="331" r:id="rId41"/>
    <p:sldId id="320" r:id="rId42"/>
    <p:sldId id="261" r:id="rId43"/>
    <p:sldId id="257" r:id="rId44"/>
    <p:sldId id="258" r:id="rId45"/>
    <p:sldId id="304" r:id="rId46"/>
    <p:sldId id="332" r:id="rId47"/>
    <p:sldId id="338" r:id="rId48"/>
    <p:sldId id="342" r:id="rId49"/>
    <p:sldId id="326" r:id="rId50"/>
  </p:sldIdLst>
  <p:sldSz cx="9144000" cy="6858000" type="screen4x3"/>
  <p:notesSz cx="6858000" cy="9028113"/>
  <p:defaultTextStyle>
    <a:defPPr>
      <a:defRPr lang="en-US"/>
    </a:defPPr>
    <a:lvl1pPr algn="l" rtl="0" fontAlgn="base">
      <a:spcBef>
        <a:spcPct val="0"/>
      </a:spcBef>
      <a:spcAft>
        <a:spcPct val="0"/>
      </a:spcAft>
      <a:defRPr sz="2800" kern="1200">
        <a:solidFill>
          <a:srgbClr val="FF0066"/>
        </a:solidFill>
        <a:latin typeface="Arial" charset="0"/>
        <a:ea typeface="+mn-ea"/>
        <a:cs typeface="Arial" charset="0"/>
      </a:defRPr>
    </a:lvl1pPr>
    <a:lvl2pPr marL="457200" algn="l" rtl="0" fontAlgn="base">
      <a:spcBef>
        <a:spcPct val="0"/>
      </a:spcBef>
      <a:spcAft>
        <a:spcPct val="0"/>
      </a:spcAft>
      <a:defRPr sz="2800" kern="1200">
        <a:solidFill>
          <a:srgbClr val="FF0066"/>
        </a:solidFill>
        <a:latin typeface="Arial" charset="0"/>
        <a:ea typeface="+mn-ea"/>
        <a:cs typeface="Arial" charset="0"/>
      </a:defRPr>
    </a:lvl2pPr>
    <a:lvl3pPr marL="914400" algn="l" rtl="0" fontAlgn="base">
      <a:spcBef>
        <a:spcPct val="0"/>
      </a:spcBef>
      <a:spcAft>
        <a:spcPct val="0"/>
      </a:spcAft>
      <a:defRPr sz="2800" kern="1200">
        <a:solidFill>
          <a:srgbClr val="FF0066"/>
        </a:solidFill>
        <a:latin typeface="Arial" charset="0"/>
        <a:ea typeface="+mn-ea"/>
        <a:cs typeface="Arial" charset="0"/>
      </a:defRPr>
    </a:lvl3pPr>
    <a:lvl4pPr marL="1371600" algn="l" rtl="0" fontAlgn="base">
      <a:spcBef>
        <a:spcPct val="0"/>
      </a:spcBef>
      <a:spcAft>
        <a:spcPct val="0"/>
      </a:spcAft>
      <a:defRPr sz="2800" kern="1200">
        <a:solidFill>
          <a:srgbClr val="FF0066"/>
        </a:solidFill>
        <a:latin typeface="Arial" charset="0"/>
        <a:ea typeface="+mn-ea"/>
        <a:cs typeface="Arial" charset="0"/>
      </a:defRPr>
    </a:lvl4pPr>
    <a:lvl5pPr marL="1828800" algn="l" rtl="0" fontAlgn="base">
      <a:spcBef>
        <a:spcPct val="0"/>
      </a:spcBef>
      <a:spcAft>
        <a:spcPct val="0"/>
      </a:spcAft>
      <a:defRPr sz="2800" kern="1200">
        <a:solidFill>
          <a:srgbClr val="FF0066"/>
        </a:solidFill>
        <a:latin typeface="Arial" charset="0"/>
        <a:ea typeface="+mn-ea"/>
        <a:cs typeface="Arial" charset="0"/>
      </a:defRPr>
    </a:lvl5pPr>
    <a:lvl6pPr marL="2286000" algn="l" defTabSz="914400" rtl="0" eaLnBrk="1" latinLnBrk="0" hangingPunct="1">
      <a:defRPr sz="2800" kern="1200">
        <a:solidFill>
          <a:srgbClr val="FF0066"/>
        </a:solidFill>
        <a:latin typeface="Arial" charset="0"/>
        <a:ea typeface="+mn-ea"/>
        <a:cs typeface="Arial" charset="0"/>
      </a:defRPr>
    </a:lvl6pPr>
    <a:lvl7pPr marL="2743200" algn="l" defTabSz="914400" rtl="0" eaLnBrk="1" latinLnBrk="0" hangingPunct="1">
      <a:defRPr sz="2800" kern="1200">
        <a:solidFill>
          <a:srgbClr val="FF0066"/>
        </a:solidFill>
        <a:latin typeface="Arial" charset="0"/>
        <a:ea typeface="+mn-ea"/>
        <a:cs typeface="Arial" charset="0"/>
      </a:defRPr>
    </a:lvl7pPr>
    <a:lvl8pPr marL="3200400" algn="l" defTabSz="914400" rtl="0" eaLnBrk="1" latinLnBrk="0" hangingPunct="1">
      <a:defRPr sz="2800" kern="1200">
        <a:solidFill>
          <a:srgbClr val="FF0066"/>
        </a:solidFill>
        <a:latin typeface="Arial" charset="0"/>
        <a:ea typeface="+mn-ea"/>
        <a:cs typeface="Arial" charset="0"/>
      </a:defRPr>
    </a:lvl8pPr>
    <a:lvl9pPr marL="3657600" algn="l" defTabSz="914400" rtl="0" eaLnBrk="1" latinLnBrk="0" hangingPunct="1">
      <a:defRPr sz="2800" kern="1200">
        <a:solidFill>
          <a:srgbClr val="FF0066"/>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99FF66"/>
    <a:srgbClr val="3366FF"/>
    <a:srgbClr val="0000CC"/>
    <a:srgbClr val="99FF99"/>
    <a:srgbClr val="FFCCFF"/>
    <a:srgbClr val="99CCFF"/>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7" autoAdjust="0"/>
    <p:restoredTop sz="88396" autoAdjust="0"/>
  </p:normalViewPr>
  <p:slideViewPr>
    <p:cSldViewPr>
      <p:cViewPr varScale="1">
        <p:scale>
          <a:sx n="38" d="100"/>
          <a:sy n="38" d="100"/>
        </p:scale>
        <p:origin x="-79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openxmlformats.org/officeDocument/2006/relationships/customXml" Target="../customXml/item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ustomXml" Target="../customXml/item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dirty="0">
                <a:latin typeface="Arial" charset="0"/>
                <a:cs typeface="+mn-cs"/>
              </a:defRPr>
            </a:lvl1pPr>
          </a:lstStyle>
          <a:p>
            <a:pPr>
              <a:defRPr/>
            </a:pPr>
            <a:endParaRPr lang="en-US"/>
          </a:p>
        </p:txBody>
      </p:sp>
      <p:sp>
        <p:nvSpPr>
          <p:cNvPr id="11267" name="Rectangle 3"/>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dirty="0">
                <a:latin typeface="Arial" charset="0"/>
                <a:cs typeface="+mn-cs"/>
              </a:defRPr>
            </a:lvl1pPr>
          </a:lstStyle>
          <a:p>
            <a:pPr>
              <a:defRPr/>
            </a:pPr>
            <a:endParaRPr lang="en-US"/>
          </a:p>
        </p:txBody>
      </p:sp>
      <p:sp>
        <p:nvSpPr>
          <p:cNvPr id="11268" name="Rectangle 4"/>
          <p:cNvSpPr>
            <a:spLocks noGrp="1" noChangeArrowheads="1"/>
          </p:cNvSpPr>
          <p:nvPr>
            <p:ph type="ftr" sz="quarter" idx="2"/>
          </p:nvPr>
        </p:nvSpPr>
        <p:spPr bwMode="auto">
          <a:xfrm>
            <a:off x="0" y="8610600"/>
            <a:ext cx="2971800" cy="3810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dirty="0">
                <a:latin typeface="Arial" charset="0"/>
                <a:cs typeface="+mn-cs"/>
              </a:defRPr>
            </a:lvl1pPr>
          </a:lstStyle>
          <a:p>
            <a:pPr>
              <a:defRPr/>
            </a:pPr>
            <a:endParaRPr lang="en-US"/>
          </a:p>
        </p:txBody>
      </p:sp>
      <p:sp>
        <p:nvSpPr>
          <p:cNvPr id="11269" name="Rectangle 5"/>
          <p:cNvSpPr>
            <a:spLocks noGrp="1" noChangeArrowheads="1"/>
          </p:cNvSpPr>
          <p:nvPr>
            <p:ph type="sldNum" sz="quarter" idx="3"/>
          </p:nvPr>
        </p:nvSpPr>
        <p:spPr bwMode="auto">
          <a:xfrm>
            <a:off x="3886200" y="8610600"/>
            <a:ext cx="2971800" cy="3810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cs typeface="+mn-cs"/>
              </a:defRPr>
            </a:lvl1pPr>
          </a:lstStyle>
          <a:p>
            <a:pPr>
              <a:defRPr/>
            </a:pPr>
            <a:fld id="{2A4DCD0A-9B4E-4EDA-94E8-2A73B0504707}"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bwMode="auto">
          <a:xfrm>
            <a:off x="1174750" y="677863"/>
            <a:ext cx="4513263" cy="3384550"/>
          </a:xfrm>
          <a:prstGeom prst="rect">
            <a:avLst/>
          </a:prstGeom>
          <a:noFill/>
          <a:ln>
            <a:solidFill>
              <a:srgbClr val="000000"/>
            </a:solidFill>
            <a:miter lim="800000"/>
            <a:headEnd/>
            <a:tailEnd/>
          </a:ln>
        </p:spPr>
      </p:sp>
      <p:sp>
        <p:nvSpPr>
          <p:cNvPr id="19458" name="Rectangle 3"/>
          <p:cNvSpPr>
            <a:spLocks noGrp="1" noChangeArrowheads="1"/>
          </p:cNvSpPr>
          <p:nvPr>
            <p:ph type="body" idx="1"/>
          </p:nvPr>
        </p:nvSpPr>
        <p:spPr bwMode="auto">
          <a:xfrm>
            <a:off x="685800" y="4287838"/>
            <a:ext cx="5486400" cy="4062412"/>
          </a:xfrm>
          <a:prstGeom prst="rect">
            <a:avLst/>
          </a:prstGeom>
          <a:noFill/>
          <a:ln>
            <a:miter lim="800000"/>
            <a:headEnd/>
            <a:tailEnd/>
          </a:ln>
        </p:spPr>
        <p:txBody>
          <a:bodyPr/>
          <a:lstStyle/>
          <a:p>
            <a:r>
              <a:rPr lang="en-US" smtClean="0"/>
              <a:t>Chapter 7 addresses the second part of advertising design – message strategies and executional frameworks.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37890"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t>A </a:t>
            </a:r>
            <a:r>
              <a:rPr lang="en-US" b="1" smtClean="0"/>
              <a:t> hyperbole cognitive </a:t>
            </a:r>
            <a:r>
              <a:rPr lang="en-US" smtClean="0"/>
              <a:t>message strategy is an untestable claim based on some attribute or benefit. It does not require substantiation, which makes it a popular cognitive strategy approach. Notice in the ad says “I found something better” which is a hyperbole statement.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39938"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t>A </a:t>
            </a:r>
            <a:r>
              <a:rPr lang="en-US" b="1" smtClean="0"/>
              <a:t>comparative cognitive </a:t>
            </a:r>
            <a:r>
              <a:rPr lang="en-US" smtClean="0"/>
              <a:t>message strategy focuses on a direct or indirect comparison to a competing brand. The brand can be real, mentioned, or fictitious. The advantage of comparative ads is that they tend to capture attention. Brand awareness and message awareness tend to be higher. The negative is that they can be less believable and can create a negative attitude. This is most likely to occur when a negative comparison approach is used in the ad, downgrading the competing brand. If the consumer does not believe the ad, then </a:t>
            </a:r>
            <a:r>
              <a:rPr lang="en-US" b="1" smtClean="0"/>
              <a:t>spontaneous trait transference </a:t>
            </a:r>
            <a:r>
              <a:rPr lang="en-US" smtClean="0"/>
              <a:t>can occur, which is placing the negative trait on the advertised brand instead of the competitor. It is important to choose competitors wisely in making comparisons.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41986"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t>Advertisements that invoke feelings or emotions are </a:t>
            </a:r>
            <a:r>
              <a:rPr lang="en-US" b="1" smtClean="0"/>
              <a:t>affective message strategies</a:t>
            </a:r>
            <a:r>
              <a:rPr lang="en-US" smtClean="0"/>
              <a:t>.  These messages attempt to enhance the likeability of a product, recall of the message, and comprehension of the message. The two types of affective message strategies are resonance and emotional. </a:t>
            </a:r>
            <a:r>
              <a:rPr lang="en-US" b="1" smtClean="0"/>
              <a:t>Resonance advertising</a:t>
            </a:r>
            <a:r>
              <a:rPr lang="en-US" smtClean="0"/>
              <a:t> connects a product with a consumer’s experiences from the past in order to develop a bond with the brand. Often, advertisers will use music from that generation to create that emotional bond. </a:t>
            </a:r>
            <a:r>
              <a:rPr lang="en-US" b="1" smtClean="0"/>
              <a:t>Emotional messages </a:t>
            </a:r>
            <a:r>
              <a:rPr lang="en-US" smtClean="0"/>
              <a:t>attempt to elicit emotions that will lead to product recall and choice. Many different emotions can be connected with a product. Emotional messages are used in both consumer and business-to-business advertising. Affective message strategies help develop brand equity through creating an emotional bond with the brand.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44034"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b="1" smtClean="0"/>
              <a:t>Affective message strategies</a:t>
            </a:r>
            <a:r>
              <a:rPr lang="en-US" smtClean="0"/>
              <a:t> invoke feelings or emotions with the goal of enhancing likeability, recall, and comprehension. Affective strategies can be resonance or emotional. </a:t>
            </a:r>
            <a:r>
              <a:rPr lang="en-US" b="1" smtClean="0"/>
              <a:t>Resonance advertising</a:t>
            </a:r>
            <a:r>
              <a:rPr lang="en-US" smtClean="0"/>
              <a:t> connects a brand with a consumer’s experience. A new form of resonance advertising is comfort advertising, which encourages consumers to purchase a brand rather than generic products because brands have stood the test of time, and consumers can take comfort in them. </a:t>
            </a:r>
            <a:r>
              <a:rPr lang="en-US" b="1" smtClean="0"/>
              <a:t>Emotional advertising</a:t>
            </a:r>
            <a:r>
              <a:rPr lang="en-US" smtClean="0"/>
              <a:t> elicits powerful emotions that lead to recall and choice. Used in both consumer and b-to-b markets. Emotional advertising can lead to more positive feelings about a brand.</a:t>
            </a:r>
            <a:endParaRPr lang="en-US" b="1"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46082"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t>This ad for Cheerios is an example of resonance advertising. It shows the emotion of a 3-generation family.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48130"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b="1" smtClean="0"/>
              <a:t>Conative message strategies </a:t>
            </a:r>
            <a:r>
              <a:rPr lang="en-US" smtClean="0"/>
              <a:t>are designed to lead directly to some type of action or response. </a:t>
            </a:r>
            <a:r>
              <a:rPr lang="en-US" b="1" smtClean="0"/>
              <a:t>Action-inducing conative ads </a:t>
            </a:r>
            <a:r>
              <a:rPr lang="en-US" smtClean="0"/>
              <a:t>encourage consumers (or businesses) to act in some way, to do something. It can be to make an inquiry or access a Web site for more information. </a:t>
            </a:r>
            <a:r>
              <a:rPr lang="en-US" b="1" smtClean="0"/>
              <a:t>Promotional support conative messages</a:t>
            </a:r>
            <a:r>
              <a:rPr lang="en-US" smtClean="0"/>
              <a:t> are tied with some type of promotion. It may be a coupon, a contest, or a sweepstake.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50178"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t>This ad for Cub Cadet uses a conative message strategy because it encourages consumers to make an immediate purchase.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52226" name="Rectangle 3"/>
          <p:cNvSpPr>
            <a:spLocks noGrp="1" noChangeArrowheads="1"/>
          </p:cNvSpPr>
          <p:nvPr>
            <p:ph type="body" idx="1"/>
          </p:nvPr>
        </p:nvSpPr>
        <p:spPr bwMode="auto">
          <a:xfrm>
            <a:off x="914400" y="4267200"/>
            <a:ext cx="5029200" cy="4114800"/>
          </a:xfrm>
          <a:prstGeom prst="rect">
            <a:avLst/>
          </a:prstGeom>
          <a:noFill/>
          <a:ln w="12700">
            <a:miter lim="800000"/>
            <a:headEnd type="none" w="sm" len="sm"/>
            <a:tailEnd type="none" w="sm" len="sm"/>
          </a:ln>
        </p:spPr>
        <p:txBody>
          <a:bodyPr/>
          <a:lstStyle/>
          <a:p>
            <a:r>
              <a:rPr lang="en-US" smtClean="0"/>
              <a:t>Because message strategies correspond to the components of attitude, they can be matched with the different stages of the hierarchy of effects model. Cognitive strategies deal with awareness and knowledge. Affective strategies deal with emotions and the stages of liking, preference, and conviction. Conative strategies encourage action and match the purchase phase of the model.</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54274" name="Rectangle 3"/>
          <p:cNvSpPr>
            <a:spLocks noGrp="1" noChangeArrowheads="1"/>
          </p:cNvSpPr>
          <p:nvPr>
            <p:ph type="body" idx="1"/>
          </p:nvPr>
        </p:nvSpPr>
        <p:spPr bwMode="auto">
          <a:xfrm>
            <a:off x="914400" y="4267200"/>
            <a:ext cx="5029200" cy="4114800"/>
          </a:xfrm>
          <a:prstGeom prst="rect">
            <a:avLst/>
          </a:prstGeom>
          <a:noFill/>
          <a:ln w="12700">
            <a:miter lim="800000"/>
            <a:headEnd type="none" w="sm" len="sm"/>
            <a:tailEnd type="none" w="sm" len="sm"/>
          </a:ln>
        </p:spPr>
        <p:txBody>
          <a:bodyPr/>
          <a:lstStyle/>
          <a:p>
            <a:r>
              <a:rPr lang="en-US" smtClean="0"/>
              <a:t>An </a:t>
            </a:r>
            <a:r>
              <a:rPr lang="en-US" b="1" smtClean="0"/>
              <a:t>executional framework</a:t>
            </a:r>
            <a:r>
              <a:rPr lang="en-US" smtClean="0"/>
              <a:t> signifies the manner in which an advertising appeal will be presented. It should be chosen in conjunction with an advertising appeal and a message strategy. There are 7 different executions that can be used. While almost any execution can be used with any appeal and message strategy, there are logical combinations and there are some combinations that do not work well together. For instance, a common combination would be emotional appeal, affective message strategy, and slice-of-life execution. A combination that would be difficult to pull off would be rational appeal, affective message strategy, and demonstration execution.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56322"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t>Animation was originally a cheap way to advertise. Companies that could not afford actors, used animation. Its usage has increased and is often now a chosen method of advertising. The skill and quality of animation has improved greatly in the last 20 years. One technique, known as rotoscoping, involves drawing animated characters into scenes with live characters. It also can be used to merge live video scenes to make it look like it really happened or all occurred at the same time. The costs of animation have come down in recent years which makes it more appealing to advertisers. It is now used even for B-to-B advertising.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21506"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t>Advertising and marketing to women and girls may be at a crossroads. Clearly, pressures to grow up more quickly and look older at a younger age is occurring. Recently Dove created an ad called “Onslaught” that conveyed the social pressure young girls face. Dove is not mentioned anywhere in the ad. Because of fashions, models, and actresses on TV, girls often grow up with body image issues. As a result, Dove created the ad “Campaign for Real Beauty.” The goal of the ads is to convey real feminine beauty. Ironically, the same company, Unilever, that owns Dove owns Axe, which uses strong sexually-oriented advertising – directed to youth.</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58370"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t>The slice-of-life execution was made popular by Procter &amp; Gamble in the 1950s. The basic premise is the introduction of a problem that a product solves. Slice-of-life has four distinct stages. It opens with an encounter between people or with a situation. A problem occurs. Then there is interaction, which can be a voice-over or conversations between two people. Then comes the P &amp; G product that solves the problem. The typical detergent scenario is of a child’s uniform getting dirty and now it is not available for the championship game. The mother interacts with a neighbor who recommends Tide or Cheer and the uniform is clean. All are happy as the child runs out onto the field in a clean uniform.</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60418"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t>This is a  business-to-business ad using a slice-of-life execution. It shows the encounter of how many times a female breaks up then comes the interaction – what are the chances she will read your e-mail? The solution to the problem, of course, is MessageMedia. It will break through the clutter to your female target market.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62466"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t>Testimonials are used in the business-to-business sector, also the service sector. Testimonials involve customers giving testimonies about a product or service. Testimonies can enhance the credibility of a product. The testimonies can be given by real customers or by paid actors. Real customers are more believable, but lack polish for a TV ad. Paid actors sometimes look like paid actors, and the testimony benefits are lost.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64514"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t>This TV ad for Diamond Security uses a policeman as the initial spokesperson. Because he uses Diamond Security for his home and he is a police officer, he has a higher level of credibility.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66562"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t>When using the authoritative execution, advertisers seek to convince consumers of the product’s superiority. The most common approach is to use some type of expert authority, such as a doctor, dentist, lawyer, or electrician. Scientific evidence or even survey evidence can be used to support the claim. It works best if the evidence is independent, such as J.D. Powers &amp; Associates or Consumer Reports. The authoritative approach is used in business-to-business ads, especially in trade journals. Authoritative executions rely on cognitive processing of the information, so work best with print media where copy can be supplied.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68610"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t>A demonstration execution shows how a product works. A demonstration is an effective way to communicate the benefits of a product to viewers. It is used in business-to-business advertising to show how a product can meet the needs of a business. It works best for television and the Internet.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70658"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t>Fantasy executions lift the audience beyond reality to a world of make-believe. Some are meant to be realistic, but most are fantasies that are irrational and would never really happen. The most common themes for fantasy executions are sex, love, and romance. As a result it works well for perfume and cologne. It also works well for clothing and vacation destinations. A few business-to-business ads have featured fantasies, but the danger is that customers will not take the business firm seriously.</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72706"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t>Informative executions present information to the audience in a straight-forward manner. It is used extensively in radio, often by DJs. Informative ads are less common in television and in print. Informative ads are common with business-to-business. The key to whether individuals pay attention is the buying situation. If someone is looking for a particular product, then they may notice the informative ad. Level of involvement is important. Consumers and business buyers have to be involved at the time to notice informative ads. Placement is also important. Ads placed next to an article on the topic are more likely to be noticed.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74754"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t>This television ad for Koestler Crystal uses an informative execution.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76802"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t>Selecting the right source and spokesperson for an advertisement is a critical decision. Advertisers have four choices – celebrities, CEOs of companies, experts from various fields, and typical persons.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23554"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t>These are the objectives for Chapter 7.</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78850"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t>The most common type of spokesperson is the celebrity. They are featured in about 6% of all ads. A celebrity can enhance brand equity and create emotional bonds with the brand. Celebrities are more effective with younger consumers than with older individuals. Athletes are a popular category of spokespersons. Celebrity spokespersons can be used to establish a brand’s personality.</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80898"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t>Three additional categories of celebrity endorsements are: unpaid spokespersons, celebrity voice-overs, and dead-person endorsements. Unpaid celebrity endorsements will sometimes occur with a charity or cause. When celebrities endorse a cause and are not being paid for the endorsement, they carry a high level of credibility. Celebrity voice-overs are used because of the quality of their voice. Sometimes it is because the voice can be recognized and will influence consumers. At other times the voice-over is a distraction because consumers pay too much attention to the voice and don’t hear the brand message. The last category, dead celebrities is somewhat controversial. It is becoming more common because they can’t bring negative publicity to themselves or the brand.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82946"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t>CEOs can be used as spokespersons. They work well if they are highly visible and personable. They can be a major asset to a company. They work especially well for local companies where consumers in that area know them personally, or at least have met them. Expert spokespersons should be experts in their fields. They then serve as an authoritative figure and can provide expert opinions. The last category is typical persons. It can be either paid actors who portray a typical person, or it can be everyday, ordinary people.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84994" name="Rectangle 3"/>
          <p:cNvSpPr>
            <a:spLocks noGrp="1" noChangeArrowheads="1"/>
          </p:cNvSpPr>
          <p:nvPr>
            <p:ph type="body" idx="1"/>
          </p:nvPr>
        </p:nvSpPr>
        <p:spPr bwMode="auto">
          <a:xfrm>
            <a:off x="914400" y="4267200"/>
            <a:ext cx="5029200" cy="4114800"/>
          </a:xfrm>
          <a:prstGeom prst="rect">
            <a:avLst/>
          </a:prstGeom>
          <a:noFill/>
          <a:ln w="12700">
            <a:miter lim="800000"/>
            <a:headEnd type="none" w="sm" len="sm"/>
            <a:tailEnd type="none" w="sm" len="sm"/>
          </a:ln>
        </p:spPr>
        <p:txBody>
          <a:bodyPr/>
          <a:lstStyle/>
          <a:p>
            <a:r>
              <a:rPr lang="en-US" smtClean="0"/>
              <a:t>In evaluating sources, companies and ad agencies consider several characteristics. The effectiveness of the spokesperson depends on his/her degree of credibility.  The level of credibility is determined by five factors – attractiveness, trustworthiness, similarity, expertise, and likability.</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87042"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t>Source credibility is derived from five characteristics: attractiveness, trustworthiness, similarity, expertise, and likability. Credibility determines the level of acceptance of the individual and his/her message. Credibility translates into the spokesperson being believable. Most sources do not score high on all of the dimensions. Celebrities are the most likely to possess all of the characteristics, at least to some degree.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89090"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t>Attractiveness deals with both physical attractiveness and personality attractiveness. To be attractive, the spokesperson needs both. Someone who is physically attractive, but has a rotten personality will not be a good spokesperson. Individuals who are physically attractive will be seen as more credible than less attractive people.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91138"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t>Similarity is important, and closely related to attractiveness. Similarity allows for identification with the spokesperson. Identification can come from having similar beliefs, attitudes, preferences, or behaviors. Sometimes it comes from aspirations, something a consumer wants to be or has dreamed of being. Anna Roberts in this ad is seen as being similar to many females because of her gender, but also because many females like horses and some probably even dreamed of being a female jockey when they were growing up.</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93186"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t>Closely related to attractiveness and similarity is likeability. Consumers respond to sources they like. That likeability can be derived in a number of different ways. If it is an actor, it may be the role they play in a TV show or movie. If it is an athlete, it may be one of their favorite players or he/she plays for their favorite team. It may be that the source supports the consumer’s favorite charity. If someone likes the source, then that liking will usually transfer to the brand being endorsed. But, if for some reason an individual does not like a spokesperson, then that dislike will transfer to the brand also.</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95234"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t>Not all celebrities or spokespersons are viewed as trustworthy. Trustworthiness is the consumer’s degree of confidence in or acceptance of a spokesperson. Trustworthiness enhances the ability for a consumer to believe the message. Likeability and trustworthiness or closely related.</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97282" name="Rectangle 3"/>
          <p:cNvSpPr>
            <a:spLocks noGrp="1" noChangeArrowheads="1"/>
          </p:cNvSpPr>
          <p:nvPr>
            <p:ph type="body" idx="1"/>
          </p:nvPr>
        </p:nvSpPr>
        <p:spPr bwMode="auto">
          <a:xfrm>
            <a:off x="914400" y="4267200"/>
            <a:ext cx="5029200" cy="4114800"/>
          </a:xfrm>
          <a:prstGeom prst="rect">
            <a:avLst/>
          </a:prstGeom>
          <a:noFill/>
          <a:ln w="12700">
            <a:miter lim="800000"/>
            <a:headEnd type="none" w="sm" len="sm"/>
            <a:tailEnd type="none" w="sm" len="sm"/>
          </a:ln>
        </p:spPr>
        <p:txBody>
          <a:bodyPr/>
          <a:lstStyle/>
          <a:p>
            <a:r>
              <a:rPr lang="en-US" smtClean="0"/>
              <a:t>List of most trusted celebrities.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25602"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t>Chapter 7 continues presenting information about advertising design. This chapter covers message strategies, executional frameworks, spokespersons and endorsers, and then concludes with a discussion of the principles of effective advertising.</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99330"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t>Spokespersons with higher levels of expertise are viewed as being more credible. Expertise is often connected to a person’s livelihood or occupation. Jeff Gordon would be seen as an expert on products dealing with cars. He may not be seen as much of an expert for milk. But, his other characteristics may overcome a lower score on expertise, in terms of milk.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101378"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t>In choosing a spokesperson, it is important to match source types with characteristics. Celebrities tend to score high in credibility because they often score high on the other five dimensions. The risk is negative publicity and the endorsement of too many products, which lessen credibility. CEOs are typically seen as having high levels of trustworthiness, expertise, and credibility. But, not all are good on camera so an agency must exercise care when selecting CEOs. For experts, seek experts who are attractive, likable, and trustworthy. Valid credentials are important. For typical persons, using multiple typical persons in an ad increases credibility. Using 3 customers to talk about a product may better than using just one. Real people are good to use, but may not be good on television and the ad may come across poorly. Using actors helps because they are good at acting and learning lines. But, they may not appear to be real.</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103426" name="Rectangle 3"/>
          <p:cNvSpPr>
            <a:spLocks noGrp="1" noChangeArrowheads="1"/>
          </p:cNvSpPr>
          <p:nvPr>
            <p:ph type="body" idx="1"/>
          </p:nvPr>
        </p:nvSpPr>
        <p:spPr bwMode="auto">
          <a:xfrm>
            <a:off x="914400" y="4267200"/>
            <a:ext cx="5029200" cy="4114800"/>
          </a:xfrm>
          <a:prstGeom prst="rect">
            <a:avLst/>
          </a:prstGeom>
          <a:noFill/>
          <a:ln w="12700">
            <a:miter lim="800000"/>
            <a:headEnd type="none" w="sm" len="sm"/>
            <a:tailEnd type="none" w="sm" len="sm"/>
          </a:ln>
        </p:spPr>
        <p:txBody>
          <a:bodyPr/>
          <a:lstStyle/>
          <a:p>
            <a:r>
              <a:rPr lang="en-US" smtClean="0"/>
              <a:t>This figure illustrates the process a creative may use in designing ads. The means-end chain is at the center and is developed from information provided in the creative brief. While a creative may not draw a means-end chain out as was illustrated in this text, the creative will consider the product’s attribute, benefits, and the values it can fulfill. Decisions then must be made about the leverage point, the appeal, the message strategy and the execution. Finally, if a spokesperson is going to be used, the agency and client will need to decide who it will be.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105474" name="Rectangle 3"/>
          <p:cNvSpPr>
            <a:spLocks noGrp="1" noChangeArrowheads="1"/>
          </p:cNvSpPr>
          <p:nvPr>
            <p:ph type="body" idx="1"/>
          </p:nvPr>
        </p:nvSpPr>
        <p:spPr bwMode="auto">
          <a:xfrm>
            <a:off x="914400" y="4267200"/>
            <a:ext cx="5029200" cy="4114800"/>
          </a:xfrm>
          <a:prstGeom prst="rect">
            <a:avLst/>
          </a:prstGeom>
          <a:noFill/>
          <a:ln w="12700">
            <a:miter lim="800000"/>
            <a:headEnd type="none" w="sm" len="sm"/>
            <a:tailEnd type="none" w="sm" len="sm"/>
          </a:ln>
        </p:spPr>
        <p:txBody>
          <a:bodyPr/>
          <a:lstStyle/>
          <a:p>
            <a:r>
              <a:rPr lang="en-US" smtClean="0"/>
              <a:t>Producing effective ads requires the joint efforts of the client and agency personnel. This slide lists some important principles to follow. Visual consistency across ads and across campaigns allows consumers to quickly identify an advertisement and a brand. Campaign duration is always an issue. From a cost perspective, clients want a campaign to last a long time. But, wear-out occurs and then ads are ignored. Timing for new campaigns is difficult to determine. Taglines repeated in ads helps tie campaigns together and identify a brand. It is important to use consistent positioning to avoid ambiguity and confusion. If at all possible, keep it simple. Use only one identifiable selling point. Don’t overwhelm consumers with too much information or too many benefits. Lastly, create ads that flow and are visually appealing.</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107522" name="Rectangle 3"/>
          <p:cNvSpPr>
            <a:spLocks noGrp="1" noChangeArrowheads="1"/>
          </p:cNvSpPr>
          <p:nvPr>
            <p:ph type="body" idx="1"/>
          </p:nvPr>
        </p:nvSpPr>
        <p:spPr bwMode="auto">
          <a:xfrm>
            <a:off x="914400" y="4267200"/>
            <a:ext cx="5029200" cy="4114800"/>
          </a:xfrm>
          <a:prstGeom prst="rect">
            <a:avLst/>
          </a:prstGeom>
          <a:noFill/>
          <a:ln w="12700">
            <a:miter lim="800000"/>
            <a:headEnd type="none" w="sm" len="sm"/>
            <a:tailEnd type="none" w="sm" len="sm"/>
          </a:ln>
        </p:spPr>
        <p:txBody>
          <a:bodyPr/>
          <a:lstStyle/>
          <a:p>
            <a:r>
              <a:rPr lang="en-US" smtClean="0"/>
              <a:t>Taglines are important ways to make a brand memorable and to proclaim a product’s image or primary benefit. How many of these taglines can you identify? Answers are at the bottom of the slide. Answers: 1. KFC, 2. Volkswagen, 3. Calvin Klein, 4. Wal-Mart, 5. 3M, 6. Nokia, 7. Mc Donald’s, 8. DeBeers, 9. Burger King, 10. Ebay.</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109570"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t>Clutter is a huge problem in advertising. If competing ads are in the same sequence of ads, then interference occurs and it is more difficult for the ad to be remembered. To beat ad clutter, use repetition. Place the ads in different environments. This is called </a:t>
            </a:r>
            <a:r>
              <a:rPr lang="en-US" b="1" smtClean="0"/>
              <a:t>variability theory</a:t>
            </a:r>
            <a:r>
              <a:rPr lang="en-US" smtClean="0"/>
              <a:t>. The varied environments increase recall  and effectiveness in encoding the message. Using multiple mediums is even better. Create ads that gain attention, make them different, but make sure they relate to the target audience and speak to their needs and wants.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111618"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t>The message strategy and execution chosen for an advertising campaign needs to match the culture. For instance, in many countries comparison ads are less common and not well received due to both social and cultural differences. It is important to make sure the message strategy fits the execution. For instance, in Japan a soft sell works best. Any type of execution that comes across as a hard sell will offend many Japanese.</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113666"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t>For the OIB campaign, the message strategy used in this television campaign was affective with a resonance approach. The goal was to create emotions based on trust for a bank by local people. The ad used an informative execution and the spokesperson was the Chairman, CEO, Clyde White. The ad also used a typical person in terms of the jogger.</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115714"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t>Discuss with students the concept of credibility of a spokesperson. Discuss the factors of attractiveness, similarity, likeability, trustworthiness, and expertise. Students will differ on how they evaluate Clyde White on these characteristics. You may also have them think about a person who is 40 or 50 and lived in the community for the entire life. Would their evaluations of credibility be different?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117762"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t>The Integrated Campaigns in Action for this chapter is the Soap Opera, which is a laundry mat located in a college town. The owners of The Soap Opera met with Emogen Marketing Group to discuss the feasibility of a marketing campaign. Since it was a small business with a small marketing budget, the Emogen Group knew it would have to look at alternative ways of conveying the message that were low cost. The agency developed newspaper ads using animation and tied it in with an event on the campus of the local university.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27650"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t>The </a:t>
            </a:r>
            <a:r>
              <a:rPr lang="en-US" b="1" smtClean="0"/>
              <a:t>message theme</a:t>
            </a:r>
            <a:r>
              <a:rPr lang="en-US" smtClean="0"/>
              <a:t> outlines the key ideas in an advertisement. It is a central part of the creative brief. The message then can be created using a number of different </a:t>
            </a:r>
            <a:r>
              <a:rPr lang="en-US" b="1" smtClean="0"/>
              <a:t>message strategies</a:t>
            </a:r>
            <a:r>
              <a:rPr lang="en-US" smtClean="0"/>
              <a:t>, which is the primary tactic or approach used to deliver the message theme. Message strategies can be divided into three main categories that correspond with the three components of attitude – cognitive, affective, and conative.</a:t>
            </a:r>
            <a:endParaRPr lang="en-US" b="1"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29698"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t>A </a:t>
            </a:r>
            <a:r>
              <a:rPr lang="en-US" b="1" smtClean="0"/>
              <a:t>cognitive message strategy</a:t>
            </a:r>
            <a:r>
              <a:rPr lang="en-US" smtClean="0"/>
              <a:t> presents rational arguments or pieces of information to consumers. Cognitive message strategies are designed to influence the cognitive component of attitude, which deals with beliefs and knowledge. Cognitive message strategies can be divided into five types – generic, preemptive, unique selling proposition, hyperbole, and comparative.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31746"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t>A </a:t>
            </a:r>
            <a:r>
              <a:rPr lang="en-US" b="1" smtClean="0"/>
              <a:t>preemptive cognitive message </a:t>
            </a:r>
            <a:r>
              <a:rPr lang="en-US" smtClean="0"/>
              <a:t>strategy makes a claim of superiority based on a product’s specific attribute or benefit with the intent of preventing the competition from making the same claim. This advertisement for Waterfront Grill uses a preemptive message strategy. An effective preemptive message strategy can occur when a company is the first to state an advantage or benefit.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33794"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t>A </a:t>
            </a:r>
            <a:r>
              <a:rPr lang="en-US" b="1" smtClean="0"/>
              <a:t>preemptive cognitive message </a:t>
            </a:r>
            <a:r>
              <a:rPr lang="en-US" smtClean="0"/>
              <a:t>strategy makes a claim of superiority based on a product’s specific attribute or benefit with the intent of preventing the competition from making the same claim. This advertisement for Waterfront Grill uses a preemptive message strategy. An effective preemptive message strategy can occur when a company is the first to state an advantage or benefit.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35842"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t>A </a:t>
            </a:r>
            <a:r>
              <a:rPr lang="en-US" b="1" smtClean="0"/>
              <a:t>unique selling proposition </a:t>
            </a:r>
            <a:r>
              <a:rPr lang="en-US" smtClean="0"/>
              <a:t>message strategy focuses on a testable claim of uniqueness or superiority. This ad for Bonne Bell says that its flipstick is the “1 and only 1 handed sleek sweep flipstick”. Such a claim is testable and as a result Bonne Bell must be able to support this claim.</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4"/>
          <p:cNvGrpSpPr>
            <a:grpSpLocks/>
          </p:cNvGrpSpPr>
          <p:nvPr/>
        </p:nvGrpSpPr>
        <p:grpSpPr bwMode="auto">
          <a:xfrm>
            <a:off x="-295275" y="557213"/>
            <a:ext cx="9437688" cy="6632575"/>
            <a:chOff x="-186" y="351"/>
            <a:chExt cx="5945" cy="4178"/>
          </a:xfrm>
        </p:grpSpPr>
        <p:grpSp>
          <p:nvGrpSpPr>
            <p:cNvPr id="5" name="Group 12"/>
            <p:cNvGrpSpPr>
              <a:grpSpLocks/>
            </p:cNvGrpSpPr>
            <p:nvPr/>
          </p:nvGrpSpPr>
          <p:grpSpPr bwMode="auto">
            <a:xfrm>
              <a:off x="-186" y="351"/>
              <a:ext cx="4316" cy="4178"/>
              <a:chOff x="-186" y="351"/>
              <a:chExt cx="4316" cy="4178"/>
            </a:xfrm>
          </p:grpSpPr>
          <p:grpSp>
            <p:nvGrpSpPr>
              <p:cNvPr id="7" name="Group 10"/>
              <p:cNvGrpSpPr>
                <a:grpSpLocks/>
              </p:cNvGrpSpPr>
              <p:nvPr/>
            </p:nvGrpSpPr>
            <p:grpSpPr bwMode="auto">
              <a:xfrm>
                <a:off x="-186" y="351"/>
                <a:ext cx="4316" cy="4178"/>
                <a:chOff x="-186" y="351"/>
                <a:chExt cx="4316" cy="4178"/>
              </a:xfrm>
            </p:grpSpPr>
            <p:sp>
              <p:nvSpPr>
                <p:cNvPr id="9" name="AutoShape 2"/>
                <p:cNvSpPr>
                  <a:spLocks noChangeArrowheads="1"/>
                </p:cNvSpPr>
                <p:nvPr/>
              </p:nvSpPr>
              <p:spPr bwMode="hidden">
                <a:xfrm rot="12360000">
                  <a:off x="-186" y="351"/>
                  <a:ext cx="4316" cy="4178"/>
                </a:xfrm>
                <a:prstGeom prst="diamond">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pPr eaLnBrk="0" hangingPunct="0">
                    <a:defRPr/>
                  </a:pPr>
                  <a:endParaRPr lang="en-US" dirty="0">
                    <a:cs typeface="+mn-cs"/>
                  </a:endParaRPr>
                </a:p>
              </p:txBody>
            </p:sp>
            <p:sp>
              <p:nvSpPr>
                <p:cNvPr id="10" name="AutoShape 3" descr="Cloth"/>
                <p:cNvSpPr>
                  <a:spLocks noChangeArrowheads="1"/>
                </p:cNvSpPr>
                <p:nvPr/>
              </p:nvSpPr>
              <p:spPr bwMode="ltGray">
                <a:xfrm rot="12360000">
                  <a:off x="694" y="1203"/>
                  <a:ext cx="2556" cy="2474"/>
                </a:xfrm>
                <a:prstGeom prst="diamond">
                  <a:avLst/>
                </a:prstGeom>
                <a:blipFill dpi="0" rotWithShape="0">
                  <a:blip r:embed="rId2" cstate="print"/>
                  <a:srcRect/>
                  <a:tile tx="0" ty="0" sx="100000" sy="100000" flip="none" algn="tl"/>
                </a:blipFill>
                <a:ln w="9525">
                  <a:noFill/>
                  <a:miter lim="800000"/>
                  <a:headEnd/>
                  <a:tailEnd/>
                </a:ln>
                <a:effectLst/>
              </p:spPr>
              <p:txBody>
                <a:bodyPr wrap="none" anchor="ctr"/>
                <a:lstStyle/>
                <a:p>
                  <a:pPr eaLnBrk="0" hangingPunct="0">
                    <a:defRPr/>
                  </a:pPr>
                  <a:endParaRPr lang="en-US" dirty="0">
                    <a:cs typeface="+mn-cs"/>
                  </a:endParaRPr>
                </a:p>
              </p:txBody>
            </p:sp>
            <p:sp>
              <p:nvSpPr>
                <p:cNvPr id="11" name="Rectangle 4"/>
                <p:cNvSpPr>
                  <a:spLocks noChangeArrowheads="1"/>
                </p:cNvSpPr>
                <p:nvPr/>
              </p:nvSpPr>
              <p:spPr bwMode="ltGray">
                <a:xfrm rot="12360000">
                  <a:off x="2249" y="2499"/>
                  <a:ext cx="649" cy="280"/>
                </a:xfrm>
                <a:prstGeom prst="rect">
                  <a:avLst/>
                </a:prstGeom>
                <a:solidFill>
                  <a:schemeClr val="folHlink">
                    <a:alpha val="50000"/>
                  </a:schemeClr>
                </a:solidFill>
                <a:ln w="9525">
                  <a:noFill/>
                  <a:miter lim="800000"/>
                  <a:headEnd/>
                  <a:tailEnd/>
                </a:ln>
                <a:effectLst/>
              </p:spPr>
              <p:txBody>
                <a:bodyPr wrap="none" anchor="ctr"/>
                <a:lstStyle/>
                <a:p>
                  <a:pPr eaLnBrk="0" hangingPunct="0">
                    <a:defRPr/>
                  </a:pPr>
                  <a:endParaRPr lang="en-US" dirty="0">
                    <a:cs typeface="+mn-cs"/>
                  </a:endParaRPr>
                </a:p>
              </p:txBody>
            </p:sp>
            <p:sp>
              <p:nvSpPr>
                <p:cNvPr id="12" name="Oval 5"/>
                <p:cNvSpPr>
                  <a:spLocks noChangeArrowheads="1"/>
                </p:cNvSpPr>
                <p:nvPr/>
              </p:nvSpPr>
              <p:spPr bwMode="ltGray">
                <a:xfrm rot="12360000">
                  <a:off x="1292" y="2567"/>
                  <a:ext cx="570" cy="528"/>
                </a:xfrm>
                <a:prstGeom prst="ellipse">
                  <a:avLst/>
                </a:prstGeom>
                <a:solidFill>
                  <a:schemeClr val="accent1">
                    <a:alpha val="50000"/>
                  </a:schemeClr>
                </a:solidFill>
                <a:ln w="9525">
                  <a:noFill/>
                  <a:round/>
                  <a:headEnd/>
                  <a:tailEnd/>
                </a:ln>
                <a:effectLst/>
              </p:spPr>
              <p:txBody>
                <a:bodyPr wrap="none" anchor="ctr"/>
                <a:lstStyle/>
                <a:p>
                  <a:pPr eaLnBrk="0" hangingPunct="0">
                    <a:defRPr/>
                  </a:pPr>
                  <a:endParaRPr lang="en-US" dirty="0">
                    <a:cs typeface="+mn-cs"/>
                  </a:endParaRPr>
                </a:p>
              </p:txBody>
            </p:sp>
            <p:sp>
              <p:nvSpPr>
                <p:cNvPr id="13" name="Rectangle 6"/>
                <p:cNvSpPr>
                  <a:spLocks noChangeArrowheads="1"/>
                </p:cNvSpPr>
                <p:nvPr/>
              </p:nvSpPr>
              <p:spPr bwMode="ltGray">
                <a:xfrm rot="12360000">
                  <a:off x="2373" y="2047"/>
                  <a:ext cx="446" cy="81"/>
                </a:xfrm>
                <a:prstGeom prst="rect">
                  <a:avLst/>
                </a:prstGeom>
                <a:solidFill>
                  <a:schemeClr val="accent1">
                    <a:alpha val="50000"/>
                  </a:schemeClr>
                </a:solidFill>
                <a:ln w="9525">
                  <a:noFill/>
                  <a:miter lim="800000"/>
                  <a:headEnd/>
                  <a:tailEnd/>
                </a:ln>
                <a:effectLst/>
              </p:spPr>
              <p:txBody>
                <a:bodyPr wrap="none" anchor="ctr"/>
                <a:lstStyle/>
                <a:p>
                  <a:pPr eaLnBrk="0" hangingPunct="0">
                    <a:defRPr/>
                  </a:pPr>
                  <a:endParaRPr lang="en-US" dirty="0">
                    <a:cs typeface="+mn-cs"/>
                  </a:endParaRPr>
                </a:p>
              </p:txBody>
            </p:sp>
            <p:sp>
              <p:nvSpPr>
                <p:cNvPr id="14" name="Rectangle 7"/>
                <p:cNvSpPr>
                  <a:spLocks noChangeArrowheads="1"/>
                </p:cNvSpPr>
                <p:nvPr/>
              </p:nvSpPr>
              <p:spPr bwMode="ltGray">
                <a:xfrm rot="12360000">
                  <a:off x="1927" y="3071"/>
                  <a:ext cx="445" cy="82"/>
                </a:xfrm>
                <a:prstGeom prst="rect">
                  <a:avLst/>
                </a:prstGeom>
                <a:solidFill>
                  <a:schemeClr val="accent1">
                    <a:alpha val="50000"/>
                  </a:schemeClr>
                </a:solidFill>
                <a:ln w="9525">
                  <a:noFill/>
                  <a:miter lim="800000"/>
                  <a:headEnd/>
                  <a:tailEnd/>
                </a:ln>
                <a:effectLst/>
              </p:spPr>
              <p:txBody>
                <a:bodyPr wrap="none" anchor="ctr"/>
                <a:lstStyle/>
                <a:p>
                  <a:pPr eaLnBrk="0" hangingPunct="0">
                    <a:defRPr/>
                  </a:pPr>
                  <a:endParaRPr lang="en-US" dirty="0">
                    <a:cs typeface="+mn-cs"/>
                  </a:endParaRPr>
                </a:p>
              </p:txBody>
            </p:sp>
            <p:sp>
              <p:nvSpPr>
                <p:cNvPr id="15" name="Arc 8"/>
                <p:cNvSpPr>
                  <a:spLocks/>
                </p:cNvSpPr>
                <p:nvPr/>
              </p:nvSpPr>
              <p:spPr bwMode="ltGray">
                <a:xfrm rot="10485000">
                  <a:off x="1261" y="1548"/>
                  <a:ext cx="723" cy="847"/>
                </a:xfrm>
                <a:custGeom>
                  <a:avLst/>
                  <a:gdLst>
                    <a:gd name="G0" fmla="+- 21600 0 0"/>
                    <a:gd name="G1" fmla="+- 21600 0 0"/>
                    <a:gd name="G2" fmla="+- 21600 0 0"/>
                    <a:gd name="T0" fmla="*/ 104 w 43074"/>
                    <a:gd name="T1" fmla="*/ 23720 h 23720"/>
                    <a:gd name="T2" fmla="*/ 43074 w 43074"/>
                    <a:gd name="T3" fmla="*/ 19267 h 23720"/>
                    <a:gd name="T4" fmla="*/ 21600 w 43074"/>
                    <a:gd name="T5" fmla="*/ 21600 h 23720"/>
                  </a:gdLst>
                  <a:ahLst/>
                  <a:cxnLst>
                    <a:cxn ang="0">
                      <a:pos x="T0" y="T1"/>
                    </a:cxn>
                    <a:cxn ang="0">
                      <a:pos x="T2" y="T3"/>
                    </a:cxn>
                    <a:cxn ang="0">
                      <a:pos x="T4" y="T5"/>
                    </a:cxn>
                  </a:cxnLst>
                  <a:rect l="0" t="0" r="r" b="b"/>
                  <a:pathLst>
                    <a:path w="43074" h="23720" fill="none" extrusionOk="0">
                      <a:moveTo>
                        <a:pt x="104" y="23719"/>
                      </a:moveTo>
                      <a:cubicBezTo>
                        <a:pt x="34" y="23015"/>
                        <a:pt x="0" y="22307"/>
                        <a:pt x="0" y="21600"/>
                      </a:cubicBezTo>
                      <a:cubicBezTo>
                        <a:pt x="0" y="9670"/>
                        <a:pt x="9670" y="0"/>
                        <a:pt x="21600" y="0"/>
                      </a:cubicBezTo>
                      <a:cubicBezTo>
                        <a:pt x="32626" y="-1"/>
                        <a:pt x="41882" y="8305"/>
                        <a:pt x="43073" y="19267"/>
                      </a:cubicBezTo>
                    </a:path>
                    <a:path w="43074" h="23720" stroke="0" extrusionOk="0">
                      <a:moveTo>
                        <a:pt x="104" y="23719"/>
                      </a:moveTo>
                      <a:cubicBezTo>
                        <a:pt x="34" y="23015"/>
                        <a:pt x="0" y="22307"/>
                        <a:pt x="0" y="21600"/>
                      </a:cubicBezTo>
                      <a:cubicBezTo>
                        <a:pt x="0" y="9670"/>
                        <a:pt x="9670" y="0"/>
                        <a:pt x="21600" y="0"/>
                      </a:cubicBezTo>
                      <a:cubicBezTo>
                        <a:pt x="32626" y="-1"/>
                        <a:pt x="41882" y="8305"/>
                        <a:pt x="43073" y="19267"/>
                      </a:cubicBezTo>
                      <a:lnTo>
                        <a:pt x="21600" y="21600"/>
                      </a:lnTo>
                      <a:close/>
                    </a:path>
                  </a:pathLst>
                </a:custGeom>
                <a:solidFill>
                  <a:schemeClr val="folHlink">
                    <a:alpha val="50000"/>
                  </a:schemeClr>
                </a:solidFill>
                <a:ln w="9525" cap="rnd">
                  <a:noFill/>
                  <a:round/>
                  <a:headEnd/>
                  <a:tailEnd/>
                </a:ln>
                <a:effectLst/>
              </p:spPr>
              <p:txBody>
                <a:bodyPr wrap="none" anchor="ctr"/>
                <a:lstStyle/>
                <a:p>
                  <a:pPr eaLnBrk="0" hangingPunct="0">
                    <a:defRPr/>
                  </a:pPr>
                  <a:endParaRPr lang="en-US" dirty="0">
                    <a:cs typeface="+mn-cs"/>
                  </a:endParaRPr>
                </a:p>
              </p:txBody>
            </p:sp>
            <p:sp>
              <p:nvSpPr>
                <p:cNvPr id="16" name="Freeform 9"/>
                <p:cNvSpPr>
                  <a:spLocks/>
                </p:cNvSpPr>
                <p:nvPr/>
              </p:nvSpPr>
              <p:spPr bwMode="ltGray">
                <a:xfrm>
                  <a:off x="1300" y="1374"/>
                  <a:ext cx="1035" cy="2007"/>
                </a:xfrm>
                <a:custGeom>
                  <a:avLst/>
                  <a:gdLst/>
                  <a:ahLst/>
                  <a:cxnLst>
                    <a:cxn ang="0">
                      <a:pos x="56" y="2006"/>
                    </a:cxn>
                    <a:cxn ang="0">
                      <a:pos x="0" y="1843"/>
                    </a:cxn>
                    <a:cxn ang="0">
                      <a:pos x="871" y="56"/>
                    </a:cxn>
                    <a:cxn ang="0">
                      <a:pos x="1034" y="0"/>
                    </a:cxn>
                    <a:cxn ang="0">
                      <a:pos x="56" y="2006"/>
                    </a:cxn>
                  </a:cxnLst>
                  <a:rect l="0" t="0" r="r" b="b"/>
                  <a:pathLst>
                    <a:path w="1035" h="2007">
                      <a:moveTo>
                        <a:pt x="56" y="2006"/>
                      </a:moveTo>
                      <a:lnTo>
                        <a:pt x="0" y="1843"/>
                      </a:lnTo>
                      <a:lnTo>
                        <a:pt x="871" y="56"/>
                      </a:lnTo>
                      <a:lnTo>
                        <a:pt x="1034" y="0"/>
                      </a:lnTo>
                      <a:lnTo>
                        <a:pt x="56" y="2006"/>
                      </a:lnTo>
                    </a:path>
                  </a:pathLst>
                </a:custGeom>
                <a:solidFill>
                  <a:schemeClr val="hlink">
                    <a:alpha val="50000"/>
                  </a:schemeClr>
                </a:solidFill>
                <a:ln w="9525" cap="rnd">
                  <a:noFill/>
                  <a:round/>
                  <a:headEnd/>
                  <a:tailEnd/>
                </a:ln>
                <a:effectLst/>
              </p:spPr>
              <p:txBody>
                <a:bodyPr/>
                <a:lstStyle/>
                <a:p>
                  <a:pPr eaLnBrk="0" hangingPunct="0">
                    <a:defRPr/>
                  </a:pPr>
                  <a:endParaRPr lang="en-US" dirty="0">
                    <a:cs typeface="+mn-cs"/>
                  </a:endParaRPr>
                </a:p>
              </p:txBody>
            </p:sp>
          </p:grpSp>
          <p:sp>
            <p:nvSpPr>
              <p:cNvPr id="8" name="Freeform 11"/>
              <p:cNvSpPr>
                <a:spLocks/>
              </p:cNvSpPr>
              <p:nvPr/>
            </p:nvSpPr>
            <p:spPr bwMode="ltGray">
              <a:xfrm>
                <a:off x="2448" y="1810"/>
                <a:ext cx="324" cy="231"/>
              </a:xfrm>
              <a:custGeom>
                <a:avLst/>
                <a:gdLst/>
                <a:ahLst/>
                <a:cxnLst>
                  <a:cxn ang="0">
                    <a:pos x="321" y="226"/>
                  </a:cxn>
                  <a:cxn ang="0">
                    <a:pos x="287" y="123"/>
                  </a:cxn>
                  <a:cxn ang="0">
                    <a:pos x="53" y="9"/>
                  </a:cxn>
                  <a:cxn ang="0">
                    <a:pos x="35" y="0"/>
                  </a:cxn>
                  <a:cxn ang="0">
                    <a:pos x="0" y="72"/>
                  </a:cxn>
                  <a:cxn ang="0">
                    <a:pos x="323" y="230"/>
                  </a:cxn>
                </a:cxnLst>
                <a:rect l="0" t="0" r="r" b="b"/>
                <a:pathLst>
                  <a:path w="324" h="231">
                    <a:moveTo>
                      <a:pt x="321" y="226"/>
                    </a:moveTo>
                    <a:lnTo>
                      <a:pt x="287" y="123"/>
                    </a:lnTo>
                    <a:lnTo>
                      <a:pt x="53" y="9"/>
                    </a:lnTo>
                    <a:lnTo>
                      <a:pt x="35" y="0"/>
                    </a:lnTo>
                    <a:lnTo>
                      <a:pt x="0" y="72"/>
                    </a:lnTo>
                    <a:lnTo>
                      <a:pt x="323" y="230"/>
                    </a:lnTo>
                  </a:path>
                </a:pathLst>
              </a:custGeom>
              <a:solidFill>
                <a:schemeClr val="accent1">
                  <a:alpha val="50000"/>
                </a:schemeClr>
              </a:solidFill>
              <a:ln w="9525" cap="rnd">
                <a:noFill/>
                <a:round/>
                <a:headEnd type="none" w="sm" len="sm"/>
                <a:tailEnd type="none" w="sm" len="sm"/>
              </a:ln>
              <a:effectLst/>
            </p:spPr>
            <p:txBody>
              <a:bodyPr/>
              <a:lstStyle/>
              <a:p>
                <a:pPr eaLnBrk="0" hangingPunct="0">
                  <a:defRPr/>
                </a:pPr>
                <a:endParaRPr lang="en-US" dirty="0">
                  <a:cs typeface="+mn-cs"/>
                </a:endParaRPr>
              </a:p>
            </p:txBody>
          </p:sp>
        </p:grpSp>
        <p:sp>
          <p:nvSpPr>
            <p:cNvPr id="6" name="Rectangle 13"/>
            <p:cNvSpPr>
              <a:spLocks noChangeArrowheads="1"/>
            </p:cNvSpPr>
            <p:nvPr/>
          </p:nvSpPr>
          <p:spPr bwMode="auto">
            <a:xfrm>
              <a:off x="768" y="720"/>
              <a:ext cx="4991" cy="816"/>
            </a:xfrm>
            <a:prstGeom prst="rect">
              <a:avLst/>
            </a:prstGeom>
            <a:solidFill>
              <a:schemeClr val="accent2">
                <a:alpha val="50000"/>
              </a:schemeClr>
            </a:solidFill>
            <a:ln w="9525">
              <a:noFill/>
              <a:miter lim="800000"/>
              <a:headEnd/>
              <a:tailEnd/>
            </a:ln>
            <a:effectLst/>
          </p:spPr>
          <p:txBody>
            <a:bodyPr wrap="none" anchor="ctr"/>
            <a:lstStyle/>
            <a:p>
              <a:pPr eaLnBrk="0" hangingPunct="0">
                <a:defRPr/>
              </a:pPr>
              <a:endParaRPr lang="en-US" dirty="0">
                <a:cs typeface="+mn-cs"/>
              </a:endParaRPr>
            </a:p>
          </p:txBody>
        </p:sp>
      </p:grpSp>
      <p:sp>
        <p:nvSpPr>
          <p:cNvPr id="3087" name="Rectangle 15"/>
          <p:cNvSpPr>
            <a:spLocks noGrp="1" noChangeArrowheads="1"/>
          </p:cNvSpPr>
          <p:nvPr>
            <p:ph type="ctrTitle" sz="quarter"/>
          </p:nvPr>
        </p:nvSpPr>
        <p:spPr>
          <a:xfrm>
            <a:off x="1217613" y="1219200"/>
            <a:ext cx="7772400" cy="1143000"/>
          </a:xfrm>
        </p:spPr>
        <p:txBody>
          <a:bodyPr/>
          <a:lstStyle>
            <a:lvl1pPr>
              <a:defRPr/>
            </a:lvl1pPr>
          </a:lstStyle>
          <a:p>
            <a:r>
              <a:rPr lang="en-US"/>
              <a:t>Click to edit Master title style</a:t>
            </a:r>
          </a:p>
        </p:txBody>
      </p:sp>
      <p:sp>
        <p:nvSpPr>
          <p:cNvPr id="3088" name="Rectangle 16"/>
          <p:cNvSpPr>
            <a:spLocks noGrp="1" noChangeArrowheads="1"/>
          </p:cNvSpPr>
          <p:nvPr>
            <p:ph type="subTitle" sz="quarter" idx="1"/>
          </p:nvPr>
        </p:nvSpPr>
        <p:spPr>
          <a:xfrm>
            <a:off x="4724400" y="2819400"/>
            <a:ext cx="4267200" cy="3200400"/>
          </a:xfrm>
        </p:spPr>
        <p:txBody>
          <a:bodyPr/>
          <a:lstStyle>
            <a:lvl1pPr marL="0" indent="0" algn="ctr">
              <a:buFontTx/>
              <a:buNone/>
              <a:defRPr/>
            </a:lvl1pPr>
          </a:lstStyle>
          <a:p>
            <a:r>
              <a:rPr lang="en-US"/>
              <a:t>Click to edit Master subtitle style</a:t>
            </a:r>
          </a:p>
        </p:txBody>
      </p:sp>
      <p:sp>
        <p:nvSpPr>
          <p:cNvPr id="17" name="Rectangle 17"/>
          <p:cNvSpPr>
            <a:spLocks noGrp="1" noChangeArrowheads="1"/>
          </p:cNvSpPr>
          <p:nvPr>
            <p:ph type="dt" sz="quarter" idx="10"/>
          </p:nvPr>
        </p:nvSpPr>
        <p:spPr>
          <a:xfrm>
            <a:off x="152400" y="6248400"/>
            <a:ext cx="1905000" cy="457200"/>
          </a:xfrm>
        </p:spPr>
        <p:txBody>
          <a:bodyPr/>
          <a:lstStyle>
            <a:lvl1pPr>
              <a:defRPr i="1" dirty="0"/>
            </a:lvl1pPr>
          </a:lstStyle>
          <a:p>
            <a:pPr>
              <a:defRPr/>
            </a:pPr>
            <a:endParaRPr lang="en-US"/>
          </a:p>
        </p:txBody>
      </p:sp>
      <p:sp>
        <p:nvSpPr>
          <p:cNvPr id="18" name="Rectangle 18"/>
          <p:cNvSpPr>
            <a:spLocks noGrp="1" noChangeArrowheads="1"/>
          </p:cNvSpPr>
          <p:nvPr>
            <p:ph type="ftr" sz="quarter" idx="11"/>
          </p:nvPr>
        </p:nvSpPr>
        <p:spPr>
          <a:xfrm>
            <a:off x="3124200" y="6248400"/>
            <a:ext cx="2895600" cy="457200"/>
          </a:xfrm>
        </p:spPr>
        <p:txBody>
          <a:bodyPr/>
          <a:lstStyle>
            <a:lvl1pPr>
              <a:defRPr i="1" dirty="0" smtClean="0"/>
            </a:lvl1pPr>
          </a:lstStyle>
          <a:p>
            <a:pPr>
              <a:defRPr/>
            </a:pPr>
            <a:r>
              <a:rPr lang="en-US"/>
              <a:t>Copyright ©2014 by Pearson Education, Inc. All rights reserved. </a:t>
            </a:r>
          </a:p>
        </p:txBody>
      </p:sp>
      <p:sp>
        <p:nvSpPr>
          <p:cNvPr id="19" name="Rectangle 19"/>
          <p:cNvSpPr>
            <a:spLocks noGrp="1" noChangeArrowheads="1"/>
          </p:cNvSpPr>
          <p:nvPr>
            <p:ph type="sldNum" sz="quarter" idx="12"/>
          </p:nvPr>
        </p:nvSpPr>
        <p:spPr>
          <a:xfrm>
            <a:off x="7162800" y="6248400"/>
            <a:ext cx="1905000" cy="457200"/>
          </a:xfrm>
        </p:spPr>
        <p:txBody>
          <a:bodyPr/>
          <a:lstStyle>
            <a:lvl1pPr>
              <a:defRPr i="1"/>
            </a:lvl1pPr>
          </a:lstStyle>
          <a:p>
            <a:pPr>
              <a:defRPr/>
            </a:pPr>
            <a:fld id="{AA76F463-EB4B-497E-86F1-7B81F804E53E}"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dt" sz="half" idx="10"/>
          </p:nvPr>
        </p:nvSpPr>
        <p:spPr>
          <a:ln/>
        </p:spPr>
        <p:txBody>
          <a:bodyPr/>
          <a:lstStyle>
            <a:lvl1pPr>
              <a:defRPr/>
            </a:lvl1pPr>
          </a:lstStyle>
          <a:p>
            <a:pPr>
              <a:defRPr/>
            </a:pPr>
            <a:endParaRPr lang="en-US"/>
          </a:p>
        </p:txBody>
      </p:sp>
      <p:sp>
        <p:nvSpPr>
          <p:cNvPr id="5" name="Rectangle 16"/>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 </a:t>
            </a:r>
          </a:p>
        </p:txBody>
      </p:sp>
      <p:sp>
        <p:nvSpPr>
          <p:cNvPr id="6" name="Rectangle 17"/>
          <p:cNvSpPr>
            <a:spLocks noGrp="1" noChangeArrowheads="1"/>
          </p:cNvSpPr>
          <p:nvPr>
            <p:ph type="sldNum" sz="quarter" idx="12"/>
          </p:nvPr>
        </p:nvSpPr>
        <p:spPr>
          <a:ln/>
        </p:spPr>
        <p:txBody>
          <a:bodyPr/>
          <a:lstStyle>
            <a:lvl1pPr>
              <a:defRPr/>
            </a:lvl1pPr>
          </a:lstStyle>
          <a:p>
            <a:pPr>
              <a:defRPr/>
            </a:pPr>
            <a:r>
              <a:rPr lang="en-US"/>
              <a:t>7-</a:t>
            </a:r>
            <a:fld id="{22B3869F-1DC4-4A6B-A1B1-1E5FA35715A8}"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5334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5334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dt" sz="half" idx="10"/>
          </p:nvPr>
        </p:nvSpPr>
        <p:spPr>
          <a:ln/>
        </p:spPr>
        <p:txBody>
          <a:bodyPr/>
          <a:lstStyle>
            <a:lvl1pPr>
              <a:defRPr/>
            </a:lvl1pPr>
          </a:lstStyle>
          <a:p>
            <a:pPr>
              <a:defRPr/>
            </a:pPr>
            <a:endParaRPr lang="en-US"/>
          </a:p>
        </p:txBody>
      </p:sp>
      <p:sp>
        <p:nvSpPr>
          <p:cNvPr id="5" name="Rectangle 16"/>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 </a:t>
            </a:r>
          </a:p>
        </p:txBody>
      </p:sp>
      <p:sp>
        <p:nvSpPr>
          <p:cNvPr id="6" name="Rectangle 17"/>
          <p:cNvSpPr>
            <a:spLocks noGrp="1" noChangeArrowheads="1"/>
          </p:cNvSpPr>
          <p:nvPr>
            <p:ph type="sldNum" sz="quarter" idx="12"/>
          </p:nvPr>
        </p:nvSpPr>
        <p:spPr>
          <a:ln/>
        </p:spPr>
        <p:txBody>
          <a:bodyPr/>
          <a:lstStyle>
            <a:lvl1pPr>
              <a:defRPr/>
            </a:lvl1pPr>
          </a:lstStyle>
          <a:p>
            <a:pPr>
              <a:defRPr/>
            </a:pPr>
            <a:r>
              <a:rPr lang="en-US"/>
              <a:t>7-</a:t>
            </a:r>
            <a:fld id="{034D785B-7AF2-43A2-B39D-1FB591E55E14}"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533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954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dirty="0"/>
            </a:lvl1pPr>
          </a:lstStyle>
          <a:p>
            <a:pPr>
              <a:defRPr/>
            </a:pPr>
            <a:endParaRPr lang="en-US"/>
          </a:p>
        </p:txBody>
      </p:sp>
      <p:sp>
        <p:nvSpPr>
          <p:cNvPr id="6" name="Footer Placeholder 5"/>
          <p:cNvSpPr>
            <a:spLocks noGrp="1"/>
          </p:cNvSpPr>
          <p:nvPr>
            <p:ph type="ftr" sz="quarter" idx="11"/>
          </p:nvPr>
        </p:nvSpPr>
        <p:spPr>
          <a:xfrm>
            <a:off x="5334000" y="6553200"/>
            <a:ext cx="2895600" cy="304800"/>
          </a:xfrm>
        </p:spPr>
        <p:txBody>
          <a:bodyPr/>
          <a:lstStyle>
            <a:lvl1pPr>
              <a:defRPr dirty="0" smtClean="0"/>
            </a:lvl1pPr>
          </a:lstStyle>
          <a:p>
            <a:pPr>
              <a:defRPr/>
            </a:pPr>
            <a:r>
              <a:rPr lang="en-US"/>
              <a:t>Copyright ©2014 by Pearson Education, Inc. All rights reserved. </a:t>
            </a:r>
          </a:p>
        </p:txBody>
      </p:sp>
      <p:sp>
        <p:nvSpPr>
          <p:cNvPr id="7" name="Slide Number Placeholder 6"/>
          <p:cNvSpPr>
            <a:spLocks noGrp="1"/>
          </p:cNvSpPr>
          <p:nvPr>
            <p:ph type="sldNum" sz="quarter" idx="12"/>
          </p:nvPr>
        </p:nvSpPr>
        <p:spPr/>
        <p:txBody>
          <a:bodyPr/>
          <a:lstStyle>
            <a:lvl1pPr>
              <a:defRPr dirty="0"/>
            </a:lvl1pPr>
          </a:lstStyle>
          <a:p>
            <a:pPr>
              <a:defRPr/>
            </a:pPr>
            <a:r>
              <a:rPr lang="en-US"/>
              <a:t>7-</a:t>
            </a:r>
            <a:fld id="{78FF92AA-9A17-453F-9B58-19ADF22EE481}"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95400" y="533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954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257800" y="1905000"/>
            <a:ext cx="3810000" cy="4114800"/>
          </a:xfrm>
        </p:spPr>
        <p:txBody>
          <a:bodyPr/>
          <a:lstStyle/>
          <a:p>
            <a:pPr lvl="0"/>
            <a:endParaRPr lang="en-US" noProof="0" dirty="0" smtClean="0"/>
          </a:p>
        </p:txBody>
      </p:sp>
      <p:sp>
        <p:nvSpPr>
          <p:cNvPr id="5" name="Date Placeholder 4"/>
          <p:cNvSpPr>
            <a:spLocks noGrp="1"/>
          </p:cNvSpPr>
          <p:nvPr>
            <p:ph type="dt" sz="half" idx="10"/>
          </p:nvPr>
        </p:nvSpPr>
        <p:spPr/>
        <p:txBody>
          <a:bodyPr/>
          <a:lstStyle>
            <a:lvl1pPr>
              <a:defRPr dirty="0"/>
            </a:lvl1pPr>
          </a:lstStyle>
          <a:p>
            <a:pPr>
              <a:defRPr/>
            </a:pPr>
            <a:endParaRPr lang="en-US"/>
          </a:p>
        </p:txBody>
      </p:sp>
      <p:sp>
        <p:nvSpPr>
          <p:cNvPr id="6" name="Footer Placeholder 5"/>
          <p:cNvSpPr>
            <a:spLocks noGrp="1"/>
          </p:cNvSpPr>
          <p:nvPr>
            <p:ph type="ftr" sz="quarter" idx="11"/>
          </p:nvPr>
        </p:nvSpPr>
        <p:spPr>
          <a:xfrm>
            <a:off x="5334000" y="6553200"/>
            <a:ext cx="2895600" cy="304800"/>
          </a:xfrm>
        </p:spPr>
        <p:txBody>
          <a:bodyPr/>
          <a:lstStyle>
            <a:lvl1pPr>
              <a:defRPr dirty="0" smtClean="0"/>
            </a:lvl1pPr>
          </a:lstStyle>
          <a:p>
            <a:pPr>
              <a:defRPr/>
            </a:pPr>
            <a:r>
              <a:rPr lang="en-US"/>
              <a:t>Copyright ©2014 by Pearson Education, Inc. All rights reserved. </a:t>
            </a:r>
          </a:p>
        </p:txBody>
      </p:sp>
      <p:sp>
        <p:nvSpPr>
          <p:cNvPr id="7" name="Slide Number Placeholder 6"/>
          <p:cNvSpPr>
            <a:spLocks noGrp="1"/>
          </p:cNvSpPr>
          <p:nvPr>
            <p:ph type="sldNum" sz="quarter" idx="12"/>
          </p:nvPr>
        </p:nvSpPr>
        <p:spPr/>
        <p:txBody>
          <a:bodyPr/>
          <a:lstStyle>
            <a:lvl1pPr>
              <a:defRPr dirty="0"/>
            </a:lvl1pPr>
          </a:lstStyle>
          <a:p>
            <a:pPr>
              <a:defRPr/>
            </a:pPr>
            <a:r>
              <a:rPr lang="en-US"/>
              <a:t>7-</a:t>
            </a:r>
            <a:fld id="{A45C1510-AAA5-4F95-B6AC-096369327892}"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295400" y="5334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a:defRPr dirty="0"/>
            </a:lvl1pPr>
          </a:lstStyle>
          <a:p>
            <a:pPr>
              <a:defRPr/>
            </a:pPr>
            <a:endParaRPr lang="en-US"/>
          </a:p>
        </p:txBody>
      </p:sp>
      <p:sp>
        <p:nvSpPr>
          <p:cNvPr id="4" name="Footer Placeholder 3"/>
          <p:cNvSpPr>
            <a:spLocks noGrp="1"/>
          </p:cNvSpPr>
          <p:nvPr>
            <p:ph type="ftr" sz="quarter" idx="11"/>
          </p:nvPr>
        </p:nvSpPr>
        <p:spPr>
          <a:xfrm>
            <a:off x="5334000" y="6553200"/>
            <a:ext cx="2895600" cy="304800"/>
          </a:xfrm>
        </p:spPr>
        <p:txBody>
          <a:bodyPr/>
          <a:lstStyle>
            <a:lvl1pPr>
              <a:defRPr dirty="0" smtClean="0"/>
            </a:lvl1pPr>
          </a:lstStyle>
          <a:p>
            <a:pPr>
              <a:defRPr/>
            </a:pPr>
            <a:r>
              <a:rPr lang="en-US"/>
              <a:t>Copyright ©2014 by Pearson Education, Inc. All rights reserved. </a:t>
            </a:r>
          </a:p>
        </p:txBody>
      </p:sp>
      <p:sp>
        <p:nvSpPr>
          <p:cNvPr id="5" name="Slide Number Placeholder 4"/>
          <p:cNvSpPr>
            <a:spLocks noGrp="1"/>
          </p:cNvSpPr>
          <p:nvPr>
            <p:ph type="sldNum" sz="quarter" idx="12"/>
          </p:nvPr>
        </p:nvSpPr>
        <p:spPr/>
        <p:txBody>
          <a:bodyPr/>
          <a:lstStyle>
            <a:lvl1pPr>
              <a:defRPr dirty="0"/>
            </a:lvl1pPr>
          </a:lstStyle>
          <a:p>
            <a:pPr>
              <a:defRPr/>
            </a:pPr>
            <a:r>
              <a:rPr lang="en-US"/>
              <a:t>7-</a:t>
            </a:r>
            <a:fld id="{AACB911B-A0B0-4222-8E25-BE20D49D3146}"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dt" sz="half" idx="10"/>
          </p:nvPr>
        </p:nvSpPr>
        <p:spPr>
          <a:ln/>
        </p:spPr>
        <p:txBody>
          <a:bodyPr/>
          <a:lstStyle>
            <a:lvl1pPr>
              <a:defRPr/>
            </a:lvl1pPr>
          </a:lstStyle>
          <a:p>
            <a:pPr>
              <a:defRPr/>
            </a:pPr>
            <a:endParaRPr lang="en-US"/>
          </a:p>
        </p:txBody>
      </p:sp>
      <p:sp>
        <p:nvSpPr>
          <p:cNvPr id="5" name="Rectangle 16"/>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 </a:t>
            </a:r>
          </a:p>
        </p:txBody>
      </p:sp>
      <p:sp>
        <p:nvSpPr>
          <p:cNvPr id="6" name="Rectangle 17"/>
          <p:cNvSpPr>
            <a:spLocks noGrp="1" noChangeArrowheads="1"/>
          </p:cNvSpPr>
          <p:nvPr>
            <p:ph type="sldNum" sz="quarter" idx="12"/>
          </p:nvPr>
        </p:nvSpPr>
        <p:spPr>
          <a:ln/>
        </p:spPr>
        <p:txBody>
          <a:bodyPr/>
          <a:lstStyle>
            <a:lvl1pPr>
              <a:defRPr/>
            </a:lvl1pPr>
          </a:lstStyle>
          <a:p>
            <a:pPr>
              <a:defRPr/>
            </a:pPr>
            <a:r>
              <a:rPr lang="en-US"/>
              <a:t>7-</a:t>
            </a:r>
            <a:fld id="{E91831FA-7043-44AB-A29C-940ED83D46A4}"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
          <p:cNvSpPr>
            <a:spLocks noGrp="1" noChangeArrowheads="1"/>
          </p:cNvSpPr>
          <p:nvPr>
            <p:ph type="dt" sz="half" idx="10"/>
          </p:nvPr>
        </p:nvSpPr>
        <p:spPr>
          <a:ln/>
        </p:spPr>
        <p:txBody>
          <a:bodyPr/>
          <a:lstStyle>
            <a:lvl1pPr>
              <a:defRPr/>
            </a:lvl1pPr>
          </a:lstStyle>
          <a:p>
            <a:pPr>
              <a:defRPr/>
            </a:pPr>
            <a:endParaRPr lang="en-US"/>
          </a:p>
        </p:txBody>
      </p:sp>
      <p:sp>
        <p:nvSpPr>
          <p:cNvPr id="5" name="Rectangle 16"/>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 </a:t>
            </a:r>
          </a:p>
        </p:txBody>
      </p:sp>
      <p:sp>
        <p:nvSpPr>
          <p:cNvPr id="6" name="Rectangle 17"/>
          <p:cNvSpPr>
            <a:spLocks noGrp="1" noChangeArrowheads="1"/>
          </p:cNvSpPr>
          <p:nvPr>
            <p:ph type="sldNum" sz="quarter" idx="12"/>
          </p:nvPr>
        </p:nvSpPr>
        <p:spPr>
          <a:ln/>
        </p:spPr>
        <p:txBody>
          <a:bodyPr/>
          <a:lstStyle>
            <a:lvl1pPr>
              <a:defRPr/>
            </a:lvl1pPr>
          </a:lstStyle>
          <a:p>
            <a:pPr>
              <a:defRPr/>
            </a:pPr>
            <a:r>
              <a:rPr lang="en-US"/>
              <a:t>7-</a:t>
            </a:r>
            <a:fld id="{4EFBF1B0-1DAF-4985-9B1C-755583E1C1B7}"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dt" sz="half" idx="10"/>
          </p:nvPr>
        </p:nvSpPr>
        <p:spPr>
          <a:ln/>
        </p:spPr>
        <p:txBody>
          <a:bodyPr/>
          <a:lstStyle>
            <a:lvl1pPr>
              <a:defRPr/>
            </a:lvl1pPr>
          </a:lstStyle>
          <a:p>
            <a:pPr>
              <a:defRPr/>
            </a:pPr>
            <a:endParaRPr lang="en-US"/>
          </a:p>
        </p:txBody>
      </p:sp>
      <p:sp>
        <p:nvSpPr>
          <p:cNvPr id="6" name="Rectangle 16"/>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 </a:t>
            </a:r>
          </a:p>
        </p:txBody>
      </p:sp>
      <p:sp>
        <p:nvSpPr>
          <p:cNvPr id="7" name="Rectangle 17"/>
          <p:cNvSpPr>
            <a:spLocks noGrp="1" noChangeArrowheads="1"/>
          </p:cNvSpPr>
          <p:nvPr>
            <p:ph type="sldNum" sz="quarter" idx="12"/>
          </p:nvPr>
        </p:nvSpPr>
        <p:spPr>
          <a:ln/>
        </p:spPr>
        <p:txBody>
          <a:bodyPr/>
          <a:lstStyle>
            <a:lvl1pPr>
              <a:defRPr/>
            </a:lvl1pPr>
          </a:lstStyle>
          <a:p>
            <a:pPr>
              <a:defRPr/>
            </a:pPr>
            <a:r>
              <a:rPr lang="en-US"/>
              <a:t>7-</a:t>
            </a:r>
            <a:fld id="{E618FF3B-BE6C-4276-9DE1-8D2F7C65C5BA}"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dt" sz="half" idx="10"/>
          </p:nvPr>
        </p:nvSpPr>
        <p:spPr>
          <a:ln/>
        </p:spPr>
        <p:txBody>
          <a:bodyPr/>
          <a:lstStyle>
            <a:lvl1pPr>
              <a:defRPr/>
            </a:lvl1pPr>
          </a:lstStyle>
          <a:p>
            <a:pPr>
              <a:defRPr/>
            </a:pPr>
            <a:endParaRPr lang="en-US"/>
          </a:p>
        </p:txBody>
      </p:sp>
      <p:sp>
        <p:nvSpPr>
          <p:cNvPr id="8" name="Rectangle 16"/>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 </a:t>
            </a:r>
          </a:p>
        </p:txBody>
      </p:sp>
      <p:sp>
        <p:nvSpPr>
          <p:cNvPr id="9" name="Rectangle 17"/>
          <p:cNvSpPr>
            <a:spLocks noGrp="1" noChangeArrowheads="1"/>
          </p:cNvSpPr>
          <p:nvPr>
            <p:ph type="sldNum" sz="quarter" idx="12"/>
          </p:nvPr>
        </p:nvSpPr>
        <p:spPr>
          <a:ln/>
        </p:spPr>
        <p:txBody>
          <a:bodyPr/>
          <a:lstStyle>
            <a:lvl1pPr>
              <a:defRPr/>
            </a:lvl1pPr>
          </a:lstStyle>
          <a:p>
            <a:pPr>
              <a:defRPr/>
            </a:pPr>
            <a:r>
              <a:rPr lang="en-US"/>
              <a:t>7-</a:t>
            </a:r>
            <a:fld id="{F5A6DA69-B23B-448C-B505-941B44B5CCF5}"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dt" sz="half" idx="10"/>
          </p:nvPr>
        </p:nvSpPr>
        <p:spPr>
          <a:ln/>
        </p:spPr>
        <p:txBody>
          <a:bodyPr/>
          <a:lstStyle>
            <a:lvl1pPr>
              <a:defRPr/>
            </a:lvl1pPr>
          </a:lstStyle>
          <a:p>
            <a:pPr>
              <a:defRPr/>
            </a:pPr>
            <a:endParaRPr lang="en-US"/>
          </a:p>
        </p:txBody>
      </p:sp>
      <p:sp>
        <p:nvSpPr>
          <p:cNvPr id="4" name="Rectangle 16"/>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 </a:t>
            </a:r>
          </a:p>
        </p:txBody>
      </p:sp>
      <p:sp>
        <p:nvSpPr>
          <p:cNvPr id="5" name="Rectangle 17"/>
          <p:cNvSpPr>
            <a:spLocks noGrp="1" noChangeArrowheads="1"/>
          </p:cNvSpPr>
          <p:nvPr>
            <p:ph type="sldNum" sz="quarter" idx="12"/>
          </p:nvPr>
        </p:nvSpPr>
        <p:spPr>
          <a:ln/>
        </p:spPr>
        <p:txBody>
          <a:bodyPr/>
          <a:lstStyle>
            <a:lvl1pPr>
              <a:defRPr/>
            </a:lvl1pPr>
          </a:lstStyle>
          <a:p>
            <a:pPr>
              <a:defRPr/>
            </a:pPr>
            <a:r>
              <a:rPr lang="en-US"/>
              <a:t>7-</a:t>
            </a:r>
            <a:fld id="{361EEA75-54EA-4DA8-9F64-F4FC87528DBF}"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dt" sz="half" idx="10"/>
          </p:nvPr>
        </p:nvSpPr>
        <p:spPr>
          <a:ln/>
        </p:spPr>
        <p:txBody>
          <a:bodyPr/>
          <a:lstStyle>
            <a:lvl1pPr>
              <a:defRPr/>
            </a:lvl1pPr>
          </a:lstStyle>
          <a:p>
            <a:pPr>
              <a:defRPr/>
            </a:pPr>
            <a:endParaRPr lang="en-US"/>
          </a:p>
        </p:txBody>
      </p:sp>
      <p:sp>
        <p:nvSpPr>
          <p:cNvPr id="3" name="Rectangle 16"/>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 </a:t>
            </a:r>
          </a:p>
        </p:txBody>
      </p:sp>
      <p:sp>
        <p:nvSpPr>
          <p:cNvPr id="4" name="Rectangle 17"/>
          <p:cNvSpPr>
            <a:spLocks noGrp="1" noChangeArrowheads="1"/>
          </p:cNvSpPr>
          <p:nvPr>
            <p:ph type="sldNum" sz="quarter" idx="12"/>
          </p:nvPr>
        </p:nvSpPr>
        <p:spPr>
          <a:ln/>
        </p:spPr>
        <p:txBody>
          <a:bodyPr/>
          <a:lstStyle>
            <a:lvl1pPr>
              <a:defRPr/>
            </a:lvl1pPr>
          </a:lstStyle>
          <a:p>
            <a:pPr>
              <a:defRPr/>
            </a:pPr>
            <a:r>
              <a:rPr lang="en-US"/>
              <a:t>7-</a:t>
            </a:r>
            <a:fld id="{FAF090BD-B7E0-4C29-8649-77BA34259C05}"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dt" sz="half" idx="10"/>
          </p:nvPr>
        </p:nvSpPr>
        <p:spPr>
          <a:ln/>
        </p:spPr>
        <p:txBody>
          <a:bodyPr/>
          <a:lstStyle>
            <a:lvl1pPr>
              <a:defRPr/>
            </a:lvl1pPr>
          </a:lstStyle>
          <a:p>
            <a:pPr>
              <a:defRPr/>
            </a:pPr>
            <a:endParaRPr lang="en-US"/>
          </a:p>
        </p:txBody>
      </p:sp>
      <p:sp>
        <p:nvSpPr>
          <p:cNvPr id="6" name="Rectangle 16"/>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 </a:t>
            </a:r>
          </a:p>
        </p:txBody>
      </p:sp>
      <p:sp>
        <p:nvSpPr>
          <p:cNvPr id="7" name="Rectangle 17"/>
          <p:cNvSpPr>
            <a:spLocks noGrp="1" noChangeArrowheads="1"/>
          </p:cNvSpPr>
          <p:nvPr>
            <p:ph type="sldNum" sz="quarter" idx="12"/>
          </p:nvPr>
        </p:nvSpPr>
        <p:spPr>
          <a:ln/>
        </p:spPr>
        <p:txBody>
          <a:bodyPr/>
          <a:lstStyle>
            <a:lvl1pPr>
              <a:defRPr/>
            </a:lvl1pPr>
          </a:lstStyle>
          <a:p>
            <a:pPr>
              <a:defRPr/>
            </a:pPr>
            <a:r>
              <a:rPr lang="en-US"/>
              <a:t>7-</a:t>
            </a:r>
            <a:fld id="{5DBD87B6-102B-4C90-991A-2FD966D693A9}"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dt" sz="half" idx="10"/>
          </p:nvPr>
        </p:nvSpPr>
        <p:spPr>
          <a:ln/>
        </p:spPr>
        <p:txBody>
          <a:bodyPr/>
          <a:lstStyle>
            <a:lvl1pPr>
              <a:defRPr/>
            </a:lvl1pPr>
          </a:lstStyle>
          <a:p>
            <a:pPr>
              <a:defRPr/>
            </a:pPr>
            <a:endParaRPr lang="en-US"/>
          </a:p>
        </p:txBody>
      </p:sp>
      <p:sp>
        <p:nvSpPr>
          <p:cNvPr id="6" name="Rectangle 16"/>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 </a:t>
            </a:r>
          </a:p>
        </p:txBody>
      </p:sp>
      <p:sp>
        <p:nvSpPr>
          <p:cNvPr id="7" name="Rectangle 17"/>
          <p:cNvSpPr>
            <a:spLocks noGrp="1" noChangeArrowheads="1"/>
          </p:cNvSpPr>
          <p:nvPr>
            <p:ph type="sldNum" sz="quarter" idx="12"/>
          </p:nvPr>
        </p:nvSpPr>
        <p:spPr>
          <a:ln/>
        </p:spPr>
        <p:txBody>
          <a:bodyPr/>
          <a:lstStyle>
            <a:lvl1pPr>
              <a:defRPr/>
            </a:lvl1pPr>
          </a:lstStyle>
          <a:p>
            <a:pPr>
              <a:defRPr/>
            </a:pPr>
            <a:r>
              <a:rPr lang="en-US"/>
              <a:t>7-</a:t>
            </a:r>
            <a:fld id="{079CB359-A8E3-4664-B152-01EB3208710E}"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DD7"/>
        </a:solidFill>
        <a:effectLst/>
      </p:bgPr>
    </p:bg>
    <p:spTree>
      <p:nvGrpSpPr>
        <p:cNvPr id="1" name=""/>
        <p:cNvGrpSpPr/>
        <p:nvPr/>
      </p:nvGrpSpPr>
      <p:grpSpPr>
        <a:xfrm>
          <a:off x="0" y="0"/>
          <a:ext cx="0" cy="0"/>
          <a:chOff x="0" y="0"/>
          <a:chExt cx="0" cy="0"/>
        </a:xfrm>
      </p:grpSpPr>
      <p:sp>
        <p:nvSpPr>
          <p:cNvPr id="1026" name="Rectangle 13"/>
          <p:cNvSpPr>
            <a:spLocks noGrp="1" noChangeArrowheads="1"/>
          </p:cNvSpPr>
          <p:nvPr>
            <p:ph type="title"/>
          </p:nvPr>
        </p:nvSpPr>
        <p:spPr bwMode="auto">
          <a:xfrm>
            <a:off x="1295400" y="5334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14"/>
          <p:cNvSpPr>
            <a:spLocks noGrp="1" noChangeArrowheads="1"/>
          </p:cNvSpPr>
          <p:nvPr>
            <p:ph type="body" idx="1"/>
          </p:nvPr>
        </p:nvSpPr>
        <p:spPr bwMode="auto">
          <a:xfrm>
            <a:off x="1295400" y="19050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9" name="Rectangle 15"/>
          <p:cNvSpPr>
            <a:spLocks noGrp="1" noChangeArrowheads="1"/>
          </p:cNvSpPr>
          <p:nvPr>
            <p:ph type="dt" sz="half" idx="2"/>
          </p:nvPr>
        </p:nvSpPr>
        <p:spPr bwMode="auto">
          <a:xfrm>
            <a:off x="12954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dirty="0">
                <a:solidFill>
                  <a:schemeClr val="tx1"/>
                </a:solidFill>
                <a:latin typeface="Arial" charset="0"/>
                <a:cs typeface="+mn-cs"/>
              </a:defRPr>
            </a:lvl1pPr>
          </a:lstStyle>
          <a:p>
            <a:pPr>
              <a:defRPr/>
            </a:pPr>
            <a:endParaRPr lang="en-US"/>
          </a:p>
        </p:txBody>
      </p:sp>
      <p:sp>
        <p:nvSpPr>
          <p:cNvPr id="1040" name="Rectangle 16"/>
          <p:cNvSpPr>
            <a:spLocks noGrp="1" noChangeArrowheads="1"/>
          </p:cNvSpPr>
          <p:nvPr>
            <p:ph type="ftr" sz="quarter" idx="3"/>
          </p:nvPr>
        </p:nvSpPr>
        <p:spPr bwMode="auto">
          <a:xfrm>
            <a:off x="4114800" y="6553200"/>
            <a:ext cx="2895600" cy="3048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dirty="0" smtClean="0">
                <a:solidFill>
                  <a:schemeClr val="tx1"/>
                </a:solidFill>
                <a:latin typeface="Arial" charset="0"/>
                <a:cs typeface="+mn-cs"/>
              </a:defRPr>
            </a:lvl1pPr>
          </a:lstStyle>
          <a:p>
            <a:pPr>
              <a:defRPr/>
            </a:pPr>
            <a:r>
              <a:rPr lang="en-US"/>
              <a:t>Copyright ©2014 by Pearson Education, Inc. All rights reserved. </a:t>
            </a:r>
          </a:p>
        </p:txBody>
      </p:sp>
      <p:sp>
        <p:nvSpPr>
          <p:cNvPr id="1041" name="Rectangle 17"/>
          <p:cNvSpPr>
            <a:spLocks noGrp="1" noChangeArrowheads="1"/>
          </p:cNvSpPr>
          <p:nvPr>
            <p:ph type="sldNum" sz="quarter" idx="4"/>
          </p:nvPr>
        </p:nvSpPr>
        <p:spPr bwMode="auto">
          <a:xfrm>
            <a:off x="6934200" y="6553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dirty="0">
                <a:solidFill>
                  <a:schemeClr val="tx1"/>
                </a:solidFill>
                <a:latin typeface="Arial" charset="0"/>
                <a:cs typeface="+mn-cs"/>
              </a:defRPr>
            </a:lvl1pPr>
          </a:lstStyle>
          <a:p>
            <a:pPr>
              <a:defRPr/>
            </a:pPr>
            <a:r>
              <a:rPr lang="en-US"/>
              <a:t>7-</a:t>
            </a:r>
            <a:fld id="{B7E9FB00-7397-4917-8E53-46873B87A08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4" r:id="rId12"/>
    <p:sldLayoutId id="2147483665" r:id="rId13"/>
    <p:sldLayoutId id="2147483666" r:id="rId14"/>
  </p:sldLayoutIdLst>
  <p:transition/>
  <p:hf hdr="0" dt="0"/>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Arial" charset="0"/>
        </a:defRPr>
      </a:lvl2pPr>
      <a:lvl3pPr algn="ctr" rtl="0" eaLnBrk="0" fontAlgn="base" hangingPunct="0">
        <a:spcBef>
          <a:spcPct val="0"/>
        </a:spcBef>
        <a:spcAft>
          <a:spcPct val="0"/>
        </a:spcAft>
        <a:defRPr sz="3200" b="1">
          <a:solidFill>
            <a:schemeClr val="tx1"/>
          </a:solidFill>
          <a:latin typeface="Arial" charset="0"/>
        </a:defRPr>
      </a:lvl3pPr>
      <a:lvl4pPr algn="ctr" rtl="0" eaLnBrk="0" fontAlgn="base" hangingPunct="0">
        <a:spcBef>
          <a:spcPct val="0"/>
        </a:spcBef>
        <a:spcAft>
          <a:spcPct val="0"/>
        </a:spcAft>
        <a:defRPr sz="3200" b="1">
          <a:solidFill>
            <a:schemeClr val="tx1"/>
          </a:solidFill>
          <a:latin typeface="Arial" charset="0"/>
        </a:defRPr>
      </a:lvl4pPr>
      <a:lvl5pPr algn="ctr" rtl="0" eaLnBrk="0" fontAlgn="base" hangingPunct="0">
        <a:spcBef>
          <a:spcPct val="0"/>
        </a:spcBef>
        <a:spcAft>
          <a:spcPct val="0"/>
        </a:spcAft>
        <a:defRPr sz="3200" b="1">
          <a:solidFill>
            <a:schemeClr val="tx1"/>
          </a:solidFill>
          <a:latin typeface="Arial" charset="0"/>
        </a:defRPr>
      </a:lvl5pPr>
      <a:lvl6pPr marL="457200" algn="ctr" rtl="0" eaLnBrk="0" fontAlgn="base" hangingPunct="0">
        <a:spcBef>
          <a:spcPct val="0"/>
        </a:spcBef>
        <a:spcAft>
          <a:spcPct val="0"/>
        </a:spcAft>
        <a:defRPr sz="3200" b="1">
          <a:solidFill>
            <a:schemeClr val="tx1"/>
          </a:solidFill>
          <a:latin typeface="Arial" charset="0"/>
        </a:defRPr>
      </a:lvl6pPr>
      <a:lvl7pPr marL="914400" algn="ctr" rtl="0" eaLnBrk="0" fontAlgn="base" hangingPunct="0">
        <a:spcBef>
          <a:spcPct val="0"/>
        </a:spcBef>
        <a:spcAft>
          <a:spcPct val="0"/>
        </a:spcAft>
        <a:defRPr sz="3200" b="1">
          <a:solidFill>
            <a:schemeClr val="tx1"/>
          </a:solidFill>
          <a:latin typeface="Arial" charset="0"/>
        </a:defRPr>
      </a:lvl7pPr>
      <a:lvl8pPr marL="1371600" algn="ctr" rtl="0" eaLnBrk="0" fontAlgn="base" hangingPunct="0">
        <a:spcBef>
          <a:spcPct val="0"/>
        </a:spcBef>
        <a:spcAft>
          <a:spcPct val="0"/>
        </a:spcAft>
        <a:defRPr sz="3200" b="1">
          <a:solidFill>
            <a:schemeClr val="tx1"/>
          </a:solidFill>
          <a:latin typeface="Arial" charset="0"/>
        </a:defRPr>
      </a:lvl8pPr>
      <a:lvl9pPr marL="1828800" algn="ctr" rtl="0" eaLnBrk="0" fontAlgn="base" hangingPunct="0">
        <a:spcBef>
          <a:spcPct val="0"/>
        </a:spcBef>
        <a:spcAft>
          <a:spcPct val="0"/>
        </a:spcAft>
        <a:defRPr sz="3200" b="1">
          <a:solidFill>
            <a:schemeClr val="tx1"/>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zyRO_xQ8V40&amp;"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woKmkuvxjTU&amp;"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reuters.com/assets/print?aid=USTRE77H2WE20110818"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youtube.com/watch?v=qDaFZSMQCxs"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QBzu_cjYKPQ&amp;"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Footer Placeholder 3"/>
          <p:cNvSpPr>
            <a:spLocks noGrp="1"/>
          </p:cNvSpPr>
          <p:nvPr>
            <p:ph type="ftr" sz="quarter" idx="11"/>
          </p:nvPr>
        </p:nvSpPr>
        <p:spPr>
          <a:xfrm>
            <a:off x="3733800" y="6553200"/>
            <a:ext cx="2895600" cy="457200"/>
          </a:xfrm>
          <a:noFill/>
        </p:spPr>
        <p:txBody>
          <a:bodyPr/>
          <a:lstStyle/>
          <a:p>
            <a:r>
              <a:rPr lang="en-US">
                <a:cs typeface="Arial" charset="0"/>
              </a:rPr>
              <a:t>Copyright ©2014 by Pearson Education, Inc. All rights reserved. </a:t>
            </a:r>
          </a:p>
        </p:txBody>
      </p:sp>
      <p:sp>
        <p:nvSpPr>
          <p:cNvPr id="18434" name="Slide Number Placeholder 4"/>
          <p:cNvSpPr>
            <a:spLocks noGrp="1"/>
          </p:cNvSpPr>
          <p:nvPr>
            <p:ph type="sldNum" sz="quarter" idx="12"/>
          </p:nvPr>
        </p:nvSpPr>
        <p:spPr>
          <a:xfrm>
            <a:off x="7772400" y="6553200"/>
            <a:ext cx="1143000" cy="457200"/>
          </a:xfrm>
          <a:noFill/>
        </p:spPr>
        <p:txBody>
          <a:bodyPr/>
          <a:lstStyle/>
          <a:p>
            <a:r>
              <a:rPr lang="en-US" smtClean="0">
                <a:cs typeface="Arial" charset="0"/>
              </a:rPr>
              <a:t>7-</a:t>
            </a:r>
            <a:fld id="{AE757BF4-5209-429A-9905-96C397B31FC4}" type="slidenum">
              <a:rPr lang="en-US" smtClean="0">
                <a:cs typeface="Arial" charset="0"/>
              </a:rPr>
              <a:pPr/>
              <a:t>1</a:t>
            </a:fld>
            <a:endParaRPr lang="en-US" smtClean="0">
              <a:cs typeface="Arial" charset="0"/>
            </a:endParaRPr>
          </a:p>
        </p:txBody>
      </p:sp>
      <p:sp>
        <p:nvSpPr>
          <p:cNvPr id="18435" name="Rectangle 2"/>
          <p:cNvSpPr>
            <a:spLocks noChangeArrowheads="1"/>
          </p:cNvSpPr>
          <p:nvPr/>
        </p:nvSpPr>
        <p:spPr bwMode="auto">
          <a:xfrm>
            <a:off x="0" y="0"/>
            <a:ext cx="29718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18436" name="Rectangle 3"/>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18437" name="Text Box 4"/>
          <p:cNvSpPr txBox="1">
            <a:spLocks noChangeArrowheads="1"/>
          </p:cNvSpPr>
          <p:nvPr/>
        </p:nvSpPr>
        <p:spPr bwMode="auto">
          <a:xfrm>
            <a:off x="609600" y="533400"/>
            <a:ext cx="2133600" cy="2043113"/>
          </a:xfrm>
          <a:prstGeom prst="rect">
            <a:avLst/>
          </a:prstGeom>
          <a:noFill/>
          <a:ln w="12700">
            <a:noFill/>
            <a:miter lim="800000"/>
            <a:headEnd type="none" w="sm" len="sm"/>
            <a:tailEnd type="none" w="sm" len="sm"/>
          </a:ln>
        </p:spPr>
        <p:txBody>
          <a:bodyPr>
            <a:spAutoFit/>
          </a:bodyPr>
          <a:lstStyle/>
          <a:p>
            <a:pPr algn="ctr">
              <a:spcBef>
                <a:spcPct val="50000"/>
              </a:spcBef>
            </a:pPr>
            <a:r>
              <a:rPr lang="en-US" sz="12800">
                <a:solidFill>
                  <a:srgbClr val="CC3300"/>
                </a:solidFill>
              </a:rPr>
              <a:t>7</a:t>
            </a:r>
          </a:p>
        </p:txBody>
      </p:sp>
      <p:sp>
        <p:nvSpPr>
          <p:cNvPr id="18438" name="Text Box 5"/>
          <p:cNvSpPr txBox="1">
            <a:spLocks noChangeArrowheads="1"/>
          </p:cNvSpPr>
          <p:nvPr/>
        </p:nvSpPr>
        <p:spPr bwMode="auto">
          <a:xfrm>
            <a:off x="533400" y="1524000"/>
            <a:ext cx="8686800" cy="4154488"/>
          </a:xfrm>
          <a:prstGeom prst="rect">
            <a:avLst/>
          </a:prstGeom>
          <a:noFill/>
          <a:ln w="12700">
            <a:noFill/>
            <a:miter lim="800000"/>
            <a:headEnd type="none" w="sm" len="sm"/>
            <a:tailEnd type="none" w="sm" len="sm"/>
          </a:ln>
        </p:spPr>
        <p:txBody>
          <a:bodyPr>
            <a:spAutoFit/>
          </a:bodyPr>
          <a:lstStyle/>
          <a:p>
            <a:pPr algn="ctr"/>
            <a:r>
              <a:rPr lang="en-US" sz="3600" b="1">
                <a:solidFill>
                  <a:srgbClr val="FF3300"/>
                </a:solidFill>
              </a:rPr>
              <a:t>		  </a:t>
            </a:r>
            <a:r>
              <a:rPr lang="en-US" sz="6000" b="1">
                <a:solidFill>
                  <a:srgbClr val="CC3300"/>
                </a:solidFill>
              </a:rPr>
              <a:t>Chapter Seven</a:t>
            </a:r>
          </a:p>
          <a:p>
            <a:pPr algn="ctr"/>
            <a:endParaRPr lang="en-US" sz="3600" b="1">
              <a:solidFill>
                <a:srgbClr val="FF3300"/>
              </a:solidFill>
            </a:endParaRPr>
          </a:p>
          <a:p>
            <a:pPr algn="ctr"/>
            <a:endParaRPr lang="en-US" b="1">
              <a:solidFill>
                <a:srgbClr val="FF3300"/>
              </a:solidFill>
            </a:endParaRPr>
          </a:p>
          <a:p>
            <a:pPr algn="ctr"/>
            <a:r>
              <a:rPr lang="en-US" sz="6000" b="1">
                <a:solidFill>
                  <a:srgbClr val="CC3300"/>
                </a:solidFill>
              </a:rPr>
              <a:t>Advertising Design</a:t>
            </a:r>
          </a:p>
          <a:p>
            <a:pPr algn="ctr"/>
            <a:r>
              <a:rPr lang="en-US" sz="4000" b="1">
                <a:solidFill>
                  <a:srgbClr val="000099"/>
                </a:solidFill>
              </a:rPr>
              <a:t>Message Strategies </a:t>
            </a:r>
            <a:r>
              <a:rPr lang="en-US" sz="3200" b="1">
                <a:solidFill>
                  <a:srgbClr val="000099"/>
                </a:solidFill>
              </a:rPr>
              <a:t>and</a:t>
            </a:r>
            <a:endParaRPr lang="en-US" sz="4000" b="1">
              <a:solidFill>
                <a:srgbClr val="000099"/>
              </a:solidFill>
            </a:endParaRPr>
          </a:p>
          <a:p>
            <a:pPr algn="ctr"/>
            <a:r>
              <a:rPr lang="en-US" sz="4000" b="1">
                <a:solidFill>
                  <a:srgbClr val="000099"/>
                </a:solidFill>
              </a:rPr>
              <a:t>Executional Frameworks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9"/>
          <p:cNvSpPr>
            <a:spLocks noGrp="1"/>
          </p:cNvSpPr>
          <p:nvPr>
            <p:ph idx="1"/>
          </p:nvPr>
        </p:nvSpPr>
        <p:spPr>
          <a:xfrm>
            <a:off x="1219200" y="1600200"/>
            <a:ext cx="7315200" cy="2133600"/>
          </a:xfrm>
        </p:spPr>
        <p:txBody>
          <a:bodyPr/>
          <a:lstStyle/>
          <a:p>
            <a:r>
              <a:rPr lang="en-US" sz="3600" smtClean="0"/>
              <a:t>Untestable claim</a:t>
            </a:r>
          </a:p>
          <a:p>
            <a:r>
              <a:rPr lang="en-US" sz="3600" smtClean="0"/>
              <a:t>Does not require substantiation</a:t>
            </a:r>
          </a:p>
          <a:p>
            <a:r>
              <a:rPr lang="en-US" sz="3600" smtClean="0"/>
              <a:t>Popular cognitive approach</a:t>
            </a:r>
          </a:p>
        </p:txBody>
      </p:sp>
      <p:sp>
        <p:nvSpPr>
          <p:cNvPr id="36866" name="Footer Placeholder 2"/>
          <p:cNvSpPr>
            <a:spLocks noGrp="1"/>
          </p:cNvSpPr>
          <p:nvPr>
            <p:ph type="ftr" sz="quarter" idx="11"/>
          </p:nvPr>
        </p:nvSpPr>
        <p:spPr>
          <a:noFill/>
        </p:spPr>
        <p:txBody>
          <a:bodyPr/>
          <a:lstStyle/>
          <a:p>
            <a:r>
              <a:rPr lang="en-US">
                <a:cs typeface="Arial" charset="0"/>
              </a:rPr>
              <a:t>Copyright ©2014 by Pearson Education, Inc. All rights reserved. </a:t>
            </a:r>
          </a:p>
        </p:txBody>
      </p:sp>
      <p:sp>
        <p:nvSpPr>
          <p:cNvPr id="36867" name="Slide Number Placeholder 3"/>
          <p:cNvSpPr>
            <a:spLocks noGrp="1"/>
          </p:cNvSpPr>
          <p:nvPr>
            <p:ph type="sldNum" sz="quarter" idx="12"/>
          </p:nvPr>
        </p:nvSpPr>
        <p:spPr>
          <a:noFill/>
        </p:spPr>
        <p:txBody>
          <a:bodyPr/>
          <a:lstStyle/>
          <a:p>
            <a:r>
              <a:rPr lang="en-US" smtClean="0">
                <a:cs typeface="Arial" charset="0"/>
              </a:rPr>
              <a:t>7-</a:t>
            </a:r>
            <a:fld id="{BAC6BB5F-409B-4D64-990F-43E1A1A96CD8}" type="slidenum">
              <a:rPr lang="en-US" smtClean="0">
                <a:cs typeface="Arial" charset="0"/>
              </a:rPr>
              <a:pPr/>
              <a:t>10</a:t>
            </a:fld>
            <a:endParaRPr lang="en-US" smtClean="0">
              <a:cs typeface="Arial" charset="0"/>
            </a:endParaRPr>
          </a:p>
        </p:txBody>
      </p:sp>
      <p:sp>
        <p:nvSpPr>
          <p:cNvPr id="36868" name="Rectangle 2054"/>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36869" name="Rectangle 2055"/>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
        <p:nvSpPr>
          <p:cNvPr id="8" name="Rectangle 3"/>
          <p:cNvSpPr txBox="1">
            <a:spLocks noChangeArrowheads="1"/>
          </p:cNvSpPr>
          <p:nvPr/>
        </p:nvSpPr>
        <p:spPr>
          <a:xfrm>
            <a:off x="914400" y="152400"/>
            <a:ext cx="8077200" cy="1447800"/>
          </a:xfrm>
          <a:prstGeom prst="rect">
            <a:avLst/>
          </a:prstGeom>
        </p:spPr>
        <p:txBody>
          <a:bodyPr/>
          <a:lstStyle/>
          <a:p>
            <a:pPr algn="ctr" eaLnBrk="0" hangingPunct="0">
              <a:defRPr/>
            </a:pPr>
            <a:r>
              <a:rPr lang="en-US" sz="4400" b="1" kern="0" dirty="0">
                <a:solidFill>
                  <a:srgbClr val="339933"/>
                </a:solidFill>
                <a:latin typeface="+mj-lt"/>
                <a:ea typeface="+mj-ea"/>
                <a:cs typeface="+mj-cs"/>
              </a:rPr>
              <a:t>Hyperbole Advertising</a:t>
            </a:r>
            <a:r>
              <a:rPr lang="en-US" sz="4000" b="1" kern="0" dirty="0">
                <a:latin typeface="+mj-lt"/>
                <a:ea typeface="+mj-ea"/>
                <a:cs typeface="+mj-cs"/>
              </a:rPr>
              <a:t/>
            </a:r>
            <a:br>
              <a:rPr lang="en-US" sz="4000" b="1" kern="0" dirty="0">
                <a:latin typeface="+mj-lt"/>
                <a:ea typeface="+mj-ea"/>
                <a:cs typeface="+mj-cs"/>
              </a:rPr>
            </a:br>
            <a:r>
              <a:rPr lang="en-US" sz="3600" b="1" kern="0" dirty="0">
                <a:solidFill>
                  <a:srgbClr val="0000CC"/>
                </a:solidFill>
                <a:latin typeface="+mj-lt"/>
                <a:ea typeface="+mj-ea"/>
                <a:cs typeface="+mj-cs"/>
              </a:rPr>
              <a:t>Cognitive Message Strategy</a:t>
            </a:r>
            <a:endParaRPr lang="en-US" sz="4000" b="1" kern="0" dirty="0">
              <a:solidFill>
                <a:srgbClr val="0000CC"/>
              </a:solidFill>
              <a:latin typeface="+mj-lt"/>
              <a:ea typeface="+mj-ea"/>
              <a:cs typeface="+mj-cs"/>
            </a:endParaRPr>
          </a:p>
        </p:txBody>
      </p:sp>
      <p:pic>
        <p:nvPicPr>
          <p:cNvPr id="36871" name="Picture 1"/>
          <p:cNvPicPr>
            <a:picLocks noChangeAspect="1"/>
          </p:cNvPicPr>
          <p:nvPr/>
        </p:nvPicPr>
        <p:blipFill>
          <a:blip r:embed="rId3"/>
          <a:srcRect/>
          <a:stretch>
            <a:fillRect/>
          </a:stretch>
        </p:blipFill>
        <p:spPr bwMode="auto">
          <a:xfrm>
            <a:off x="1371600" y="3886200"/>
            <a:ext cx="6650038" cy="18224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ontent Placeholder 9"/>
          <p:cNvSpPr>
            <a:spLocks noGrp="1"/>
          </p:cNvSpPr>
          <p:nvPr>
            <p:ph idx="1"/>
          </p:nvPr>
        </p:nvSpPr>
        <p:spPr>
          <a:xfrm>
            <a:off x="1219200" y="1752600"/>
            <a:ext cx="7924800" cy="4267200"/>
          </a:xfrm>
        </p:spPr>
        <p:txBody>
          <a:bodyPr/>
          <a:lstStyle/>
          <a:p>
            <a:r>
              <a:rPr lang="en-US" sz="2800" smtClean="0"/>
              <a:t>Direct or indirect comparisons</a:t>
            </a:r>
          </a:p>
          <a:p>
            <a:r>
              <a:rPr lang="en-US" sz="2800" smtClean="0"/>
              <a:t>Real or fictitious competitor</a:t>
            </a:r>
          </a:p>
          <a:p>
            <a:r>
              <a:rPr lang="en-US" sz="2800" smtClean="0"/>
              <a:t>Advantage – captures attention</a:t>
            </a:r>
          </a:p>
          <a:p>
            <a:pPr lvl="1"/>
            <a:r>
              <a:rPr lang="en-US" sz="2000" smtClean="0"/>
              <a:t>Brand awareness increases</a:t>
            </a:r>
          </a:p>
          <a:p>
            <a:pPr lvl="1"/>
            <a:r>
              <a:rPr lang="en-US" sz="2000" smtClean="0"/>
              <a:t>Message awareness increases</a:t>
            </a:r>
          </a:p>
          <a:p>
            <a:r>
              <a:rPr lang="en-US" sz="2800" smtClean="0"/>
              <a:t>Negative – less believable, negative attitude</a:t>
            </a:r>
          </a:p>
          <a:p>
            <a:pPr lvl="1"/>
            <a:r>
              <a:rPr lang="en-US" sz="2400" smtClean="0"/>
              <a:t>Negative comparative ad</a:t>
            </a:r>
          </a:p>
          <a:p>
            <a:pPr lvl="1"/>
            <a:r>
              <a:rPr lang="en-US" sz="2400" smtClean="0"/>
              <a:t>Spontaneous trait transference</a:t>
            </a:r>
          </a:p>
          <a:p>
            <a:r>
              <a:rPr lang="en-US" sz="2800" smtClean="0"/>
              <a:t>Choose comparisons carefully</a:t>
            </a:r>
          </a:p>
        </p:txBody>
      </p:sp>
      <p:sp>
        <p:nvSpPr>
          <p:cNvPr id="38914" name="Footer Placeholder 2"/>
          <p:cNvSpPr>
            <a:spLocks noGrp="1"/>
          </p:cNvSpPr>
          <p:nvPr>
            <p:ph type="ftr" sz="quarter" idx="11"/>
          </p:nvPr>
        </p:nvSpPr>
        <p:spPr>
          <a:noFill/>
        </p:spPr>
        <p:txBody>
          <a:bodyPr/>
          <a:lstStyle/>
          <a:p>
            <a:r>
              <a:rPr lang="en-US">
                <a:cs typeface="Arial" charset="0"/>
              </a:rPr>
              <a:t>Copyright ©2014 by Pearson Education, Inc. All rights reserved. </a:t>
            </a:r>
          </a:p>
        </p:txBody>
      </p:sp>
      <p:sp>
        <p:nvSpPr>
          <p:cNvPr id="38915" name="Slide Number Placeholder 3"/>
          <p:cNvSpPr>
            <a:spLocks noGrp="1"/>
          </p:cNvSpPr>
          <p:nvPr>
            <p:ph type="sldNum" sz="quarter" idx="12"/>
          </p:nvPr>
        </p:nvSpPr>
        <p:spPr>
          <a:noFill/>
        </p:spPr>
        <p:txBody>
          <a:bodyPr/>
          <a:lstStyle/>
          <a:p>
            <a:r>
              <a:rPr lang="en-US" smtClean="0">
                <a:cs typeface="Arial" charset="0"/>
              </a:rPr>
              <a:t>7-</a:t>
            </a:r>
            <a:fld id="{61E0308C-9E50-4FC3-B466-4FC8A2C97CBB}" type="slidenum">
              <a:rPr lang="en-US" smtClean="0">
                <a:cs typeface="Arial" charset="0"/>
              </a:rPr>
              <a:pPr/>
              <a:t>11</a:t>
            </a:fld>
            <a:endParaRPr lang="en-US" smtClean="0">
              <a:cs typeface="Arial" charset="0"/>
            </a:endParaRPr>
          </a:p>
        </p:txBody>
      </p:sp>
      <p:sp>
        <p:nvSpPr>
          <p:cNvPr id="38916" name="Rectangle 2054"/>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38917" name="Rectangle 2055"/>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
        <p:nvSpPr>
          <p:cNvPr id="8" name="Rectangle 3"/>
          <p:cNvSpPr txBox="1">
            <a:spLocks noChangeArrowheads="1"/>
          </p:cNvSpPr>
          <p:nvPr/>
        </p:nvSpPr>
        <p:spPr>
          <a:xfrm>
            <a:off x="914400" y="152400"/>
            <a:ext cx="8077200" cy="1447800"/>
          </a:xfrm>
          <a:prstGeom prst="rect">
            <a:avLst/>
          </a:prstGeom>
        </p:spPr>
        <p:txBody>
          <a:bodyPr/>
          <a:lstStyle/>
          <a:p>
            <a:pPr algn="ctr" eaLnBrk="0" hangingPunct="0">
              <a:defRPr/>
            </a:pPr>
            <a:r>
              <a:rPr lang="en-US" sz="4400" b="1" kern="0" dirty="0">
                <a:solidFill>
                  <a:srgbClr val="339933"/>
                </a:solidFill>
                <a:latin typeface="+mj-lt"/>
                <a:ea typeface="+mj-ea"/>
                <a:cs typeface="+mj-cs"/>
              </a:rPr>
              <a:t>Comparative Advertising</a:t>
            </a:r>
            <a:r>
              <a:rPr lang="en-US" sz="4000" b="1" kern="0" dirty="0">
                <a:latin typeface="+mj-lt"/>
                <a:ea typeface="+mj-ea"/>
                <a:cs typeface="+mj-cs"/>
              </a:rPr>
              <a:t/>
            </a:r>
            <a:br>
              <a:rPr lang="en-US" sz="4000" b="1" kern="0" dirty="0">
                <a:latin typeface="+mj-lt"/>
                <a:ea typeface="+mj-ea"/>
                <a:cs typeface="+mj-cs"/>
              </a:rPr>
            </a:br>
            <a:r>
              <a:rPr lang="en-US" sz="3600" b="1" kern="0" dirty="0">
                <a:solidFill>
                  <a:srgbClr val="0000CC"/>
                </a:solidFill>
                <a:latin typeface="+mj-lt"/>
                <a:ea typeface="+mj-ea"/>
                <a:cs typeface="+mj-cs"/>
              </a:rPr>
              <a:t>Cognitive Message Strategy</a:t>
            </a:r>
            <a:endParaRPr lang="en-US" sz="4000" b="1" kern="0" dirty="0">
              <a:solidFill>
                <a:srgbClr val="0000CC"/>
              </a:solidFill>
              <a:latin typeface="+mj-lt"/>
              <a:ea typeface="+mj-ea"/>
              <a:cs typeface="+mj-cs"/>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Footer Placeholder 5"/>
          <p:cNvSpPr>
            <a:spLocks noGrp="1"/>
          </p:cNvSpPr>
          <p:nvPr>
            <p:ph type="ftr" sz="quarter" idx="11"/>
          </p:nvPr>
        </p:nvSpPr>
        <p:spPr>
          <a:xfrm>
            <a:off x="3733800" y="6553200"/>
            <a:ext cx="2895600" cy="304800"/>
          </a:xfrm>
          <a:noFill/>
        </p:spPr>
        <p:txBody>
          <a:bodyPr/>
          <a:lstStyle/>
          <a:p>
            <a:r>
              <a:rPr lang="en-US">
                <a:cs typeface="Arial" charset="0"/>
              </a:rPr>
              <a:t>Copyright ©2014 by Pearson Education, Inc. All rights reserved. </a:t>
            </a:r>
          </a:p>
        </p:txBody>
      </p:sp>
      <p:sp>
        <p:nvSpPr>
          <p:cNvPr id="40962" name="Slide Number Placeholder 6"/>
          <p:cNvSpPr>
            <a:spLocks noGrp="1"/>
          </p:cNvSpPr>
          <p:nvPr>
            <p:ph type="sldNum" sz="quarter" idx="12"/>
          </p:nvPr>
        </p:nvSpPr>
        <p:spPr>
          <a:xfrm>
            <a:off x="7010400" y="6553200"/>
            <a:ext cx="1905000" cy="457200"/>
          </a:xfrm>
          <a:noFill/>
        </p:spPr>
        <p:txBody>
          <a:bodyPr/>
          <a:lstStyle/>
          <a:p>
            <a:r>
              <a:rPr lang="en-US" smtClean="0">
                <a:cs typeface="Arial" charset="0"/>
              </a:rPr>
              <a:t>7-</a:t>
            </a:r>
            <a:fld id="{9CF44845-CD59-47A4-85B5-8F756849852D}" type="slidenum">
              <a:rPr lang="en-US" smtClean="0">
                <a:cs typeface="Arial" charset="0"/>
              </a:rPr>
              <a:pPr/>
              <a:t>12</a:t>
            </a:fld>
            <a:endParaRPr lang="en-US" smtClean="0">
              <a:cs typeface="Arial" charset="0"/>
            </a:endParaRPr>
          </a:p>
        </p:txBody>
      </p:sp>
      <p:sp>
        <p:nvSpPr>
          <p:cNvPr id="40963" name="Rectangle 2"/>
          <p:cNvSpPr>
            <a:spLocks noGrp="1" noChangeArrowheads="1"/>
          </p:cNvSpPr>
          <p:nvPr>
            <p:ph type="title"/>
          </p:nvPr>
        </p:nvSpPr>
        <p:spPr>
          <a:xfrm>
            <a:off x="685800" y="152400"/>
            <a:ext cx="7772400" cy="990600"/>
          </a:xfrm>
        </p:spPr>
        <p:txBody>
          <a:bodyPr/>
          <a:lstStyle/>
          <a:p>
            <a:r>
              <a:rPr lang="en-US" sz="4000" smtClean="0">
                <a:solidFill>
                  <a:srgbClr val="0000CC"/>
                </a:solidFill>
              </a:rPr>
              <a:t>Message Strategies</a:t>
            </a:r>
          </a:p>
        </p:txBody>
      </p:sp>
      <p:sp>
        <p:nvSpPr>
          <p:cNvPr id="40964" name="Rectangle 3"/>
          <p:cNvSpPr>
            <a:spLocks noGrp="1" noChangeArrowheads="1"/>
          </p:cNvSpPr>
          <p:nvPr>
            <p:ph type="body" sz="half" idx="2"/>
          </p:nvPr>
        </p:nvSpPr>
        <p:spPr>
          <a:xfrm>
            <a:off x="2971800" y="3048000"/>
            <a:ext cx="4724400" cy="2971800"/>
          </a:xfrm>
        </p:spPr>
        <p:txBody>
          <a:bodyPr/>
          <a:lstStyle/>
          <a:p>
            <a:r>
              <a:rPr lang="en-US" sz="3600" smtClean="0"/>
              <a:t>Resonance</a:t>
            </a:r>
          </a:p>
          <a:p>
            <a:r>
              <a:rPr lang="en-US" sz="3600" smtClean="0"/>
              <a:t>Emotional</a:t>
            </a:r>
          </a:p>
        </p:txBody>
      </p:sp>
      <p:sp>
        <p:nvSpPr>
          <p:cNvPr id="40965" name="Rectangle 4"/>
          <p:cNvSpPr>
            <a:spLocks noChangeArrowheads="1"/>
          </p:cNvSpPr>
          <p:nvPr/>
        </p:nvSpPr>
        <p:spPr bwMode="auto">
          <a:xfrm>
            <a:off x="1600200" y="1219200"/>
            <a:ext cx="1905000" cy="5334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eaLnBrk="0" hangingPunct="0"/>
            <a:r>
              <a:rPr lang="en-US">
                <a:solidFill>
                  <a:schemeClr val="tx1"/>
                </a:solidFill>
              </a:rPr>
              <a:t>Cognitive</a:t>
            </a:r>
          </a:p>
        </p:txBody>
      </p:sp>
      <p:sp>
        <p:nvSpPr>
          <p:cNvPr id="40966" name="Rectangle 5"/>
          <p:cNvSpPr>
            <a:spLocks noChangeArrowheads="1"/>
          </p:cNvSpPr>
          <p:nvPr/>
        </p:nvSpPr>
        <p:spPr bwMode="auto">
          <a:xfrm>
            <a:off x="3581400" y="1219200"/>
            <a:ext cx="1905000" cy="5334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eaLnBrk="0" hangingPunct="0"/>
            <a:r>
              <a:rPr lang="en-US">
                <a:solidFill>
                  <a:srgbClr val="FFFF66"/>
                </a:solidFill>
              </a:rPr>
              <a:t>Affective</a:t>
            </a:r>
          </a:p>
        </p:txBody>
      </p:sp>
      <p:sp>
        <p:nvSpPr>
          <p:cNvPr id="40967" name="Rectangle 6"/>
          <p:cNvSpPr>
            <a:spLocks noChangeArrowheads="1"/>
          </p:cNvSpPr>
          <p:nvPr/>
        </p:nvSpPr>
        <p:spPr bwMode="auto">
          <a:xfrm>
            <a:off x="5562600" y="1219200"/>
            <a:ext cx="1905000" cy="5334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eaLnBrk="0" hangingPunct="0"/>
            <a:r>
              <a:rPr lang="en-US">
                <a:solidFill>
                  <a:schemeClr val="tx1"/>
                </a:solidFill>
              </a:rPr>
              <a:t>Conative</a:t>
            </a:r>
          </a:p>
        </p:txBody>
      </p:sp>
      <p:sp>
        <p:nvSpPr>
          <p:cNvPr id="40968" name="Line 8"/>
          <p:cNvSpPr>
            <a:spLocks noChangeShapeType="1"/>
          </p:cNvSpPr>
          <p:nvPr/>
        </p:nvSpPr>
        <p:spPr bwMode="auto">
          <a:xfrm>
            <a:off x="4419600" y="1752600"/>
            <a:ext cx="0" cy="1143000"/>
          </a:xfrm>
          <a:prstGeom prst="line">
            <a:avLst/>
          </a:prstGeom>
          <a:noFill/>
          <a:ln w="57150">
            <a:solidFill>
              <a:srgbClr val="FFCC00"/>
            </a:solidFill>
            <a:round/>
            <a:headEnd type="none" w="sm" len="sm"/>
            <a:tailEnd type="triangle" w="med" len="med"/>
          </a:ln>
        </p:spPr>
        <p:txBody>
          <a:bodyPr/>
          <a:lstStyle/>
          <a:p>
            <a:endParaRPr lang="en-US"/>
          </a:p>
        </p:txBody>
      </p:sp>
      <p:sp>
        <p:nvSpPr>
          <p:cNvPr id="40969" name="Rectangle 9"/>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40970" name="Rectangle 1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40971" name="Rectangle 1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9"/>
          <p:cNvSpPr>
            <a:spLocks noGrp="1"/>
          </p:cNvSpPr>
          <p:nvPr>
            <p:ph idx="1"/>
          </p:nvPr>
        </p:nvSpPr>
        <p:spPr>
          <a:xfrm>
            <a:off x="1219200" y="1524000"/>
            <a:ext cx="7924800" cy="4495800"/>
          </a:xfrm>
        </p:spPr>
        <p:txBody>
          <a:bodyPr/>
          <a:lstStyle/>
          <a:p>
            <a:r>
              <a:rPr lang="en-US" sz="2800" smtClean="0"/>
              <a:t>Invoke feelings or emotions</a:t>
            </a:r>
          </a:p>
          <a:p>
            <a:r>
              <a:rPr lang="en-US" sz="2800" smtClean="0"/>
              <a:t>Attempts to enhance likeability</a:t>
            </a:r>
          </a:p>
          <a:p>
            <a:r>
              <a:rPr lang="en-US" sz="2800" b="1" smtClean="0">
                <a:solidFill>
                  <a:srgbClr val="00B050"/>
                </a:solidFill>
              </a:rPr>
              <a:t>Resonance Advertising</a:t>
            </a:r>
          </a:p>
          <a:p>
            <a:pPr lvl="1"/>
            <a:r>
              <a:rPr lang="en-US" sz="2400" smtClean="0"/>
              <a:t>Connects with consumer experiences</a:t>
            </a:r>
          </a:p>
          <a:p>
            <a:pPr lvl="1"/>
            <a:r>
              <a:rPr lang="en-US" sz="2400" smtClean="0"/>
              <a:t>Comfort marketing</a:t>
            </a:r>
          </a:p>
          <a:p>
            <a:r>
              <a:rPr lang="en-US" sz="2800" b="1" smtClean="0">
                <a:solidFill>
                  <a:srgbClr val="00B050"/>
                </a:solidFill>
              </a:rPr>
              <a:t>Emotional Advertising</a:t>
            </a:r>
          </a:p>
          <a:p>
            <a:pPr lvl="1"/>
            <a:r>
              <a:rPr lang="en-US" sz="2400" smtClean="0"/>
              <a:t>Emotions lead to recall and choice</a:t>
            </a:r>
          </a:p>
          <a:p>
            <a:pPr lvl="1"/>
            <a:r>
              <a:rPr lang="en-US" sz="2400" smtClean="0"/>
              <a:t>Consumer and b-to-b markets</a:t>
            </a:r>
          </a:p>
          <a:p>
            <a:pPr lvl="1"/>
            <a:r>
              <a:rPr lang="en-US" sz="2400" smtClean="0"/>
              <a:t>Leads to positive feelings</a:t>
            </a:r>
          </a:p>
        </p:txBody>
      </p:sp>
      <p:sp>
        <p:nvSpPr>
          <p:cNvPr id="43010" name="Footer Placeholder 2"/>
          <p:cNvSpPr>
            <a:spLocks noGrp="1"/>
          </p:cNvSpPr>
          <p:nvPr>
            <p:ph type="ftr" sz="quarter" idx="11"/>
          </p:nvPr>
        </p:nvSpPr>
        <p:spPr>
          <a:noFill/>
        </p:spPr>
        <p:txBody>
          <a:bodyPr/>
          <a:lstStyle/>
          <a:p>
            <a:r>
              <a:rPr lang="en-US">
                <a:cs typeface="Arial" charset="0"/>
              </a:rPr>
              <a:t>Copyright ©2014 by Pearson Education, Inc. All rights reserved. </a:t>
            </a:r>
          </a:p>
        </p:txBody>
      </p:sp>
      <p:sp>
        <p:nvSpPr>
          <p:cNvPr id="43011" name="Slide Number Placeholder 3"/>
          <p:cNvSpPr>
            <a:spLocks noGrp="1"/>
          </p:cNvSpPr>
          <p:nvPr>
            <p:ph type="sldNum" sz="quarter" idx="12"/>
          </p:nvPr>
        </p:nvSpPr>
        <p:spPr>
          <a:noFill/>
        </p:spPr>
        <p:txBody>
          <a:bodyPr/>
          <a:lstStyle/>
          <a:p>
            <a:r>
              <a:rPr lang="en-US" smtClean="0">
                <a:cs typeface="Arial" charset="0"/>
              </a:rPr>
              <a:t>7-</a:t>
            </a:r>
            <a:fld id="{63DD690A-029B-4C5A-86EB-3802553F36AF}" type="slidenum">
              <a:rPr lang="en-US" smtClean="0">
                <a:cs typeface="Arial" charset="0"/>
              </a:rPr>
              <a:pPr/>
              <a:t>13</a:t>
            </a:fld>
            <a:endParaRPr lang="en-US" smtClean="0">
              <a:cs typeface="Arial" charset="0"/>
            </a:endParaRPr>
          </a:p>
        </p:txBody>
      </p:sp>
      <p:sp>
        <p:nvSpPr>
          <p:cNvPr id="43012" name="Rectangle 2054"/>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43013" name="Rectangle 2055"/>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
        <p:nvSpPr>
          <p:cNvPr id="8" name="Rectangle 3"/>
          <p:cNvSpPr txBox="1">
            <a:spLocks noChangeArrowheads="1"/>
          </p:cNvSpPr>
          <p:nvPr/>
        </p:nvSpPr>
        <p:spPr>
          <a:xfrm>
            <a:off x="914400" y="381000"/>
            <a:ext cx="8077200" cy="838200"/>
          </a:xfrm>
          <a:prstGeom prst="rect">
            <a:avLst/>
          </a:prstGeom>
        </p:spPr>
        <p:txBody>
          <a:bodyPr/>
          <a:lstStyle/>
          <a:p>
            <a:pPr algn="ctr" eaLnBrk="0" hangingPunct="0">
              <a:defRPr/>
            </a:pPr>
            <a:r>
              <a:rPr lang="en-US" sz="4400" b="1" kern="0" dirty="0">
                <a:solidFill>
                  <a:srgbClr val="0000CC"/>
                </a:solidFill>
                <a:latin typeface="+mj-lt"/>
                <a:ea typeface="+mj-ea"/>
                <a:cs typeface="+mj-cs"/>
              </a:rPr>
              <a:t>Affective Message Strategy</a:t>
            </a:r>
            <a:endParaRPr lang="en-US" sz="4800" b="1" kern="0" dirty="0">
              <a:solidFill>
                <a:srgbClr val="0000CC"/>
              </a:solidFill>
              <a:latin typeface="+mj-lt"/>
              <a:ea typeface="+mj-ea"/>
              <a:cs typeface="+mj-cs"/>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Footer Placeholder 2"/>
          <p:cNvSpPr>
            <a:spLocks noGrp="1"/>
          </p:cNvSpPr>
          <p:nvPr>
            <p:ph type="ftr" sz="quarter" idx="11"/>
          </p:nvPr>
        </p:nvSpPr>
        <p:spPr>
          <a:xfrm>
            <a:off x="3733800" y="6553200"/>
            <a:ext cx="2895600" cy="304800"/>
          </a:xfrm>
          <a:noFill/>
        </p:spPr>
        <p:txBody>
          <a:bodyPr/>
          <a:lstStyle/>
          <a:p>
            <a:r>
              <a:rPr lang="en-US">
                <a:cs typeface="Arial" charset="0"/>
              </a:rPr>
              <a:t>Copyright ©2014 by Pearson Education, Inc. All rights reserved. </a:t>
            </a:r>
          </a:p>
        </p:txBody>
      </p:sp>
      <p:sp>
        <p:nvSpPr>
          <p:cNvPr id="45058" name="Slide Number Placeholder 3"/>
          <p:cNvSpPr>
            <a:spLocks noGrp="1"/>
          </p:cNvSpPr>
          <p:nvPr>
            <p:ph type="sldNum" sz="quarter" idx="12"/>
          </p:nvPr>
        </p:nvSpPr>
        <p:spPr>
          <a:xfrm>
            <a:off x="7010400" y="6553200"/>
            <a:ext cx="1905000" cy="457200"/>
          </a:xfrm>
          <a:noFill/>
        </p:spPr>
        <p:txBody>
          <a:bodyPr/>
          <a:lstStyle/>
          <a:p>
            <a:r>
              <a:rPr lang="en-US" smtClean="0">
                <a:cs typeface="Arial" charset="0"/>
              </a:rPr>
              <a:t>7-</a:t>
            </a:r>
            <a:fld id="{BA0415B2-CE4B-4154-9EFE-7BA4F8F6E032}" type="slidenum">
              <a:rPr lang="en-US" smtClean="0">
                <a:cs typeface="Arial" charset="0"/>
              </a:rPr>
              <a:pPr/>
              <a:t>14</a:t>
            </a:fld>
            <a:endParaRPr lang="en-US" smtClean="0">
              <a:cs typeface="Arial" charset="0"/>
            </a:endParaRPr>
          </a:p>
        </p:txBody>
      </p:sp>
      <p:sp>
        <p:nvSpPr>
          <p:cNvPr id="45059" name="Text Box 1027"/>
          <p:cNvSpPr txBox="1">
            <a:spLocks noChangeArrowheads="1"/>
          </p:cNvSpPr>
          <p:nvPr/>
        </p:nvSpPr>
        <p:spPr bwMode="auto">
          <a:xfrm>
            <a:off x="5257800" y="1600200"/>
            <a:ext cx="3140075" cy="2227263"/>
          </a:xfrm>
          <a:prstGeom prst="rect">
            <a:avLst/>
          </a:prstGeom>
          <a:noFill/>
          <a:ln w="12700">
            <a:noFill/>
            <a:miter lim="800000"/>
            <a:headEnd type="none" w="sm" len="sm"/>
            <a:tailEnd type="none" w="sm" len="sm"/>
          </a:ln>
        </p:spPr>
        <p:txBody>
          <a:bodyPr>
            <a:spAutoFit/>
          </a:bodyPr>
          <a:lstStyle/>
          <a:p>
            <a:pPr eaLnBrk="0" hangingPunct="0"/>
            <a:r>
              <a:rPr lang="en-US">
                <a:solidFill>
                  <a:schemeClr val="tx1"/>
                </a:solidFill>
              </a:rPr>
              <a:t>Advertisement by Cheerios using a resonance, affective message strategy.</a:t>
            </a:r>
            <a:endParaRPr lang="en-US">
              <a:solidFill>
                <a:srgbClr val="FFFF66"/>
              </a:solidFill>
            </a:endParaRPr>
          </a:p>
        </p:txBody>
      </p:sp>
      <p:sp>
        <p:nvSpPr>
          <p:cNvPr id="45060" name="Rectangle 103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pic>
        <p:nvPicPr>
          <p:cNvPr id="45061" name="Picture 1"/>
          <p:cNvPicPr>
            <a:picLocks noChangeAspect="1"/>
          </p:cNvPicPr>
          <p:nvPr/>
        </p:nvPicPr>
        <p:blipFill>
          <a:blip r:embed="rId3"/>
          <a:srcRect/>
          <a:stretch>
            <a:fillRect/>
          </a:stretch>
        </p:blipFill>
        <p:spPr bwMode="auto">
          <a:xfrm>
            <a:off x="207963" y="73025"/>
            <a:ext cx="4821237" cy="64801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Footer Placeholder 5"/>
          <p:cNvSpPr>
            <a:spLocks noGrp="1"/>
          </p:cNvSpPr>
          <p:nvPr>
            <p:ph type="ftr" sz="quarter" idx="11"/>
          </p:nvPr>
        </p:nvSpPr>
        <p:spPr>
          <a:xfrm>
            <a:off x="3733800" y="6553200"/>
            <a:ext cx="2895600" cy="304800"/>
          </a:xfrm>
          <a:noFill/>
        </p:spPr>
        <p:txBody>
          <a:bodyPr/>
          <a:lstStyle/>
          <a:p>
            <a:r>
              <a:rPr lang="en-US">
                <a:cs typeface="Arial" charset="0"/>
              </a:rPr>
              <a:t>Copyright ©2014 by Pearson Education, Inc. All rights reserved. </a:t>
            </a:r>
          </a:p>
        </p:txBody>
      </p:sp>
      <p:sp>
        <p:nvSpPr>
          <p:cNvPr id="47106" name="Slide Number Placeholder 6"/>
          <p:cNvSpPr>
            <a:spLocks noGrp="1"/>
          </p:cNvSpPr>
          <p:nvPr>
            <p:ph type="sldNum" sz="quarter" idx="12"/>
          </p:nvPr>
        </p:nvSpPr>
        <p:spPr>
          <a:xfrm>
            <a:off x="7010400" y="6553200"/>
            <a:ext cx="1905000" cy="457200"/>
          </a:xfrm>
          <a:noFill/>
        </p:spPr>
        <p:txBody>
          <a:bodyPr/>
          <a:lstStyle/>
          <a:p>
            <a:r>
              <a:rPr lang="en-US" smtClean="0">
                <a:cs typeface="Arial" charset="0"/>
              </a:rPr>
              <a:t>7-</a:t>
            </a:r>
            <a:fld id="{9D62C44F-7549-4DE0-AA21-8808C10EBF6B}" type="slidenum">
              <a:rPr lang="en-US" smtClean="0">
                <a:cs typeface="Arial" charset="0"/>
              </a:rPr>
              <a:pPr/>
              <a:t>15</a:t>
            </a:fld>
            <a:endParaRPr lang="en-US" smtClean="0">
              <a:cs typeface="Arial" charset="0"/>
            </a:endParaRPr>
          </a:p>
        </p:txBody>
      </p:sp>
      <p:sp>
        <p:nvSpPr>
          <p:cNvPr id="47107" name="Rectangle 2"/>
          <p:cNvSpPr>
            <a:spLocks noGrp="1" noChangeArrowheads="1"/>
          </p:cNvSpPr>
          <p:nvPr>
            <p:ph type="title"/>
          </p:nvPr>
        </p:nvSpPr>
        <p:spPr>
          <a:xfrm>
            <a:off x="762000" y="152400"/>
            <a:ext cx="7848600" cy="990600"/>
          </a:xfrm>
        </p:spPr>
        <p:txBody>
          <a:bodyPr/>
          <a:lstStyle/>
          <a:p>
            <a:r>
              <a:rPr lang="en-US" sz="4000" smtClean="0">
                <a:solidFill>
                  <a:srgbClr val="0000CC"/>
                </a:solidFill>
              </a:rPr>
              <a:t>Message Strategies</a:t>
            </a:r>
          </a:p>
        </p:txBody>
      </p:sp>
      <p:sp>
        <p:nvSpPr>
          <p:cNvPr id="47108" name="Rectangle 3"/>
          <p:cNvSpPr>
            <a:spLocks noGrp="1" noChangeArrowheads="1"/>
          </p:cNvSpPr>
          <p:nvPr>
            <p:ph type="body" sz="half" idx="2"/>
          </p:nvPr>
        </p:nvSpPr>
        <p:spPr>
          <a:xfrm>
            <a:off x="2590800" y="3048000"/>
            <a:ext cx="4724400" cy="2971800"/>
          </a:xfrm>
        </p:spPr>
        <p:txBody>
          <a:bodyPr/>
          <a:lstStyle/>
          <a:p>
            <a:r>
              <a:rPr lang="en-US" sz="3200" smtClean="0"/>
              <a:t>Action-inducing</a:t>
            </a:r>
          </a:p>
          <a:p>
            <a:r>
              <a:rPr lang="en-US" sz="3200" smtClean="0"/>
              <a:t>Promotional support</a:t>
            </a:r>
          </a:p>
        </p:txBody>
      </p:sp>
      <p:sp>
        <p:nvSpPr>
          <p:cNvPr id="47109" name="Rectangle 4"/>
          <p:cNvSpPr>
            <a:spLocks noChangeArrowheads="1"/>
          </p:cNvSpPr>
          <p:nvPr/>
        </p:nvSpPr>
        <p:spPr bwMode="auto">
          <a:xfrm>
            <a:off x="1905000" y="1295400"/>
            <a:ext cx="1905000" cy="5334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eaLnBrk="0" hangingPunct="0"/>
            <a:r>
              <a:rPr lang="en-US">
                <a:solidFill>
                  <a:schemeClr val="tx1"/>
                </a:solidFill>
              </a:rPr>
              <a:t>Cognitive</a:t>
            </a:r>
          </a:p>
        </p:txBody>
      </p:sp>
      <p:sp>
        <p:nvSpPr>
          <p:cNvPr id="47110" name="Rectangle 5"/>
          <p:cNvSpPr>
            <a:spLocks noChangeArrowheads="1"/>
          </p:cNvSpPr>
          <p:nvPr/>
        </p:nvSpPr>
        <p:spPr bwMode="auto">
          <a:xfrm>
            <a:off x="3886200" y="1295400"/>
            <a:ext cx="1905000" cy="5334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eaLnBrk="0" hangingPunct="0"/>
            <a:r>
              <a:rPr lang="en-US">
                <a:solidFill>
                  <a:schemeClr val="tx1"/>
                </a:solidFill>
              </a:rPr>
              <a:t>Affective</a:t>
            </a:r>
          </a:p>
        </p:txBody>
      </p:sp>
      <p:sp>
        <p:nvSpPr>
          <p:cNvPr id="47111" name="Rectangle 6"/>
          <p:cNvSpPr>
            <a:spLocks noChangeArrowheads="1"/>
          </p:cNvSpPr>
          <p:nvPr/>
        </p:nvSpPr>
        <p:spPr bwMode="auto">
          <a:xfrm>
            <a:off x="5867400" y="1295400"/>
            <a:ext cx="1905000" cy="5334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eaLnBrk="0" hangingPunct="0"/>
            <a:r>
              <a:rPr lang="en-US">
                <a:solidFill>
                  <a:srgbClr val="FFFF66"/>
                </a:solidFill>
              </a:rPr>
              <a:t>Conative</a:t>
            </a:r>
          </a:p>
        </p:txBody>
      </p:sp>
      <p:sp>
        <p:nvSpPr>
          <p:cNvPr id="47112" name="Line 8"/>
          <p:cNvSpPr>
            <a:spLocks noChangeShapeType="1"/>
          </p:cNvSpPr>
          <p:nvPr/>
        </p:nvSpPr>
        <p:spPr bwMode="auto">
          <a:xfrm flipH="1">
            <a:off x="4876800" y="1905000"/>
            <a:ext cx="1676400" cy="990600"/>
          </a:xfrm>
          <a:prstGeom prst="line">
            <a:avLst/>
          </a:prstGeom>
          <a:noFill/>
          <a:ln w="57150">
            <a:solidFill>
              <a:srgbClr val="FFCC00"/>
            </a:solidFill>
            <a:round/>
            <a:headEnd type="none" w="sm" len="sm"/>
            <a:tailEnd type="triangle" w="med" len="med"/>
          </a:ln>
        </p:spPr>
        <p:txBody>
          <a:bodyPr/>
          <a:lstStyle/>
          <a:p>
            <a:endParaRPr lang="en-US"/>
          </a:p>
        </p:txBody>
      </p:sp>
      <p:sp>
        <p:nvSpPr>
          <p:cNvPr id="47113" name="Rectangle 9"/>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47114" name="Rectangle 1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47115" name="Rectangle 1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Footer Placeholder 2"/>
          <p:cNvSpPr>
            <a:spLocks noGrp="1"/>
          </p:cNvSpPr>
          <p:nvPr>
            <p:ph type="ftr" sz="quarter" idx="11"/>
          </p:nvPr>
        </p:nvSpPr>
        <p:spPr>
          <a:xfrm>
            <a:off x="3886200" y="6553200"/>
            <a:ext cx="2895600" cy="304800"/>
          </a:xfrm>
          <a:noFill/>
        </p:spPr>
        <p:txBody>
          <a:bodyPr/>
          <a:lstStyle/>
          <a:p>
            <a:r>
              <a:rPr lang="en-US">
                <a:cs typeface="Arial" charset="0"/>
              </a:rPr>
              <a:t>Copyright ©2014 by Pearson Education, Inc. All rights reserved. </a:t>
            </a:r>
          </a:p>
        </p:txBody>
      </p:sp>
      <p:sp>
        <p:nvSpPr>
          <p:cNvPr id="49154" name="Slide Number Placeholder 3"/>
          <p:cNvSpPr>
            <a:spLocks noGrp="1"/>
          </p:cNvSpPr>
          <p:nvPr>
            <p:ph type="sldNum" sz="quarter" idx="12"/>
          </p:nvPr>
        </p:nvSpPr>
        <p:spPr>
          <a:xfrm>
            <a:off x="7315200" y="6553200"/>
            <a:ext cx="1905000" cy="457200"/>
          </a:xfrm>
          <a:noFill/>
        </p:spPr>
        <p:txBody>
          <a:bodyPr/>
          <a:lstStyle/>
          <a:p>
            <a:r>
              <a:rPr lang="en-US" smtClean="0">
                <a:cs typeface="Arial" charset="0"/>
              </a:rPr>
              <a:t>7-</a:t>
            </a:r>
            <a:fld id="{452CC777-7CC0-4288-83CF-71F7ED7C96CF}" type="slidenum">
              <a:rPr lang="en-US" smtClean="0">
                <a:cs typeface="Arial" charset="0"/>
              </a:rPr>
              <a:pPr/>
              <a:t>16</a:t>
            </a:fld>
            <a:endParaRPr lang="en-US" smtClean="0">
              <a:cs typeface="Arial" charset="0"/>
            </a:endParaRPr>
          </a:p>
        </p:txBody>
      </p:sp>
      <p:sp>
        <p:nvSpPr>
          <p:cNvPr id="49155" name="Text Box 3"/>
          <p:cNvSpPr txBox="1">
            <a:spLocks noChangeArrowheads="1"/>
          </p:cNvSpPr>
          <p:nvPr/>
        </p:nvSpPr>
        <p:spPr bwMode="auto">
          <a:xfrm>
            <a:off x="1143000" y="569913"/>
            <a:ext cx="7315200" cy="1200150"/>
          </a:xfrm>
          <a:prstGeom prst="rect">
            <a:avLst/>
          </a:prstGeom>
          <a:noFill/>
          <a:ln w="12700">
            <a:noFill/>
            <a:miter lim="800000"/>
            <a:headEnd type="none" w="sm" len="sm"/>
            <a:tailEnd type="none" w="sm" len="sm"/>
          </a:ln>
        </p:spPr>
        <p:txBody>
          <a:bodyPr>
            <a:spAutoFit/>
          </a:bodyPr>
          <a:lstStyle/>
          <a:p>
            <a:pPr eaLnBrk="0" hangingPunct="0"/>
            <a:r>
              <a:rPr lang="en-US" sz="3600">
                <a:solidFill>
                  <a:schemeClr val="tx1"/>
                </a:solidFill>
              </a:rPr>
              <a:t>An advertisement for Cub Cadet encouraging immediate action!</a:t>
            </a:r>
            <a:endParaRPr lang="en-US" sz="3600">
              <a:solidFill>
                <a:srgbClr val="FFFF66"/>
              </a:solidFill>
            </a:endParaRPr>
          </a:p>
        </p:txBody>
      </p:sp>
      <p:sp>
        <p:nvSpPr>
          <p:cNvPr id="49156" name="Rectangle 6"/>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49157" name="Rectangle 7"/>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pic>
        <p:nvPicPr>
          <p:cNvPr id="3" name="Picture 2"/>
          <p:cNvPicPr>
            <a:picLocks noChangeAspect="1"/>
          </p:cNvPicPr>
          <p:nvPr/>
        </p:nvPicPr>
        <p:blipFill>
          <a:blip r:embed="rId3" cstate="print">
            <a:extLst>
              <a:ext uri="{28A0092B-C50C-407E-A947-70E740481C1C}"/>
            </a:extLst>
          </a:blip>
          <a:stretch>
            <a:fillRect/>
          </a:stretch>
        </p:blipFill>
        <p:spPr>
          <a:xfrm>
            <a:off x="1926337" y="2133600"/>
            <a:ext cx="5748528" cy="3889248"/>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Footer Placeholder 3"/>
          <p:cNvSpPr>
            <a:spLocks noGrp="1"/>
          </p:cNvSpPr>
          <p:nvPr>
            <p:ph type="ftr" sz="quarter" idx="11"/>
          </p:nvPr>
        </p:nvSpPr>
        <p:spPr>
          <a:xfrm>
            <a:off x="3657600" y="6553200"/>
            <a:ext cx="2895600" cy="304800"/>
          </a:xfrm>
          <a:noFill/>
        </p:spPr>
        <p:txBody>
          <a:bodyPr/>
          <a:lstStyle/>
          <a:p>
            <a:r>
              <a:rPr lang="en-US">
                <a:cs typeface="Arial" charset="0"/>
              </a:rPr>
              <a:t>Copyright ©2014 by Pearson Education, Inc. All rights reserved. </a:t>
            </a:r>
          </a:p>
        </p:txBody>
      </p:sp>
      <p:sp>
        <p:nvSpPr>
          <p:cNvPr id="51202" name="Slide Number Placeholder 4"/>
          <p:cNvSpPr>
            <a:spLocks noGrp="1"/>
          </p:cNvSpPr>
          <p:nvPr>
            <p:ph type="sldNum" sz="quarter" idx="12"/>
          </p:nvPr>
        </p:nvSpPr>
        <p:spPr>
          <a:xfrm>
            <a:off x="7010400" y="6553200"/>
            <a:ext cx="1905000" cy="457200"/>
          </a:xfrm>
          <a:noFill/>
        </p:spPr>
        <p:txBody>
          <a:bodyPr/>
          <a:lstStyle/>
          <a:p>
            <a:r>
              <a:rPr lang="en-US" smtClean="0">
                <a:cs typeface="Arial" charset="0"/>
              </a:rPr>
              <a:t>7-</a:t>
            </a:r>
            <a:fld id="{AEA864C3-F213-4462-AFBB-6BD6DDC4CED9}" type="slidenum">
              <a:rPr lang="en-US" smtClean="0">
                <a:cs typeface="Arial" charset="0"/>
              </a:rPr>
              <a:pPr/>
              <a:t>17</a:t>
            </a:fld>
            <a:endParaRPr lang="en-US" smtClean="0">
              <a:cs typeface="Arial" charset="0"/>
            </a:endParaRPr>
          </a:p>
        </p:txBody>
      </p:sp>
      <p:sp>
        <p:nvSpPr>
          <p:cNvPr id="51203" name="Rectangle 18"/>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51204" name="Rectangle 19"/>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51205" name="Rectangle 20"/>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
        <p:nvSpPr>
          <p:cNvPr id="51206" name="Rectangle 21"/>
          <p:cNvSpPr>
            <a:spLocks noChangeArrowheads="1"/>
          </p:cNvSpPr>
          <p:nvPr/>
        </p:nvSpPr>
        <p:spPr bwMode="auto">
          <a:xfrm>
            <a:off x="533400" y="228600"/>
            <a:ext cx="7239000" cy="609600"/>
          </a:xfrm>
          <a:prstGeom prst="rect">
            <a:avLst/>
          </a:prstGeom>
          <a:solidFill>
            <a:srgbClr val="333399"/>
          </a:solidFill>
          <a:ln w="12700">
            <a:noFill/>
            <a:miter lim="800000"/>
            <a:headEnd type="none" w="sm" len="sm"/>
            <a:tailEnd type="none" w="sm" len="sm"/>
          </a:ln>
        </p:spPr>
        <p:txBody>
          <a:bodyPr wrap="none" anchor="ctr"/>
          <a:lstStyle/>
          <a:p>
            <a:pPr eaLnBrk="0" hangingPunct="0"/>
            <a:endParaRPr lang="en-US"/>
          </a:p>
        </p:txBody>
      </p:sp>
      <p:sp>
        <p:nvSpPr>
          <p:cNvPr id="51207" name="Rectangle 22"/>
          <p:cNvSpPr>
            <a:spLocks noChangeArrowheads="1"/>
          </p:cNvSpPr>
          <p:nvPr/>
        </p:nvSpPr>
        <p:spPr bwMode="auto">
          <a:xfrm>
            <a:off x="533400" y="838200"/>
            <a:ext cx="7239000" cy="6096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
        <p:nvSpPr>
          <p:cNvPr id="51208" name="Text Box 23"/>
          <p:cNvSpPr txBox="1">
            <a:spLocks noChangeArrowheads="1"/>
          </p:cNvSpPr>
          <p:nvPr/>
        </p:nvSpPr>
        <p:spPr bwMode="auto">
          <a:xfrm>
            <a:off x="457200" y="258763"/>
            <a:ext cx="3810000" cy="579437"/>
          </a:xfrm>
          <a:prstGeom prst="rect">
            <a:avLst/>
          </a:prstGeom>
          <a:noFill/>
          <a:ln w="12700">
            <a:noFill/>
            <a:miter lim="800000"/>
            <a:headEnd type="none" w="sm" len="sm"/>
            <a:tailEnd type="none" w="sm" len="sm"/>
          </a:ln>
        </p:spPr>
        <p:txBody>
          <a:bodyPr>
            <a:spAutoFit/>
          </a:bodyPr>
          <a:lstStyle/>
          <a:p>
            <a:pPr algn="ctr"/>
            <a:r>
              <a:rPr lang="en-US" sz="3200">
                <a:solidFill>
                  <a:srgbClr val="FFFFFF"/>
                </a:solidFill>
              </a:rPr>
              <a:t>F I G U R E    7 . 2</a:t>
            </a:r>
          </a:p>
        </p:txBody>
      </p:sp>
      <p:sp>
        <p:nvSpPr>
          <p:cNvPr id="51209" name="Rectangle 24"/>
          <p:cNvSpPr>
            <a:spLocks noChangeArrowheads="1"/>
          </p:cNvSpPr>
          <p:nvPr/>
        </p:nvSpPr>
        <p:spPr bwMode="auto">
          <a:xfrm>
            <a:off x="533400" y="914400"/>
            <a:ext cx="7010400" cy="457200"/>
          </a:xfrm>
          <a:prstGeom prst="rect">
            <a:avLst/>
          </a:prstGeom>
          <a:noFill/>
          <a:ln w="9525">
            <a:noFill/>
            <a:miter lim="800000"/>
            <a:headEnd/>
            <a:tailEnd/>
          </a:ln>
        </p:spPr>
        <p:txBody>
          <a:bodyPr lIns="92075" tIns="46038" rIns="92075" bIns="46038" anchor="ctr"/>
          <a:lstStyle/>
          <a:p>
            <a:pPr eaLnBrk="0" hangingPunct="0"/>
            <a:r>
              <a:rPr lang="en-US" sz="2000" b="1">
                <a:solidFill>
                  <a:schemeClr val="tx1"/>
                </a:solidFill>
              </a:rPr>
              <a:t>The Hierarchy of Effects Model and Message Strategies</a:t>
            </a:r>
          </a:p>
        </p:txBody>
      </p:sp>
      <p:sp>
        <p:nvSpPr>
          <p:cNvPr id="13" name="Oval 12"/>
          <p:cNvSpPr/>
          <p:nvPr/>
        </p:nvSpPr>
        <p:spPr>
          <a:xfrm>
            <a:off x="1371600" y="1828800"/>
            <a:ext cx="1981200" cy="1295400"/>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000" dirty="0">
                <a:solidFill>
                  <a:srgbClr val="FF0000"/>
                </a:solidFill>
              </a:rPr>
              <a:t>Cognitive</a:t>
            </a:r>
          </a:p>
          <a:p>
            <a:pPr algn="ctr" eaLnBrk="0" hangingPunct="0">
              <a:defRPr/>
            </a:pPr>
            <a:r>
              <a:rPr lang="en-US" sz="2000" dirty="0">
                <a:solidFill>
                  <a:srgbClr val="FF0000"/>
                </a:solidFill>
              </a:rPr>
              <a:t>Strategies</a:t>
            </a:r>
          </a:p>
        </p:txBody>
      </p:sp>
      <p:sp>
        <p:nvSpPr>
          <p:cNvPr id="14" name="Oval 13"/>
          <p:cNvSpPr/>
          <p:nvPr/>
        </p:nvSpPr>
        <p:spPr>
          <a:xfrm>
            <a:off x="1371600" y="3352800"/>
            <a:ext cx="1981200" cy="1295400"/>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800" dirty="0">
                <a:solidFill>
                  <a:srgbClr val="FF0000"/>
                </a:solidFill>
              </a:rPr>
              <a:t>Affective</a:t>
            </a:r>
          </a:p>
          <a:p>
            <a:pPr algn="ctr" eaLnBrk="0" hangingPunct="0">
              <a:defRPr/>
            </a:pPr>
            <a:r>
              <a:rPr lang="en-US" sz="1800" dirty="0">
                <a:solidFill>
                  <a:srgbClr val="FF0000"/>
                </a:solidFill>
              </a:rPr>
              <a:t>Strategies</a:t>
            </a:r>
          </a:p>
        </p:txBody>
      </p:sp>
      <p:sp>
        <p:nvSpPr>
          <p:cNvPr id="15" name="Oval 14"/>
          <p:cNvSpPr/>
          <p:nvPr/>
        </p:nvSpPr>
        <p:spPr>
          <a:xfrm>
            <a:off x="1371600" y="4876800"/>
            <a:ext cx="1981200" cy="1295400"/>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000" dirty="0">
                <a:solidFill>
                  <a:srgbClr val="FF0000"/>
                </a:solidFill>
              </a:rPr>
              <a:t>Conative</a:t>
            </a:r>
          </a:p>
          <a:p>
            <a:pPr algn="ctr" eaLnBrk="0" hangingPunct="0">
              <a:defRPr/>
            </a:pPr>
            <a:r>
              <a:rPr lang="en-US" sz="2000" dirty="0">
                <a:solidFill>
                  <a:srgbClr val="FF0000"/>
                </a:solidFill>
              </a:rPr>
              <a:t>Strategies</a:t>
            </a:r>
          </a:p>
        </p:txBody>
      </p:sp>
      <p:sp>
        <p:nvSpPr>
          <p:cNvPr id="17" name="Rounded Rectangle 16"/>
          <p:cNvSpPr/>
          <p:nvPr/>
        </p:nvSpPr>
        <p:spPr>
          <a:xfrm>
            <a:off x="6400800" y="1828800"/>
            <a:ext cx="1828800" cy="457200"/>
          </a:xfrm>
          <a:prstGeom prst="roundRec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000" dirty="0">
                <a:solidFill>
                  <a:srgbClr val="0070C0"/>
                </a:solidFill>
              </a:rPr>
              <a:t>Awareness</a:t>
            </a:r>
          </a:p>
        </p:txBody>
      </p:sp>
      <p:sp>
        <p:nvSpPr>
          <p:cNvPr id="18" name="Rounded Rectangle 17"/>
          <p:cNvSpPr/>
          <p:nvPr/>
        </p:nvSpPr>
        <p:spPr>
          <a:xfrm>
            <a:off x="6400800" y="2438400"/>
            <a:ext cx="1828800" cy="457200"/>
          </a:xfrm>
          <a:prstGeom prst="roundRec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000" dirty="0">
                <a:solidFill>
                  <a:srgbClr val="0070C0"/>
                </a:solidFill>
              </a:rPr>
              <a:t>Knowledge</a:t>
            </a:r>
          </a:p>
        </p:txBody>
      </p:sp>
      <p:sp>
        <p:nvSpPr>
          <p:cNvPr id="19" name="Rounded Rectangle 18"/>
          <p:cNvSpPr/>
          <p:nvPr/>
        </p:nvSpPr>
        <p:spPr>
          <a:xfrm>
            <a:off x="6400800" y="3276600"/>
            <a:ext cx="1828800" cy="457200"/>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000" dirty="0">
                <a:solidFill>
                  <a:srgbClr val="0070C0"/>
                </a:solidFill>
              </a:rPr>
              <a:t>Liking</a:t>
            </a:r>
          </a:p>
        </p:txBody>
      </p:sp>
      <p:sp>
        <p:nvSpPr>
          <p:cNvPr id="20" name="Rounded Rectangle 19"/>
          <p:cNvSpPr/>
          <p:nvPr/>
        </p:nvSpPr>
        <p:spPr>
          <a:xfrm>
            <a:off x="6400800" y="3962400"/>
            <a:ext cx="1828800" cy="457200"/>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000" dirty="0">
                <a:solidFill>
                  <a:srgbClr val="0070C0"/>
                </a:solidFill>
              </a:rPr>
              <a:t>Preference</a:t>
            </a:r>
          </a:p>
        </p:txBody>
      </p:sp>
      <p:sp>
        <p:nvSpPr>
          <p:cNvPr id="21" name="Rounded Rectangle 20"/>
          <p:cNvSpPr/>
          <p:nvPr/>
        </p:nvSpPr>
        <p:spPr>
          <a:xfrm>
            <a:off x="6400800" y="4648200"/>
            <a:ext cx="1828800" cy="457200"/>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000" dirty="0">
                <a:solidFill>
                  <a:srgbClr val="0070C0"/>
                </a:solidFill>
              </a:rPr>
              <a:t>Conviction</a:t>
            </a:r>
          </a:p>
        </p:txBody>
      </p:sp>
      <p:sp>
        <p:nvSpPr>
          <p:cNvPr id="22" name="Rounded Rectangle 21"/>
          <p:cNvSpPr/>
          <p:nvPr/>
        </p:nvSpPr>
        <p:spPr>
          <a:xfrm>
            <a:off x="6400800" y="5486400"/>
            <a:ext cx="1828800" cy="457200"/>
          </a:xfrm>
          <a:prstGeom prst="round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000" dirty="0">
                <a:solidFill>
                  <a:srgbClr val="0070C0"/>
                </a:solidFill>
              </a:rPr>
              <a:t>Purchase</a:t>
            </a:r>
          </a:p>
        </p:txBody>
      </p:sp>
      <p:cxnSp>
        <p:nvCxnSpPr>
          <p:cNvPr id="24" name="Straight Arrow Connector 23"/>
          <p:cNvCxnSpPr>
            <a:stCxn id="17" idx="2"/>
            <a:endCxn id="18" idx="0"/>
          </p:cNvCxnSpPr>
          <p:nvPr/>
        </p:nvCxnSpPr>
        <p:spPr>
          <a:xfrm rot="5400000">
            <a:off x="7239001" y="2362200"/>
            <a:ext cx="152400" cy="31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9" idx="0"/>
          </p:cNvCxnSpPr>
          <p:nvPr/>
        </p:nvCxnSpPr>
        <p:spPr>
          <a:xfrm rot="5400000">
            <a:off x="7125494" y="3085306"/>
            <a:ext cx="381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20" idx="0"/>
          </p:cNvCxnSpPr>
          <p:nvPr/>
        </p:nvCxnSpPr>
        <p:spPr>
          <a:xfrm rot="5400000">
            <a:off x="7201694" y="3847306"/>
            <a:ext cx="2286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21" idx="0"/>
          </p:cNvCxnSpPr>
          <p:nvPr/>
        </p:nvCxnSpPr>
        <p:spPr>
          <a:xfrm rot="5400000">
            <a:off x="7201694" y="4533106"/>
            <a:ext cx="2286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22" idx="0"/>
          </p:cNvCxnSpPr>
          <p:nvPr/>
        </p:nvCxnSpPr>
        <p:spPr>
          <a:xfrm rot="5400000">
            <a:off x="7125494" y="5295106"/>
            <a:ext cx="381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3" idx="6"/>
            <a:endCxn id="17" idx="1"/>
          </p:cNvCxnSpPr>
          <p:nvPr/>
        </p:nvCxnSpPr>
        <p:spPr>
          <a:xfrm flipV="1">
            <a:off x="3352800" y="2057400"/>
            <a:ext cx="3048000" cy="4191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3" idx="6"/>
            <a:endCxn id="18" idx="1"/>
          </p:cNvCxnSpPr>
          <p:nvPr/>
        </p:nvCxnSpPr>
        <p:spPr>
          <a:xfrm>
            <a:off x="3352800" y="2476500"/>
            <a:ext cx="3048000" cy="1905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4" idx="6"/>
            <a:endCxn id="19" idx="1"/>
          </p:cNvCxnSpPr>
          <p:nvPr/>
        </p:nvCxnSpPr>
        <p:spPr>
          <a:xfrm flipV="1">
            <a:off x="3352800" y="3505200"/>
            <a:ext cx="3048000" cy="4953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4" idx="6"/>
            <a:endCxn id="20" idx="1"/>
          </p:cNvCxnSpPr>
          <p:nvPr/>
        </p:nvCxnSpPr>
        <p:spPr>
          <a:xfrm>
            <a:off x="3352800" y="4000500"/>
            <a:ext cx="3048000" cy="1905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4" idx="6"/>
            <a:endCxn id="21" idx="1"/>
          </p:cNvCxnSpPr>
          <p:nvPr/>
        </p:nvCxnSpPr>
        <p:spPr>
          <a:xfrm>
            <a:off x="3352800" y="4000500"/>
            <a:ext cx="3048000" cy="8763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22" idx="1"/>
          </p:cNvCxnSpPr>
          <p:nvPr/>
        </p:nvCxnSpPr>
        <p:spPr>
          <a:xfrm>
            <a:off x="3352800" y="5600700"/>
            <a:ext cx="3048000" cy="1143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oter Placeholder 4"/>
          <p:cNvSpPr>
            <a:spLocks noGrp="1"/>
          </p:cNvSpPr>
          <p:nvPr>
            <p:ph type="ftr" sz="quarter" idx="11"/>
          </p:nvPr>
        </p:nvSpPr>
        <p:spPr>
          <a:xfrm>
            <a:off x="3733800" y="6553200"/>
            <a:ext cx="2895600" cy="304800"/>
          </a:xfrm>
          <a:noFill/>
        </p:spPr>
        <p:txBody>
          <a:bodyPr/>
          <a:lstStyle/>
          <a:p>
            <a:r>
              <a:rPr lang="en-US">
                <a:cs typeface="Arial" charset="0"/>
              </a:rPr>
              <a:t>Copyright ©2014 by Pearson Education, Inc. All rights reserved. </a:t>
            </a:r>
          </a:p>
        </p:txBody>
      </p:sp>
      <p:sp>
        <p:nvSpPr>
          <p:cNvPr id="53250" name="Slide Number Placeholder 5"/>
          <p:cNvSpPr>
            <a:spLocks noGrp="1"/>
          </p:cNvSpPr>
          <p:nvPr>
            <p:ph type="sldNum" sz="quarter" idx="12"/>
          </p:nvPr>
        </p:nvSpPr>
        <p:spPr>
          <a:xfrm>
            <a:off x="7010400" y="6553200"/>
            <a:ext cx="1905000" cy="457200"/>
          </a:xfrm>
          <a:noFill/>
        </p:spPr>
        <p:txBody>
          <a:bodyPr/>
          <a:lstStyle/>
          <a:p>
            <a:r>
              <a:rPr lang="en-US" smtClean="0">
                <a:cs typeface="Arial" charset="0"/>
              </a:rPr>
              <a:t>7-</a:t>
            </a:r>
            <a:fld id="{01C22DC6-E253-48A1-9722-9BEFF9EBA855}" type="slidenum">
              <a:rPr lang="en-US" smtClean="0">
                <a:cs typeface="Arial" charset="0"/>
              </a:rPr>
              <a:pPr/>
              <a:t>18</a:t>
            </a:fld>
            <a:endParaRPr lang="en-US" smtClean="0">
              <a:cs typeface="Arial" charset="0"/>
            </a:endParaRPr>
          </a:p>
        </p:txBody>
      </p:sp>
      <p:sp>
        <p:nvSpPr>
          <p:cNvPr id="53251" name="Rectangle 2"/>
          <p:cNvSpPr>
            <a:spLocks noGrp="1" noChangeArrowheads="1"/>
          </p:cNvSpPr>
          <p:nvPr>
            <p:ph type="body" idx="1"/>
          </p:nvPr>
        </p:nvSpPr>
        <p:spPr>
          <a:xfrm>
            <a:off x="1219200" y="1600200"/>
            <a:ext cx="3962400" cy="4876800"/>
          </a:xfrm>
        </p:spPr>
        <p:txBody>
          <a:bodyPr/>
          <a:lstStyle/>
          <a:p>
            <a:r>
              <a:rPr lang="en-US" smtClean="0"/>
              <a:t>Animation</a:t>
            </a:r>
          </a:p>
          <a:p>
            <a:r>
              <a:rPr lang="en-US" smtClean="0"/>
              <a:t>Slice-of-life</a:t>
            </a:r>
          </a:p>
          <a:p>
            <a:r>
              <a:rPr lang="en-US" smtClean="0"/>
              <a:t>Testimonial</a:t>
            </a:r>
          </a:p>
          <a:p>
            <a:r>
              <a:rPr lang="en-US" smtClean="0"/>
              <a:t>Authoritative </a:t>
            </a:r>
          </a:p>
          <a:p>
            <a:r>
              <a:rPr lang="en-US" smtClean="0"/>
              <a:t>Demonstration</a:t>
            </a:r>
          </a:p>
          <a:p>
            <a:r>
              <a:rPr lang="en-US" smtClean="0"/>
              <a:t>Fantasy</a:t>
            </a:r>
          </a:p>
          <a:p>
            <a:r>
              <a:rPr lang="en-US" smtClean="0"/>
              <a:t>Informative</a:t>
            </a:r>
          </a:p>
        </p:txBody>
      </p:sp>
      <p:sp>
        <p:nvSpPr>
          <p:cNvPr id="53252" name="Rectangle 3"/>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53253" name="Rectangle 4"/>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53254" name="Rectangle 5"/>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
        <p:nvSpPr>
          <p:cNvPr id="53255" name="Rectangle 6"/>
          <p:cNvSpPr>
            <a:spLocks noChangeArrowheads="1"/>
          </p:cNvSpPr>
          <p:nvPr/>
        </p:nvSpPr>
        <p:spPr bwMode="auto">
          <a:xfrm>
            <a:off x="533400" y="228600"/>
            <a:ext cx="5257800" cy="609600"/>
          </a:xfrm>
          <a:prstGeom prst="rect">
            <a:avLst/>
          </a:prstGeom>
          <a:solidFill>
            <a:srgbClr val="333399"/>
          </a:solidFill>
          <a:ln w="12700">
            <a:noFill/>
            <a:miter lim="800000"/>
            <a:headEnd type="none" w="sm" len="sm"/>
            <a:tailEnd type="none" w="sm" len="sm"/>
          </a:ln>
        </p:spPr>
        <p:txBody>
          <a:bodyPr wrap="none" anchor="ctr"/>
          <a:lstStyle/>
          <a:p>
            <a:pPr eaLnBrk="0" hangingPunct="0"/>
            <a:endParaRPr lang="en-US"/>
          </a:p>
        </p:txBody>
      </p:sp>
      <p:sp>
        <p:nvSpPr>
          <p:cNvPr id="53256" name="Rectangle 7"/>
          <p:cNvSpPr>
            <a:spLocks noChangeArrowheads="1"/>
          </p:cNvSpPr>
          <p:nvPr/>
        </p:nvSpPr>
        <p:spPr bwMode="auto">
          <a:xfrm>
            <a:off x="533400" y="838200"/>
            <a:ext cx="5257800" cy="6096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
        <p:nvSpPr>
          <p:cNvPr id="53257" name="Text Box 8"/>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a:r>
              <a:rPr lang="en-US" sz="3200">
                <a:solidFill>
                  <a:srgbClr val="FFFFFF"/>
                </a:solidFill>
              </a:rPr>
              <a:t>F I G U R E    7. 3</a:t>
            </a:r>
          </a:p>
        </p:txBody>
      </p:sp>
      <p:sp>
        <p:nvSpPr>
          <p:cNvPr id="53258" name="Rectangle 9"/>
          <p:cNvSpPr>
            <a:spLocks noGrp="1" noChangeArrowheads="1"/>
          </p:cNvSpPr>
          <p:nvPr>
            <p:ph type="title"/>
          </p:nvPr>
        </p:nvSpPr>
        <p:spPr>
          <a:xfrm>
            <a:off x="762000" y="914400"/>
            <a:ext cx="4191000" cy="457200"/>
          </a:xfrm>
        </p:spPr>
        <p:txBody>
          <a:bodyPr/>
          <a:lstStyle/>
          <a:p>
            <a:pPr algn="l"/>
            <a:r>
              <a:rPr lang="en-US" sz="2400" smtClean="0"/>
              <a:t>Executional Frameworks</a:t>
            </a:r>
          </a:p>
        </p:txBody>
      </p:sp>
      <p:pic>
        <p:nvPicPr>
          <p:cNvPr id="53259" name="Picture 1"/>
          <p:cNvPicPr>
            <a:picLocks noChangeAspect="1"/>
          </p:cNvPicPr>
          <p:nvPr/>
        </p:nvPicPr>
        <p:blipFill>
          <a:blip r:embed="rId3"/>
          <a:srcRect/>
          <a:stretch>
            <a:fillRect/>
          </a:stretch>
        </p:blipFill>
        <p:spPr bwMode="auto">
          <a:xfrm>
            <a:off x="5029200" y="1371600"/>
            <a:ext cx="3678238" cy="51069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Footer Placeholder 3"/>
          <p:cNvSpPr>
            <a:spLocks noGrp="1"/>
          </p:cNvSpPr>
          <p:nvPr>
            <p:ph type="ftr" sz="quarter" idx="11"/>
          </p:nvPr>
        </p:nvSpPr>
        <p:spPr>
          <a:xfrm>
            <a:off x="3810000" y="6553200"/>
            <a:ext cx="2895600" cy="304800"/>
          </a:xfrm>
          <a:noFill/>
        </p:spPr>
        <p:txBody>
          <a:bodyPr/>
          <a:lstStyle/>
          <a:p>
            <a:r>
              <a:rPr lang="en-US">
                <a:cs typeface="Arial" charset="0"/>
              </a:rPr>
              <a:t>Copyright ©2014 by Pearson Education, Inc. All rights reserved. </a:t>
            </a:r>
          </a:p>
        </p:txBody>
      </p:sp>
      <p:sp>
        <p:nvSpPr>
          <p:cNvPr id="55298" name="Slide Number Placeholder 4"/>
          <p:cNvSpPr>
            <a:spLocks noGrp="1"/>
          </p:cNvSpPr>
          <p:nvPr>
            <p:ph type="sldNum" sz="quarter" idx="12"/>
          </p:nvPr>
        </p:nvSpPr>
        <p:spPr>
          <a:xfrm>
            <a:off x="7315200" y="6553200"/>
            <a:ext cx="1905000" cy="457200"/>
          </a:xfrm>
          <a:noFill/>
        </p:spPr>
        <p:txBody>
          <a:bodyPr/>
          <a:lstStyle/>
          <a:p>
            <a:r>
              <a:rPr lang="en-US" smtClean="0">
                <a:cs typeface="Arial" charset="0"/>
              </a:rPr>
              <a:t>7-</a:t>
            </a:r>
            <a:fld id="{7685BEC3-624F-435F-8116-A315ADF1A480}" type="slidenum">
              <a:rPr lang="en-US" smtClean="0">
                <a:cs typeface="Arial" charset="0"/>
              </a:rPr>
              <a:pPr/>
              <a:t>19</a:t>
            </a:fld>
            <a:endParaRPr lang="en-US" smtClean="0">
              <a:cs typeface="Arial" charset="0"/>
            </a:endParaRPr>
          </a:p>
        </p:txBody>
      </p:sp>
      <p:sp>
        <p:nvSpPr>
          <p:cNvPr id="55299" name="Rectangle 1026"/>
          <p:cNvSpPr>
            <a:spLocks noGrp="1" noChangeArrowheads="1"/>
          </p:cNvSpPr>
          <p:nvPr>
            <p:ph type="title"/>
          </p:nvPr>
        </p:nvSpPr>
        <p:spPr>
          <a:xfrm>
            <a:off x="1143000" y="609600"/>
            <a:ext cx="4267200" cy="914400"/>
          </a:xfrm>
        </p:spPr>
        <p:txBody>
          <a:bodyPr/>
          <a:lstStyle/>
          <a:p>
            <a:r>
              <a:rPr lang="en-US" sz="6000" smtClean="0">
                <a:solidFill>
                  <a:schemeClr val="hlink"/>
                </a:solidFill>
              </a:rPr>
              <a:t>Animation</a:t>
            </a:r>
          </a:p>
        </p:txBody>
      </p:sp>
      <p:sp>
        <p:nvSpPr>
          <p:cNvPr id="55300" name="Text Box 1029"/>
          <p:cNvSpPr txBox="1">
            <a:spLocks noChangeArrowheads="1"/>
          </p:cNvSpPr>
          <p:nvPr/>
        </p:nvSpPr>
        <p:spPr bwMode="auto">
          <a:xfrm>
            <a:off x="1066800" y="2133600"/>
            <a:ext cx="4724400" cy="2308225"/>
          </a:xfrm>
          <a:prstGeom prst="rect">
            <a:avLst/>
          </a:prstGeom>
          <a:noFill/>
          <a:ln w="12700">
            <a:noFill/>
            <a:miter lim="800000"/>
            <a:headEnd type="none" w="sm" len="sm"/>
            <a:tailEnd type="none" w="sm" len="sm"/>
          </a:ln>
        </p:spPr>
        <p:txBody>
          <a:bodyPr>
            <a:spAutoFit/>
          </a:bodyPr>
          <a:lstStyle/>
          <a:p>
            <a:pPr eaLnBrk="0" hangingPunct="0">
              <a:buFontTx/>
              <a:buChar char="•"/>
            </a:pPr>
            <a:r>
              <a:rPr lang="en-US" sz="2400">
                <a:solidFill>
                  <a:schemeClr val="tx1"/>
                </a:solidFill>
              </a:rPr>
              <a:t> Originally – cheap method</a:t>
            </a:r>
          </a:p>
          <a:p>
            <a:pPr eaLnBrk="0" hangingPunct="0">
              <a:buFontTx/>
              <a:buChar char="•"/>
            </a:pPr>
            <a:r>
              <a:rPr lang="en-US" sz="2400">
                <a:solidFill>
                  <a:schemeClr val="tx1"/>
                </a:solidFill>
              </a:rPr>
              <a:t> Usage has increased</a:t>
            </a:r>
          </a:p>
          <a:p>
            <a:pPr eaLnBrk="0" hangingPunct="0">
              <a:buFontTx/>
              <a:buChar char="•"/>
            </a:pPr>
            <a:r>
              <a:rPr lang="en-US" sz="2400">
                <a:solidFill>
                  <a:schemeClr val="tx1"/>
                </a:solidFill>
              </a:rPr>
              <a:t> Enhanced graphics technology</a:t>
            </a:r>
          </a:p>
          <a:p>
            <a:pPr eaLnBrk="0" hangingPunct="0">
              <a:buFontTx/>
              <a:buChar char="•"/>
            </a:pPr>
            <a:r>
              <a:rPr lang="en-US" sz="2400">
                <a:solidFill>
                  <a:schemeClr val="tx1"/>
                </a:solidFill>
              </a:rPr>
              <a:t> Rotoscoping</a:t>
            </a:r>
          </a:p>
          <a:p>
            <a:pPr eaLnBrk="0" hangingPunct="0">
              <a:buFontTx/>
              <a:buChar char="•"/>
            </a:pPr>
            <a:r>
              <a:rPr lang="en-US" sz="2400">
                <a:solidFill>
                  <a:schemeClr val="tx1"/>
                </a:solidFill>
              </a:rPr>
              <a:t> Costs coming down</a:t>
            </a:r>
          </a:p>
          <a:p>
            <a:pPr eaLnBrk="0" hangingPunct="0">
              <a:buFontTx/>
              <a:buChar char="•"/>
            </a:pPr>
            <a:r>
              <a:rPr lang="en-US" sz="2400">
                <a:solidFill>
                  <a:schemeClr val="tx1"/>
                </a:solidFill>
              </a:rPr>
              <a:t> Business-to-business use</a:t>
            </a:r>
            <a:endParaRPr lang="en-US" sz="2400">
              <a:solidFill>
                <a:srgbClr val="FFFF66"/>
              </a:solidFill>
            </a:endParaRPr>
          </a:p>
        </p:txBody>
      </p:sp>
      <p:sp>
        <p:nvSpPr>
          <p:cNvPr id="55301" name="Rectangle 1033"/>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55302" name="Rectangle 1034"/>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pic>
        <p:nvPicPr>
          <p:cNvPr id="55303" name="Picture 1"/>
          <p:cNvPicPr>
            <a:picLocks noChangeAspect="1"/>
          </p:cNvPicPr>
          <p:nvPr/>
        </p:nvPicPr>
        <p:blipFill>
          <a:blip r:embed="rId3"/>
          <a:srcRect/>
          <a:stretch>
            <a:fillRect/>
          </a:stretch>
        </p:blipFill>
        <p:spPr bwMode="auto">
          <a:xfrm>
            <a:off x="5638800" y="1038225"/>
            <a:ext cx="3348038" cy="44989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Footer Placeholder 5"/>
          <p:cNvSpPr>
            <a:spLocks noGrp="1"/>
          </p:cNvSpPr>
          <p:nvPr>
            <p:ph type="ftr" sz="quarter" idx="11"/>
          </p:nvPr>
        </p:nvSpPr>
        <p:spPr>
          <a:xfrm>
            <a:off x="3810000" y="6553200"/>
            <a:ext cx="2895600" cy="304800"/>
          </a:xfrm>
          <a:noFill/>
        </p:spPr>
        <p:txBody>
          <a:bodyPr/>
          <a:lstStyle/>
          <a:p>
            <a:r>
              <a:rPr lang="en-US">
                <a:cs typeface="Arial" charset="0"/>
              </a:rPr>
              <a:t>Copyright ©2014 by Pearson Education, Inc. All rights reserved. </a:t>
            </a:r>
          </a:p>
        </p:txBody>
      </p:sp>
      <p:sp>
        <p:nvSpPr>
          <p:cNvPr id="20482" name="Slide Number Placeholder 6"/>
          <p:cNvSpPr>
            <a:spLocks noGrp="1"/>
          </p:cNvSpPr>
          <p:nvPr>
            <p:ph type="sldNum" sz="quarter" idx="12"/>
          </p:nvPr>
        </p:nvSpPr>
        <p:spPr>
          <a:xfrm>
            <a:off x="7010400" y="6553200"/>
            <a:ext cx="1905000" cy="457200"/>
          </a:xfrm>
          <a:noFill/>
        </p:spPr>
        <p:txBody>
          <a:bodyPr/>
          <a:lstStyle/>
          <a:p>
            <a:r>
              <a:rPr lang="en-US" smtClean="0">
                <a:cs typeface="Arial" charset="0"/>
              </a:rPr>
              <a:t>7-</a:t>
            </a:r>
            <a:fld id="{CF398DCC-5A5B-4566-A5B5-734246019280}" type="slidenum">
              <a:rPr lang="en-US" smtClean="0">
                <a:cs typeface="Arial" charset="0"/>
              </a:rPr>
              <a:pPr/>
              <a:t>2</a:t>
            </a:fld>
            <a:endParaRPr lang="en-US" smtClean="0">
              <a:cs typeface="Arial" charset="0"/>
            </a:endParaRPr>
          </a:p>
        </p:txBody>
      </p:sp>
      <p:sp>
        <p:nvSpPr>
          <p:cNvPr id="20483" name="Rectangle 1026"/>
          <p:cNvSpPr>
            <a:spLocks noGrp="1" noChangeArrowheads="1"/>
          </p:cNvSpPr>
          <p:nvPr>
            <p:ph type="title"/>
          </p:nvPr>
        </p:nvSpPr>
        <p:spPr>
          <a:xfrm>
            <a:off x="2971800" y="533400"/>
            <a:ext cx="6172200" cy="1143000"/>
          </a:xfrm>
        </p:spPr>
        <p:txBody>
          <a:bodyPr/>
          <a:lstStyle/>
          <a:p>
            <a:r>
              <a:rPr lang="en-US" sz="4000" smtClean="0">
                <a:solidFill>
                  <a:srgbClr val="000099"/>
                </a:solidFill>
              </a:rPr>
              <a:t>Dove’s Campaign for Real Beauty</a:t>
            </a:r>
          </a:p>
        </p:txBody>
      </p:sp>
      <p:sp>
        <p:nvSpPr>
          <p:cNvPr id="20484" name="Rectangle 1027"/>
          <p:cNvSpPr>
            <a:spLocks noGrp="1" noChangeArrowheads="1"/>
          </p:cNvSpPr>
          <p:nvPr>
            <p:ph type="body" sz="half" idx="1"/>
          </p:nvPr>
        </p:nvSpPr>
        <p:spPr>
          <a:xfrm>
            <a:off x="3124200" y="2057400"/>
            <a:ext cx="5715000" cy="4114800"/>
          </a:xfrm>
        </p:spPr>
        <p:txBody>
          <a:bodyPr/>
          <a:lstStyle/>
          <a:p>
            <a:r>
              <a:rPr lang="en-US" sz="2400" smtClean="0"/>
              <a:t>2007 – “Onslaught”</a:t>
            </a:r>
          </a:p>
          <a:p>
            <a:pPr lvl="1"/>
            <a:r>
              <a:rPr lang="en-US" sz="2000" smtClean="0"/>
              <a:t>Social pressures of young girls</a:t>
            </a:r>
          </a:p>
          <a:p>
            <a:pPr lvl="1"/>
            <a:r>
              <a:rPr lang="en-US" sz="2000" smtClean="0"/>
              <a:t>Does not mention Dove in ad</a:t>
            </a:r>
          </a:p>
          <a:p>
            <a:r>
              <a:rPr lang="en-US" sz="2400" smtClean="0"/>
              <a:t>Age compression marketing</a:t>
            </a:r>
          </a:p>
          <a:p>
            <a:r>
              <a:rPr lang="en-US" sz="2400" smtClean="0"/>
              <a:t>Body image issues</a:t>
            </a:r>
          </a:p>
          <a:p>
            <a:r>
              <a:rPr lang="en-US" sz="2400" smtClean="0"/>
              <a:t>“Campaign  for Real Beauty”</a:t>
            </a:r>
          </a:p>
          <a:p>
            <a:r>
              <a:rPr lang="en-US" sz="2400" smtClean="0"/>
              <a:t>Unilever Axe – sexually-oriented advertising</a:t>
            </a:r>
          </a:p>
        </p:txBody>
      </p:sp>
      <p:sp>
        <p:nvSpPr>
          <p:cNvPr id="20485" name="Rectangle 1031"/>
          <p:cNvSpPr>
            <a:spLocks noChangeArrowheads="1"/>
          </p:cNvSpPr>
          <p:nvPr/>
        </p:nvSpPr>
        <p:spPr bwMode="auto">
          <a:xfrm>
            <a:off x="0" y="0"/>
            <a:ext cx="29718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20486" name="Text Box 1033"/>
          <p:cNvSpPr txBox="1">
            <a:spLocks noChangeArrowheads="1"/>
          </p:cNvSpPr>
          <p:nvPr/>
        </p:nvSpPr>
        <p:spPr bwMode="auto">
          <a:xfrm>
            <a:off x="609600" y="533400"/>
            <a:ext cx="2133600" cy="2043113"/>
          </a:xfrm>
          <a:prstGeom prst="rect">
            <a:avLst/>
          </a:prstGeom>
          <a:noFill/>
          <a:ln w="12700">
            <a:noFill/>
            <a:miter lim="800000"/>
            <a:headEnd type="none" w="sm" len="sm"/>
            <a:tailEnd type="none" w="sm" len="sm"/>
          </a:ln>
        </p:spPr>
        <p:txBody>
          <a:bodyPr>
            <a:spAutoFit/>
          </a:bodyPr>
          <a:lstStyle/>
          <a:p>
            <a:pPr algn="ctr">
              <a:spcBef>
                <a:spcPct val="50000"/>
              </a:spcBef>
            </a:pPr>
            <a:r>
              <a:rPr lang="en-US" sz="12800">
                <a:solidFill>
                  <a:srgbClr val="CC3300"/>
                </a:solidFill>
              </a:rPr>
              <a:t>7</a:t>
            </a:r>
          </a:p>
        </p:txBody>
      </p:sp>
      <p:sp>
        <p:nvSpPr>
          <p:cNvPr id="20487" name="Rectangle 103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pic>
        <p:nvPicPr>
          <p:cNvPr id="10" name="Picture 9"/>
          <p:cNvPicPr>
            <a:picLocks noChangeAspect="1"/>
          </p:cNvPicPr>
          <p:nvPr/>
        </p:nvPicPr>
        <p:blipFill>
          <a:blip r:embed="rId3" cstate="print">
            <a:extLst>
              <a:ext uri="{28A0092B-C50C-407E-A947-70E740481C1C}"/>
            </a:extLst>
          </a:blip>
          <a:stretch>
            <a:fillRect/>
          </a:stretch>
        </p:blipFill>
        <p:spPr>
          <a:xfrm>
            <a:off x="-6626" y="3048000"/>
            <a:ext cx="2987040" cy="1987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5" name="Footer Placeholder 4"/>
          <p:cNvSpPr>
            <a:spLocks noGrp="1"/>
          </p:cNvSpPr>
          <p:nvPr>
            <p:ph type="ftr" sz="quarter" idx="11"/>
          </p:nvPr>
        </p:nvSpPr>
        <p:spPr>
          <a:xfrm>
            <a:off x="3733800" y="6553200"/>
            <a:ext cx="2895600" cy="304800"/>
          </a:xfrm>
          <a:noFill/>
        </p:spPr>
        <p:txBody>
          <a:bodyPr/>
          <a:lstStyle/>
          <a:p>
            <a:r>
              <a:rPr lang="en-US">
                <a:cs typeface="Arial" charset="0"/>
              </a:rPr>
              <a:t>Copyright ©2014 by Pearson Education, Inc. All rights reserved. </a:t>
            </a:r>
          </a:p>
        </p:txBody>
      </p:sp>
      <p:sp>
        <p:nvSpPr>
          <p:cNvPr id="57346" name="Slide Number Placeholder 5"/>
          <p:cNvSpPr>
            <a:spLocks noGrp="1"/>
          </p:cNvSpPr>
          <p:nvPr>
            <p:ph type="sldNum" sz="quarter" idx="12"/>
          </p:nvPr>
        </p:nvSpPr>
        <p:spPr>
          <a:xfrm>
            <a:off x="7010400" y="6553200"/>
            <a:ext cx="1905000" cy="457200"/>
          </a:xfrm>
          <a:noFill/>
        </p:spPr>
        <p:txBody>
          <a:bodyPr/>
          <a:lstStyle/>
          <a:p>
            <a:r>
              <a:rPr lang="en-US" smtClean="0">
                <a:cs typeface="Arial" charset="0"/>
              </a:rPr>
              <a:t>7-</a:t>
            </a:r>
            <a:fld id="{801C342C-CC0A-4B94-892F-1F5D0F783E61}" type="slidenum">
              <a:rPr lang="en-US" smtClean="0">
                <a:cs typeface="Arial" charset="0"/>
              </a:rPr>
              <a:pPr/>
              <a:t>20</a:t>
            </a:fld>
            <a:endParaRPr lang="en-US" smtClean="0">
              <a:cs typeface="Arial" charset="0"/>
            </a:endParaRPr>
          </a:p>
        </p:txBody>
      </p:sp>
      <p:sp>
        <p:nvSpPr>
          <p:cNvPr id="57347" name="Rectangle 7"/>
          <p:cNvSpPr>
            <a:spLocks noChangeArrowheads="1"/>
          </p:cNvSpPr>
          <p:nvPr/>
        </p:nvSpPr>
        <p:spPr bwMode="auto">
          <a:xfrm>
            <a:off x="8839200" y="0"/>
            <a:ext cx="304800" cy="6858000"/>
          </a:xfrm>
          <a:prstGeom prst="rect">
            <a:avLst/>
          </a:prstGeom>
          <a:solidFill>
            <a:srgbClr val="99CC00"/>
          </a:solidFill>
          <a:ln w="12700">
            <a:noFill/>
            <a:miter lim="800000"/>
            <a:headEnd type="none" w="sm" len="sm"/>
            <a:tailEnd type="none" w="sm" len="sm"/>
          </a:ln>
        </p:spPr>
        <p:txBody>
          <a:bodyPr wrap="none" anchor="ctr"/>
          <a:lstStyle/>
          <a:p>
            <a:pPr eaLnBrk="0" hangingPunct="0"/>
            <a:endParaRPr lang="en-US"/>
          </a:p>
        </p:txBody>
      </p:sp>
      <p:sp>
        <p:nvSpPr>
          <p:cNvPr id="57348" name="Rectangle 8"/>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57349" name="Rectangle 9"/>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
        <p:nvSpPr>
          <p:cNvPr id="57350" name="Oval 4"/>
          <p:cNvSpPr>
            <a:spLocks noChangeArrowheads="1"/>
          </p:cNvSpPr>
          <p:nvPr/>
        </p:nvSpPr>
        <p:spPr bwMode="auto">
          <a:xfrm>
            <a:off x="838200" y="3505200"/>
            <a:ext cx="1219200" cy="914400"/>
          </a:xfrm>
          <a:prstGeom prst="ellipse">
            <a:avLst/>
          </a:prstGeom>
          <a:solidFill>
            <a:srgbClr val="FDF9A1"/>
          </a:solidFill>
          <a:ln w="9525">
            <a:solidFill>
              <a:schemeClr val="tx1"/>
            </a:solidFill>
            <a:round/>
            <a:headEnd/>
            <a:tailEnd/>
          </a:ln>
        </p:spPr>
        <p:txBody>
          <a:bodyPr wrap="none" anchor="ctr"/>
          <a:lstStyle/>
          <a:p>
            <a:pPr algn="ctr" eaLnBrk="0" hangingPunct="0"/>
            <a:r>
              <a:rPr lang="en-US" sz="1600" b="1">
                <a:solidFill>
                  <a:srgbClr val="FF3300"/>
                </a:solidFill>
              </a:rPr>
              <a:t>Encounter</a:t>
            </a:r>
            <a:endParaRPr lang="en-US" b="1">
              <a:solidFill>
                <a:srgbClr val="FF3300"/>
              </a:solidFill>
            </a:endParaRPr>
          </a:p>
        </p:txBody>
      </p:sp>
      <p:sp>
        <p:nvSpPr>
          <p:cNvPr id="57351" name="Oval 5"/>
          <p:cNvSpPr>
            <a:spLocks noChangeArrowheads="1"/>
          </p:cNvSpPr>
          <p:nvPr/>
        </p:nvSpPr>
        <p:spPr bwMode="auto">
          <a:xfrm>
            <a:off x="2514600" y="3276600"/>
            <a:ext cx="1828800" cy="1447800"/>
          </a:xfrm>
          <a:prstGeom prst="ellipse">
            <a:avLst/>
          </a:prstGeom>
          <a:solidFill>
            <a:srgbClr val="FDF9A1"/>
          </a:solidFill>
          <a:ln w="9525">
            <a:solidFill>
              <a:schemeClr val="tx1"/>
            </a:solidFill>
            <a:round/>
            <a:headEnd/>
            <a:tailEnd/>
          </a:ln>
        </p:spPr>
        <p:txBody>
          <a:bodyPr wrap="none" anchor="ctr"/>
          <a:lstStyle/>
          <a:p>
            <a:pPr algn="ctr" eaLnBrk="0" hangingPunct="0"/>
            <a:r>
              <a:rPr lang="en-US" sz="2000" b="1">
                <a:solidFill>
                  <a:srgbClr val="FF3300"/>
                </a:solidFill>
              </a:rPr>
              <a:t>Problem</a:t>
            </a:r>
          </a:p>
        </p:txBody>
      </p:sp>
      <p:sp>
        <p:nvSpPr>
          <p:cNvPr id="57352" name="Oval 6"/>
          <p:cNvSpPr>
            <a:spLocks noChangeArrowheads="1"/>
          </p:cNvSpPr>
          <p:nvPr/>
        </p:nvSpPr>
        <p:spPr bwMode="auto">
          <a:xfrm>
            <a:off x="4800600" y="2971800"/>
            <a:ext cx="1752600" cy="2133600"/>
          </a:xfrm>
          <a:prstGeom prst="ellipse">
            <a:avLst/>
          </a:prstGeom>
          <a:solidFill>
            <a:srgbClr val="FDF9A1"/>
          </a:solidFill>
          <a:ln w="9525">
            <a:solidFill>
              <a:schemeClr val="tx1"/>
            </a:solidFill>
            <a:round/>
            <a:headEnd/>
            <a:tailEnd/>
          </a:ln>
        </p:spPr>
        <p:txBody>
          <a:bodyPr wrap="none" anchor="ctr"/>
          <a:lstStyle/>
          <a:p>
            <a:pPr algn="ctr" eaLnBrk="0" hangingPunct="0"/>
            <a:r>
              <a:rPr lang="en-US" sz="2400" b="1">
                <a:solidFill>
                  <a:srgbClr val="FF3300"/>
                </a:solidFill>
              </a:rPr>
              <a:t>Interaction</a:t>
            </a:r>
          </a:p>
        </p:txBody>
      </p:sp>
      <p:sp>
        <p:nvSpPr>
          <p:cNvPr id="57353" name="Oval 7"/>
          <p:cNvSpPr>
            <a:spLocks noChangeArrowheads="1"/>
          </p:cNvSpPr>
          <p:nvPr/>
        </p:nvSpPr>
        <p:spPr bwMode="auto">
          <a:xfrm>
            <a:off x="7010400" y="2362200"/>
            <a:ext cx="1828800" cy="3352800"/>
          </a:xfrm>
          <a:prstGeom prst="ellipse">
            <a:avLst/>
          </a:prstGeom>
          <a:solidFill>
            <a:srgbClr val="FDF9A1"/>
          </a:solidFill>
          <a:ln w="9525">
            <a:solidFill>
              <a:schemeClr val="tx1"/>
            </a:solidFill>
            <a:round/>
            <a:headEnd/>
            <a:tailEnd/>
          </a:ln>
        </p:spPr>
        <p:txBody>
          <a:bodyPr wrap="none" anchor="ctr"/>
          <a:lstStyle/>
          <a:p>
            <a:pPr algn="ctr" eaLnBrk="0" hangingPunct="0"/>
            <a:r>
              <a:rPr lang="en-US" b="1">
                <a:solidFill>
                  <a:srgbClr val="FF3300"/>
                </a:solidFill>
              </a:rPr>
              <a:t>Solution</a:t>
            </a:r>
          </a:p>
        </p:txBody>
      </p:sp>
      <p:sp>
        <p:nvSpPr>
          <p:cNvPr id="57354" name="Line 8"/>
          <p:cNvSpPr>
            <a:spLocks noChangeShapeType="1"/>
          </p:cNvSpPr>
          <p:nvPr/>
        </p:nvSpPr>
        <p:spPr bwMode="auto">
          <a:xfrm>
            <a:off x="2057400" y="3962400"/>
            <a:ext cx="457200" cy="0"/>
          </a:xfrm>
          <a:prstGeom prst="line">
            <a:avLst/>
          </a:prstGeom>
          <a:noFill/>
          <a:ln w="38100">
            <a:solidFill>
              <a:schemeClr val="tx1"/>
            </a:solidFill>
            <a:round/>
            <a:headEnd/>
            <a:tailEnd type="triangle" w="med" len="med"/>
          </a:ln>
        </p:spPr>
        <p:txBody>
          <a:bodyPr/>
          <a:lstStyle/>
          <a:p>
            <a:endParaRPr lang="en-US"/>
          </a:p>
        </p:txBody>
      </p:sp>
      <p:sp>
        <p:nvSpPr>
          <p:cNvPr id="57355" name="Line 9"/>
          <p:cNvSpPr>
            <a:spLocks noChangeShapeType="1"/>
          </p:cNvSpPr>
          <p:nvPr/>
        </p:nvSpPr>
        <p:spPr bwMode="auto">
          <a:xfrm>
            <a:off x="4343400" y="4038600"/>
            <a:ext cx="457200" cy="0"/>
          </a:xfrm>
          <a:prstGeom prst="line">
            <a:avLst/>
          </a:prstGeom>
          <a:noFill/>
          <a:ln w="38100">
            <a:solidFill>
              <a:schemeClr val="tx1"/>
            </a:solidFill>
            <a:round/>
            <a:headEnd/>
            <a:tailEnd type="triangle" w="med" len="med"/>
          </a:ln>
        </p:spPr>
        <p:txBody>
          <a:bodyPr/>
          <a:lstStyle/>
          <a:p>
            <a:endParaRPr lang="en-US"/>
          </a:p>
        </p:txBody>
      </p:sp>
      <p:sp>
        <p:nvSpPr>
          <p:cNvPr id="57356" name="Line 10"/>
          <p:cNvSpPr>
            <a:spLocks noChangeShapeType="1"/>
          </p:cNvSpPr>
          <p:nvPr/>
        </p:nvSpPr>
        <p:spPr bwMode="auto">
          <a:xfrm>
            <a:off x="6553200" y="4038600"/>
            <a:ext cx="457200" cy="0"/>
          </a:xfrm>
          <a:prstGeom prst="line">
            <a:avLst/>
          </a:prstGeom>
          <a:noFill/>
          <a:ln w="38100">
            <a:solidFill>
              <a:schemeClr val="tx1"/>
            </a:solidFill>
            <a:round/>
            <a:headEnd/>
            <a:tailEnd type="triangle" w="med" len="med"/>
          </a:ln>
        </p:spPr>
        <p:txBody>
          <a:bodyPr/>
          <a:lstStyle/>
          <a:p>
            <a:endParaRPr lang="en-US"/>
          </a:p>
        </p:txBody>
      </p:sp>
      <p:grpSp>
        <p:nvGrpSpPr>
          <p:cNvPr id="57357" name="Group 17"/>
          <p:cNvGrpSpPr>
            <a:grpSpLocks/>
          </p:cNvGrpSpPr>
          <p:nvPr/>
        </p:nvGrpSpPr>
        <p:grpSpPr bwMode="auto">
          <a:xfrm>
            <a:off x="533400" y="228600"/>
            <a:ext cx="5562600" cy="1219200"/>
            <a:chOff x="533400" y="228600"/>
            <a:chExt cx="5562600" cy="1219200"/>
          </a:xfrm>
        </p:grpSpPr>
        <p:sp>
          <p:nvSpPr>
            <p:cNvPr id="57360" name="Rectangle 6"/>
            <p:cNvSpPr>
              <a:spLocks noChangeArrowheads="1"/>
            </p:cNvSpPr>
            <p:nvPr/>
          </p:nvSpPr>
          <p:spPr bwMode="auto">
            <a:xfrm>
              <a:off x="533400" y="228600"/>
              <a:ext cx="5562600" cy="609600"/>
            </a:xfrm>
            <a:prstGeom prst="rect">
              <a:avLst/>
            </a:prstGeom>
            <a:solidFill>
              <a:srgbClr val="333399"/>
            </a:solidFill>
            <a:ln w="12700">
              <a:noFill/>
              <a:miter lim="800000"/>
              <a:headEnd type="none" w="sm" len="sm"/>
              <a:tailEnd type="none" w="sm" len="sm"/>
            </a:ln>
          </p:spPr>
          <p:txBody>
            <a:bodyPr wrap="none" anchor="ctr"/>
            <a:lstStyle/>
            <a:p>
              <a:pPr eaLnBrk="0" hangingPunct="0"/>
              <a:endParaRPr lang="en-US"/>
            </a:p>
          </p:txBody>
        </p:sp>
        <p:sp>
          <p:nvSpPr>
            <p:cNvPr id="57361" name="Rectangle 7"/>
            <p:cNvSpPr>
              <a:spLocks noChangeArrowheads="1"/>
            </p:cNvSpPr>
            <p:nvPr/>
          </p:nvSpPr>
          <p:spPr bwMode="auto">
            <a:xfrm>
              <a:off x="533400" y="838200"/>
              <a:ext cx="5562600" cy="6096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grpSp>
      <p:sp>
        <p:nvSpPr>
          <p:cNvPr id="57358" name="Text Box 8"/>
          <p:cNvSpPr txBox="1">
            <a:spLocks noChangeArrowheads="1"/>
          </p:cNvSpPr>
          <p:nvPr/>
        </p:nvSpPr>
        <p:spPr bwMode="auto">
          <a:xfrm>
            <a:off x="533400" y="258763"/>
            <a:ext cx="3962400" cy="579437"/>
          </a:xfrm>
          <a:prstGeom prst="rect">
            <a:avLst/>
          </a:prstGeom>
          <a:noFill/>
          <a:ln w="12700">
            <a:noFill/>
            <a:miter lim="800000"/>
            <a:headEnd type="none" w="sm" len="sm"/>
            <a:tailEnd type="none" w="sm" len="sm"/>
          </a:ln>
        </p:spPr>
        <p:txBody>
          <a:bodyPr>
            <a:spAutoFit/>
          </a:bodyPr>
          <a:lstStyle/>
          <a:p>
            <a:pPr algn="ctr"/>
            <a:r>
              <a:rPr lang="en-US" sz="3200">
                <a:solidFill>
                  <a:srgbClr val="FFFFFF"/>
                </a:solidFill>
              </a:rPr>
              <a:t>F I G U R E    7. 4</a:t>
            </a:r>
          </a:p>
        </p:txBody>
      </p:sp>
      <p:sp>
        <p:nvSpPr>
          <p:cNvPr id="57359" name="Rectangle 9"/>
          <p:cNvSpPr>
            <a:spLocks noGrp="1" noChangeArrowheads="1"/>
          </p:cNvSpPr>
          <p:nvPr>
            <p:ph type="title"/>
          </p:nvPr>
        </p:nvSpPr>
        <p:spPr>
          <a:xfrm>
            <a:off x="762000" y="914400"/>
            <a:ext cx="5105400" cy="457200"/>
          </a:xfrm>
        </p:spPr>
        <p:txBody>
          <a:bodyPr/>
          <a:lstStyle/>
          <a:p>
            <a:pPr algn="l"/>
            <a:r>
              <a:rPr lang="en-US" sz="2400" smtClean="0"/>
              <a:t>Components of a Slice-of-Life Ad</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Footer Placeholder 4"/>
          <p:cNvSpPr>
            <a:spLocks noGrp="1"/>
          </p:cNvSpPr>
          <p:nvPr>
            <p:ph type="ftr" sz="quarter" idx="11"/>
          </p:nvPr>
        </p:nvSpPr>
        <p:spPr>
          <a:xfrm>
            <a:off x="4038600" y="6553200"/>
            <a:ext cx="2895600" cy="304800"/>
          </a:xfrm>
          <a:noFill/>
        </p:spPr>
        <p:txBody>
          <a:bodyPr/>
          <a:lstStyle/>
          <a:p>
            <a:r>
              <a:rPr lang="en-US">
                <a:cs typeface="Arial" charset="0"/>
              </a:rPr>
              <a:t>Copyright ©2014 by Pearson Education, Inc. All rights reserved. </a:t>
            </a:r>
          </a:p>
        </p:txBody>
      </p:sp>
      <p:sp>
        <p:nvSpPr>
          <p:cNvPr id="59394" name="Slide Number Placeholder 5"/>
          <p:cNvSpPr>
            <a:spLocks noGrp="1"/>
          </p:cNvSpPr>
          <p:nvPr>
            <p:ph type="sldNum" sz="quarter" idx="12"/>
          </p:nvPr>
        </p:nvSpPr>
        <p:spPr>
          <a:xfrm>
            <a:off x="7315200" y="6553200"/>
            <a:ext cx="1905000" cy="457200"/>
          </a:xfrm>
          <a:noFill/>
        </p:spPr>
        <p:txBody>
          <a:bodyPr/>
          <a:lstStyle/>
          <a:p>
            <a:r>
              <a:rPr lang="en-US" smtClean="0">
                <a:cs typeface="Arial" charset="0"/>
              </a:rPr>
              <a:t>7-</a:t>
            </a:r>
            <a:fld id="{31A234E9-4A52-41C5-A39B-DD5FEDFED2B4}" type="slidenum">
              <a:rPr lang="en-US" smtClean="0">
                <a:cs typeface="Arial" charset="0"/>
              </a:rPr>
              <a:pPr/>
              <a:t>21</a:t>
            </a:fld>
            <a:endParaRPr lang="en-US" smtClean="0">
              <a:cs typeface="Arial" charset="0"/>
            </a:endParaRPr>
          </a:p>
        </p:txBody>
      </p:sp>
      <p:sp>
        <p:nvSpPr>
          <p:cNvPr id="59395" name="Text Box 2"/>
          <p:cNvSpPr txBox="1">
            <a:spLocks noChangeArrowheads="1"/>
          </p:cNvSpPr>
          <p:nvPr/>
        </p:nvSpPr>
        <p:spPr bwMode="auto">
          <a:xfrm>
            <a:off x="914400" y="1600200"/>
            <a:ext cx="3200400" cy="1311275"/>
          </a:xfrm>
          <a:prstGeom prst="rect">
            <a:avLst/>
          </a:prstGeom>
          <a:noFill/>
          <a:ln w="12700">
            <a:noFill/>
            <a:miter lim="800000"/>
            <a:headEnd type="none" w="sm" len="sm"/>
            <a:tailEnd type="none" w="sm" len="sm"/>
          </a:ln>
        </p:spPr>
        <p:txBody>
          <a:bodyPr>
            <a:spAutoFit/>
          </a:bodyPr>
          <a:lstStyle/>
          <a:p>
            <a:pPr eaLnBrk="0" hangingPunct="0"/>
            <a:r>
              <a:rPr lang="en-US" sz="2000">
                <a:solidFill>
                  <a:schemeClr val="tx1"/>
                </a:solidFill>
              </a:rPr>
              <a:t>A business-to-business print advertisement using a slice-of-life executional framework.</a:t>
            </a:r>
          </a:p>
        </p:txBody>
      </p:sp>
      <p:sp>
        <p:nvSpPr>
          <p:cNvPr id="59396" name="Text Box 4"/>
          <p:cNvSpPr txBox="1">
            <a:spLocks noChangeArrowheads="1"/>
          </p:cNvSpPr>
          <p:nvPr/>
        </p:nvSpPr>
        <p:spPr bwMode="auto">
          <a:xfrm>
            <a:off x="838200" y="304800"/>
            <a:ext cx="3197225" cy="762000"/>
          </a:xfrm>
          <a:prstGeom prst="rect">
            <a:avLst/>
          </a:prstGeom>
          <a:noFill/>
          <a:ln w="12700">
            <a:noFill/>
            <a:miter lim="800000"/>
            <a:headEnd type="none" w="sm" len="sm"/>
            <a:tailEnd type="none" w="sm" len="sm"/>
          </a:ln>
        </p:spPr>
        <p:txBody>
          <a:bodyPr wrap="none">
            <a:spAutoFit/>
          </a:bodyPr>
          <a:lstStyle/>
          <a:p>
            <a:pPr eaLnBrk="0" hangingPunct="0"/>
            <a:r>
              <a:rPr lang="en-US" sz="4400" b="1">
                <a:solidFill>
                  <a:schemeClr val="tx1"/>
                </a:solidFill>
              </a:rPr>
              <a:t>Slice-of-life</a:t>
            </a:r>
          </a:p>
        </p:txBody>
      </p:sp>
      <p:sp>
        <p:nvSpPr>
          <p:cNvPr id="59397" name="Text Box 7"/>
          <p:cNvSpPr txBox="1">
            <a:spLocks noChangeArrowheads="1"/>
          </p:cNvSpPr>
          <p:nvPr/>
        </p:nvSpPr>
        <p:spPr bwMode="auto">
          <a:xfrm>
            <a:off x="1143000" y="3200400"/>
            <a:ext cx="2819400" cy="2895600"/>
          </a:xfrm>
          <a:prstGeom prst="rect">
            <a:avLst/>
          </a:prstGeom>
          <a:noFill/>
          <a:ln w="12700">
            <a:noFill/>
            <a:miter lim="800000"/>
            <a:headEnd type="none" w="sm" len="sm"/>
            <a:tailEnd type="none" w="sm" len="sm"/>
          </a:ln>
        </p:spPr>
        <p:txBody>
          <a:bodyPr>
            <a:spAutoFit/>
          </a:bodyPr>
          <a:lstStyle/>
          <a:p>
            <a:pPr eaLnBrk="0" hangingPunct="0"/>
            <a:r>
              <a:rPr lang="en-US" sz="2400" b="1"/>
              <a:t>The text asks:</a:t>
            </a:r>
            <a:r>
              <a:rPr lang="en-US" sz="2000"/>
              <a:t> </a:t>
            </a:r>
          </a:p>
          <a:p>
            <a:pPr eaLnBrk="0" hangingPunct="0"/>
            <a:r>
              <a:rPr lang="en-US" sz="2000" i="1"/>
              <a:t>“If the average single female </a:t>
            </a:r>
            <a:r>
              <a:rPr lang="en-US" sz="2000" b="1" i="1"/>
              <a:t>breaks up</a:t>
            </a:r>
            <a:r>
              <a:rPr lang="en-US" sz="2000" i="1"/>
              <a:t> with  4.3 men, </a:t>
            </a:r>
            <a:r>
              <a:rPr lang="en-US" sz="2000" b="1" i="1"/>
              <a:t>avoids</a:t>
            </a:r>
            <a:r>
              <a:rPr lang="en-US" sz="2000" i="1"/>
              <a:t> 237 phone calls and </a:t>
            </a:r>
            <a:r>
              <a:rPr lang="en-US" sz="2000" b="1" i="1"/>
              <a:t>ignores</a:t>
            </a:r>
            <a:r>
              <a:rPr lang="en-US" sz="2000" i="1"/>
              <a:t> 79 red lights per year - What are the chances she’ll read your e-mail message?”</a:t>
            </a:r>
            <a:endParaRPr lang="en-US" sz="2000"/>
          </a:p>
        </p:txBody>
      </p:sp>
      <p:sp>
        <p:nvSpPr>
          <p:cNvPr id="59398" name="Rectangle 9"/>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59399" name="Rectangle 10"/>
          <p:cNvSpPr>
            <a:spLocks noChangeArrowheads="1"/>
          </p:cNvSpPr>
          <p:nvPr/>
        </p:nvSpPr>
        <p:spPr bwMode="auto">
          <a:xfrm>
            <a:off x="0" y="3048000"/>
            <a:ext cx="838200" cy="3810000"/>
          </a:xfrm>
          <a:prstGeom prst="rect">
            <a:avLst/>
          </a:prstGeom>
          <a:solidFill>
            <a:srgbClr val="E5FFCD"/>
          </a:solidFill>
          <a:ln w="12700">
            <a:noFill/>
            <a:miter lim="800000"/>
            <a:headEnd type="none" w="sm" len="sm"/>
            <a:tailEnd type="none" w="sm" len="sm"/>
          </a:ln>
        </p:spPr>
        <p:txBody>
          <a:bodyPr wrap="none" anchor="ctr"/>
          <a:lstStyle/>
          <a:p>
            <a:pPr eaLnBrk="0" hangingPunct="0"/>
            <a:endParaRPr lang="en-US"/>
          </a:p>
        </p:txBody>
      </p:sp>
      <p:pic>
        <p:nvPicPr>
          <p:cNvPr id="59400" name="Picture 1"/>
          <p:cNvPicPr>
            <a:picLocks noChangeAspect="1"/>
          </p:cNvPicPr>
          <p:nvPr/>
        </p:nvPicPr>
        <p:blipFill>
          <a:blip r:embed="rId3"/>
          <a:srcRect/>
          <a:stretch>
            <a:fillRect/>
          </a:stretch>
        </p:blipFill>
        <p:spPr bwMode="auto">
          <a:xfrm>
            <a:off x="4191000" y="76200"/>
            <a:ext cx="4833938" cy="6477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Footer Placeholder 4"/>
          <p:cNvSpPr>
            <a:spLocks noGrp="1"/>
          </p:cNvSpPr>
          <p:nvPr>
            <p:ph type="ftr" sz="quarter" idx="11"/>
          </p:nvPr>
        </p:nvSpPr>
        <p:spPr>
          <a:xfrm>
            <a:off x="3581400" y="6553200"/>
            <a:ext cx="2895600" cy="304800"/>
          </a:xfrm>
          <a:noFill/>
        </p:spPr>
        <p:txBody>
          <a:bodyPr/>
          <a:lstStyle/>
          <a:p>
            <a:r>
              <a:rPr lang="en-US">
                <a:cs typeface="Arial" charset="0"/>
              </a:rPr>
              <a:t>Copyright ©2014 by Pearson Education, Inc. All rights reserved. </a:t>
            </a:r>
          </a:p>
        </p:txBody>
      </p:sp>
      <p:sp>
        <p:nvSpPr>
          <p:cNvPr id="61442" name="Slide Number Placeholder 5"/>
          <p:cNvSpPr>
            <a:spLocks noGrp="1"/>
          </p:cNvSpPr>
          <p:nvPr>
            <p:ph type="sldNum" sz="quarter" idx="12"/>
          </p:nvPr>
        </p:nvSpPr>
        <p:spPr>
          <a:xfrm>
            <a:off x="7010400" y="6553200"/>
            <a:ext cx="1905000" cy="457200"/>
          </a:xfrm>
          <a:noFill/>
        </p:spPr>
        <p:txBody>
          <a:bodyPr/>
          <a:lstStyle/>
          <a:p>
            <a:r>
              <a:rPr lang="en-US" smtClean="0">
                <a:cs typeface="Arial" charset="0"/>
              </a:rPr>
              <a:t>7-</a:t>
            </a:r>
            <a:fld id="{837F2F05-E777-4B30-A55C-531DDE5688C8}" type="slidenum">
              <a:rPr lang="en-US" smtClean="0">
                <a:cs typeface="Arial" charset="0"/>
              </a:rPr>
              <a:pPr/>
              <a:t>22</a:t>
            </a:fld>
            <a:endParaRPr lang="en-US" smtClean="0">
              <a:cs typeface="Arial" charset="0"/>
            </a:endParaRPr>
          </a:p>
        </p:txBody>
      </p:sp>
      <p:sp>
        <p:nvSpPr>
          <p:cNvPr id="61443" name="Rectangle 3"/>
          <p:cNvSpPr>
            <a:spLocks noGrp="1" noChangeArrowheads="1"/>
          </p:cNvSpPr>
          <p:nvPr>
            <p:ph type="body" idx="1"/>
          </p:nvPr>
        </p:nvSpPr>
        <p:spPr>
          <a:xfrm>
            <a:off x="1752600" y="1905000"/>
            <a:ext cx="6781800" cy="4343400"/>
          </a:xfrm>
        </p:spPr>
        <p:txBody>
          <a:bodyPr/>
          <a:lstStyle/>
          <a:p>
            <a:r>
              <a:rPr lang="en-US" smtClean="0"/>
              <a:t>Business-to-business sector</a:t>
            </a:r>
          </a:p>
          <a:p>
            <a:r>
              <a:rPr lang="en-US" smtClean="0"/>
              <a:t>Service sector</a:t>
            </a:r>
          </a:p>
          <a:p>
            <a:r>
              <a:rPr lang="en-US" smtClean="0"/>
              <a:t>Enhance credibility</a:t>
            </a:r>
          </a:p>
          <a:p>
            <a:r>
              <a:rPr lang="en-US" smtClean="0"/>
              <a:t>Source</a:t>
            </a:r>
          </a:p>
          <a:p>
            <a:pPr lvl="1"/>
            <a:r>
              <a:rPr lang="en-US" smtClean="0"/>
              <a:t>Customers</a:t>
            </a:r>
          </a:p>
          <a:p>
            <a:pPr lvl="1"/>
            <a:r>
              <a:rPr lang="en-US" smtClean="0"/>
              <a:t>Paid actors</a:t>
            </a:r>
          </a:p>
        </p:txBody>
      </p:sp>
      <p:sp>
        <p:nvSpPr>
          <p:cNvPr id="61444"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61445"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61446"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
        <p:nvSpPr>
          <p:cNvPr id="61447" name="Rectangle 7"/>
          <p:cNvSpPr>
            <a:spLocks noGrp="1" noChangeArrowheads="1"/>
          </p:cNvSpPr>
          <p:nvPr>
            <p:ph type="title"/>
          </p:nvPr>
        </p:nvSpPr>
        <p:spPr>
          <a:xfrm>
            <a:off x="838200" y="533400"/>
            <a:ext cx="8001000" cy="1143000"/>
          </a:xfrm>
        </p:spPr>
        <p:txBody>
          <a:bodyPr/>
          <a:lstStyle/>
          <a:p>
            <a:r>
              <a:rPr lang="en-US" sz="6000" smtClean="0">
                <a:solidFill>
                  <a:schemeClr val="hlink"/>
                </a:solidFill>
              </a:rPr>
              <a:t>Testimonials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Footer Placeholder 3"/>
          <p:cNvSpPr>
            <a:spLocks noGrp="1"/>
          </p:cNvSpPr>
          <p:nvPr>
            <p:ph type="ftr" sz="quarter" idx="11"/>
          </p:nvPr>
        </p:nvSpPr>
        <p:spPr>
          <a:xfrm>
            <a:off x="3657600" y="6553200"/>
            <a:ext cx="2895600" cy="304800"/>
          </a:xfrm>
          <a:noFill/>
        </p:spPr>
        <p:txBody>
          <a:bodyPr/>
          <a:lstStyle/>
          <a:p>
            <a:r>
              <a:rPr lang="en-US">
                <a:cs typeface="Arial" charset="0"/>
              </a:rPr>
              <a:t>Copyright ©2014 by Pearson Education, Inc. All rights reserved. </a:t>
            </a:r>
          </a:p>
        </p:txBody>
      </p:sp>
      <p:sp>
        <p:nvSpPr>
          <p:cNvPr id="63490" name="Slide Number Placeholder 4"/>
          <p:cNvSpPr>
            <a:spLocks noGrp="1"/>
          </p:cNvSpPr>
          <p:nvPr>
            <p:ph type="sldNum" sz="quarter" idx="12"/>
          </p:nvPr>
        </p:nvSpPr>
        <p:spPr>
          <a:xfrm>
            <a:off x="7010400" y="6553200"/>
            <a:ext cx="1905000" cy="457200"/>
          </a:xfrm>
          <a:noFill/>
        </p:spPr>
        <p:txBody>
          <a:bodyPr/>
          <a:lstStyle/>
          <a:p>
            <a:r>
              <a:rPr lang="en-US" smtClean="0">
                <a:cs typeface="Arial" charset="0"/>
              </a:rPr>
              <a:t>7-</a:t>
            </a:r>
            <a:fld id="{E95D7E3A-BE63-4A8F-8E34-A089D170C087}" type="slidenum">
              <a:rPr lang="en-US" smtClean="0">
                <a:cs typeface="Arial" charset="0"/>
              </a:rPr>
              <a:pPr/>
              <a:t>23</a:t>
            </a:fld>
            <a:endParaRPr lang="en-US" smtClean="0">
              <a:cs typeface="Arial" charset="0"/>
            </a:endParaRPr>
          </a:p>
        </p:txBody>
      </p:sp>
      <p:sp>
        <p:nvSpPr>
          <p:cNvPr id="63491" name="Rectangle 2"/>
          <p:cNvSpPr>
            <a:spLocks noGrp="1" noChangeArrowheads="1"/>
          </p:cNvSpPr>
          <p:nvPr>
            <p:ph type="title"/>
          </p:nvPr>
        </p:nvSpPr>
        <p:spPr>
          <a:xfrm>
            <a:off x="565150" y="381000"/>
            <a:ext cx="8001000" cy="762000"/>
          </a:xfrm>
        </p:spPr>
        <p:txBody>
          <a:bodyPr/>
          <a:lstStyle/>
          <a:p>
            <a:r>
              <a:rPr lang="en-US" sz="4800" smtClean="0">
                <a:solidFill>
                  <a:schemeClr val="hlink"/>
                </a:solidFill>
              </a:rPr>
              <a:t>Testimonials</a:t>
            </a:r>
          </a:p>
        </p:txBody>
      </p:sp>
      <p:sp>
        <p:nvSpPr>
          <p:cNvPr id="63492" name="Text Box 3"/>
          <p:cNvSpPr txBox="1">
            <a:spLocks noChangeArrowheads="1"/>
          </p:cNvSpPr>
          <p:nvPr/>
        </p:nvSpPr>
        <p:spPr bwMode="auto">
          <a:xfrm>
            <a:off x="1119188" y="5181600"/>
            <a:ext cx="7467600" cy="461963"/>
          </a:xfrm>
          <a:prstGeom prst="rect">
            <a:avLst/>
          </a:prstGeom>
          <a:noFill/>
          <a:ln w="12700">
            <a:noFill/>
            <a:miter lim="800000"/>
            <a:headEnd type="none" w="sm" len="sm"/>
            <a:tailEnd type="none" w="sm" len="sm"/>
          </a:ln>
        </p:spPr>
        <p:txBody>
          <a:bodyPr>
            <a:spAutoFit/>
          </a:bodyPr>
          <a:lstStyle/>
          <a:p>
            <a:pPr algn="ctr" eaLnBrk="0" hangingPunct="0"/>
            <a:r>
              <a:rPr lang="en-US" sz="2400">
                <a:solidFill>
                  <a:schemeClr val="tx1"/>
                </a:solidFill>
              </a:rPr>
              <a:t>Use of the testimonial execution by Diamond Security.</a:t>
            </a:r>
            <a:endParaRPr lang="en-US" sz="2400" b="1">
              <a:solidFill>
                <a:schemeClr val="tx1"/>
              </a:solidFill>
            </a:endParaRPr>
          </a:p>
        </p:txBody>
      </p:sp>
      <p:sp>
        <p:nvSpPr>
          <p:cNvPr id="63493" name="Rectangle 5"/>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63494" name="Rectangle 6"/>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63495" name="Rectangle 7"/>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pic>
        <p:nvPicPr>
          <p:cNvPr id="2" name="Picture 1">
            <a:hlinkClick r:id="rId3"/>
          </p:cNvPr>
          <p:cNvPicPr>
            <a:picLocks noChangeAspect="1"/>
          </p:cNvPicPr>
          <p:nvPr/>
        </p:nvPicPr>
        <p:blipFill>
          <a:blip r:embed="rId4" cstate="print">
            <a:extLst>
              <a:ext uri="{28A0092B-C50C-407E-A947-70E740481C1C}"/>
            </a:extLst>
          </a:blip>
          <a:stretch>
            <a:fillRect/>
          </a:stretch>
        </p:blipFill>
        <p:spPr>
          <a:xfrm>
            <a:off x="2209800" y="1865006"/>
            <a:ext cx="4876800" cy="25945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Footer Placeholder 4"/>
          <p:cNvSpPr>
            <a:spLocks noGrp="1"/>
          </p:cNvSpPr>
          <p:nvPr>
            <p:ph type="ftr" sz="quarter" idx="11"/>
          </p:nvPr>
        </p:nvSpPr>
        <p:spPr>
          <a:xfrm>
            <a:off x="3657600" y="6553200"/>
            <a:ext cx="2895600" cy="304800"/>
          </a:xfrm>
          <a:noFill/>
        </p:spPr>
        <p:txBody>
          <a:bodyPr/>
          <a:lstStyle/>
          <a:p>
            <a:r>
              <a:rPr lang="en-US">
                <a:cs typeface="Arial" charset="0"/>
              </a:rPr>
              <a:t>Copyright ©2014 by Pearson Education, Inc. All rights reserved. </a:t>
            </a:r>
          </a:p>
        </p:txBody>
      </p:sp>
      <p:sp>
        <p:nvSpPr>
          <p:cNvPr id="65538" name="Slide Number Placeholder 5"/>
          <p:cNvSpPr>
            <a:spLocks noGrp="1"/>
          </p:cNvSpPr>
          <p:nvPr>
            <p:ph type="sldNum" sz="quarter" idx="12"/>
          </p:nvPr>
        </p:nvSpPr>
        <p:spPr>
          <a:xfrm>
            <a:off x="7010400" y="6553200"/>
            <a:ext cx="1905000" cy="457200"/>
          </a:xfrm>
          <a:noFill/>
        </p:spPr>
        <p:txBody>
          <a:bodyPr/>
          <a:lstStyle/>
          <a:p>
            <a:r>
              <a:rPr lang="en-US" smtClean="0">
                <a:cs typeface="Arial" charset="0"/>
              </a:rPr>
              <a:t>7-</a:t>
            </a:r>
            <a:fld id="{25CB1764-DA55-4FBA-9404-7F3A89D004A8}" type="slidenum">
              <a:rPr lang="en-US" smtClean="0">
                <a:cs typeface="Arial" charset="0"/>
              </a:rPr>
              <a:pPr/>
              <a:t>24</a:t>
            </a:fld>
            <a:endParaRPr lang="en-US" smtClean="0">
              <a:cs typeface="Arial" charset="0"/>
            </a:endParaRPr>
          </a:p>
        </p:txBody>
      </p:sp>
      <p:sp>
        <p:nvSpPr>
          <p:cNvPr id="65539" name="Rectangle 2"/>
          <p:cNvSpPr>
            <a:spLocks noGrp="1" noChangeArrowheads="1"/>
          </p:cNvSpPr>
          <p:nvPr>
            <p:ph type="body" idx="1"/>
          </p:nvPr>
        </p:nvSpPr>
        <p:spPr>
          <a:xfrm>
            <a:off x="990600" y="1905000"/>
            <a:ext cx="5181600" cy="4343400"/>
          </a:xfrm>
        </p:spPr>
        <p:txBody>
          <a:bodyPr/>
          <a:lstStyle/>
          <a:p>
            <a:r>
              <a:rPr lang="en-US" sz="2800" smtClean="0"/>
              <a:t>Expert authority</a:t>
            </a:r>
          </a:p>
          <a:p>
            <a:r>
              <a:rPr lang="en-US" sz="2800" smtClean="0"/>
              <a:t>Scientific or survey evidence</a:t>
            </a:r>
          </a:p>
          <a:p>
            <a:r>
              <a:rPr lang="en-US" sz="2800" smtClean="0"/>
              <a:t>Independent evidence</a:t>
            </a:r>
          </a:p>
          <a:p>
            <a:r>
              <a:rPr lang="en-US" sz="2800" smtClean="0"/>
              <a:t>Business-to-business ads</a:t>
            </a:r>
          </a:p>
          <a:p>
            <a:r>
              <a:rPr lang="en-US" sz="2800" smtClean="0"/>
              <a:t>Cognitive processing</a:t>
            </a:r>
          </a:p>
          <a:p>
            <a:r>
              <a:rPr lang="en-US" sz="2800" smtClean="0"/>
              <a:t>Specialty print media</a:t>
            </a:r>
          </a:p>
        </p:txBody>
      </p:sp>
      <p:sp>
        <p:nvSpPr>
          <p:cNvPr id="65540" name="Rectangle 3"/>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65541" name="Rectangle 4"/>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65542" name="Rectangle 5"/>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
        <p:nvSpPr>
          <p:cNvPr id="65543" name="Rectangle 6"/>
          <p:cNvSpPr>
            <a:spLocks noGrp="1" noChangeArrowheads="1"/>
          </p:cNvSpPr>
          <p:nvPr>
            <p:ph type="title"/>
          </p:nvPr>
        </p:nvSpPr>
        <p:spPr>
          <a:xfrm>
            <a:off x="838200" y="304800"/>
            <a:ext cx="8001000" cy="1143000"/>
          </a:xfrm>
        </p:spPr>
        <p:txBody>
          <a:bodyPr/>
          <a:lstStyle/>
          <a:p>
            <a:r>
              <a:rPr lang="en-US" sz="6000" smtClean="0">
                <a:solidFill>
                  <a:schemeClr val="hlink"/>
                </a:solidFill>
              </a:rPr>
              <a:t>Authoritative</a:t>
            </a:r>
          </a:p>
        </p:txBody>
      </p:sp>
      <p:pic>
        <p:nvPicPr>
          <p:cNvPr id="65544" name="Picture 1"/>
          <p:cNvPicPr>
            <a:picLocks noChangeAspect="1"/>
          </p:cNvPicPr>
          <p:nvPr/>
        </p:nvPicPr>
        <p:blipFill>
          <a:blip r:embed="rId3"/>
          <a:srcRect/>
          <a:stretch>
            <a:fillRect/>
          </a:stretch>
        </p:blipFill>
        <p:spPr bwMode="auto">
          <a:xfrm>
            <a:off x="5797550" y="2895600"/>
            <a:ext cx="2663825" cy="34623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Footer Placeholder 4"/>
          <p:cNvSpPr>
            <a:spLocks noGrp="1"/>
          </p:cNvSpPr>
          <p:nvPr>
            <p:ph type="ftr" sz="quarter" idx="11"/>
          </p:nvPr>
        </p:nvSpPr>
        <p:spPr>
          <a:xfrm>
            <a:off x="3810000" y="6553200"/>
            <a:ext cx="2895600" cy="304800"/>
          </a:xfrm>
          <a:noFill/>
        </p:spPr>
        <p:txBody>
          <a:bodyPr/>
          <a:lstStyle/>
          <a:p>
            <a:r>
              <a:rPr lang="en-US">
                <a:cs typeface="Arial" charset="0"/>
              </a:rPr>
              <a:t>Copyright ©2014 by Pearson Education, Inc. All rights reserved. </a:t>
            </a:r>
          </a:p>
        </p:txBody>
      </p:sp>
      <p:sp>
        <p:nvSpPr>
          <p:cNvPr id="67586" name="Slide Number Placeholder 5"/>
          <p:cNvSpPr>
            <a:spLocks noGrp="1"/>
          </p:cNvSpPr>
          <p:nvPr>
            <p:ph type="sldNum" sz="quarter" idx="12"/>
          </p:nvPr>
        </p:nvSpPr>
        <p:spPr>
          <a:xfrm>
            <a:off x="7010400" y="6553200"/>
            <a:ext cx="1905000" cy="457200"/>
          </a:xfrm>
          <a:noFill/>
        </p:spPr>
        <p:txBody>
          <a:bodyPr/>
          <a:lstStyle/>
          <a:p>
            <a:r>
              <a:rPr lang="en-US" smtClean="0">
                <a:cs typeface="Arial" charset="0"/>
              </a:rPr>
              <a:t>7-</a:t>
            </a:r>
            <a:fld id="{91E124F3-A976-4F51-A1DF-004A9A66DF0F}" type="slidenum">
              <a:rPr lang="en-US" smtClean="0">
                <a:cs typeface="Arial" charset="0"/>
              </a:rPr>
              <a:pPr/>
              <a:t>25</a:t>
            </a:fld>
            <a:endParaRPr lang="en-US" smtClean="0">
              <a:cs typeface="Arial" charset="0"/>
            </a:endParaRPr>
          </a:p>
        </p:txBody>
      </p:sp>
      <p:sp>
        <p:nvSpPr>
          <p:cNvPr id="67587" name="Rectangle 2"/>
          <p:cNvSpPr>
            <a:spLocks noGrp="1" noChangeArrowheads="1"/>
          </p:cNvSpPr>
          <p:nvPr>
            <p:ph type="body" idx="1"/>
          </p:nvPr>
        </p:nvSpPr>
        <p:spPr>
          <a:xfrm>
            <a:off x="1524000" y="2133600"/>
            <a:ext cx="6781800" cy="2514600"/>
          </a:xfrm>
        </p:spPr>
        <p:txBody>
          <a:bodyPr/>
          <a:lstStyle/>
          <a:p>
            <a:pPr>
              <a:lnSpc>
                <a:spcPct val="150000"/>
              </a:lnSpc>
            </a:pPr>
            <a:r>
              <a:rPr lang="en-US" smtClean="0"/>
              <a:t>Shows product being used</a:t>
            </a:r>
          </a:p>
          <a:p>
            <a:pPr>
              <a:lnSpc>
                <a:spcPct val="150000"/>
              </a:lnSpc>
            </a:pPr>
            <a:r>
              <a:rPr lang="en-US" smtClean="0"/>
              <a:t>Business-to-business sector</a:t>
            </a:r>
          </a:p>
          <a:p>
            <a:pPr>
              <a:lnSpc>
                <a:spcPct val="150000"/>
              </a:lnSpc>
            </a:pPr>
            <a:r>
              <a:rPr lang="en-US" smtClean="0"/>
              <a:t>Television and Internet</a:t>
            </a:r>
          </a:p>
        </p:txBody>
      </p:sp>
      <p:sp>
        <p:nvSpPr>
          <p:cNvPr id="67588" name="Rectangle 3"/>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67589" name="Rectangle 4"/>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67590" name="Rectangle 5"/>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
        <p:nvSpPr>
          <p:cNvPr id="67591" name="Rectangle 6"/>
          <p:cNvSpPr>
            <a:spLocks noGrp="1" noChangeArrowheads="1"/>
          </p:cNvSpPr>
          <p:nvPr>
            <p:ph type="title"/>
          </p:nvPr>
        </p:nvSpPr>
        <p:spPr>
          <a:xfrm>
            <a:off x="838200" y="533400"/>
            <a:ext cx="8001000" cy="1143000"/>
          </a:xfrm>
        </p:spPr>
        <p:txBody>
          <a:bodyPr/>
          <a:lstStyle/>
          <a:p>
            <a:r>
              <a:rPr lang="en-US" sz="6000" smtClean="0">
                <a:solidFill>
                  <a:schemeClr val="hlink"/>
                </a:solidFill>
              </a:rPr>
              <a:t>Demonstration</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Footer Placeholder 2"/>
          <p:cNvSpPr>
            <a:spLocks noGrp="1"/>
          </p:cNvSpPr>
          <p:nvPr>
            <p:ph type="ftr" sz="quarter" idx="11"/>
          </p:nvPr>
        </p:nvSpPr>
        <p:spPr>
          <a:xfrm>
            <a:off x="3962400" y="6553200"/>
            <a:ext cx="2895600" cy="304800"/>
          </a:xfrm>
          <a:noFill/>
        </p:spPr>
        <p:txBody>
          <a:bodyPr/>
          <a:lstStyle/>
          <a:p>
            <a:r>
              <a:rPr lang="en-US">
                <a:cs typeface="Arial" charset="0"/>
              </a:rPr>
              <a:t>Copyright ©2014 by Pearson Education, Inc. All rights reserved. </a:t>
            </a:r>
          </a:p>
        </p:txBody>
      </p:sp>
      <p:sp>
        <p:nvSpPr>
          <p:cNvPr id="69634" name="Slide Number Placeholder 3"/>
          <p:cNvSpPr>
            <a:spLocks noGrp="1"/>
          </p:cNvSpPr>
          <p:nvPr>
            <p:ph type="sldNum" sz="quarter" idx="12"/>
          </p:nvPr>
        </p:nvSpPr>
        <p:spPr>
          <a:xfrm>
            <a:off x="7315200" y="6553200"/>
            <a:ext cx="1905000" cy="457200"/>
          </a:xfrm>
          <a:noFill/>
        </p:spPr>
        <p:txBody>
          <a:bodyPr/>
          <a:lstStyle/>
          <a:p>
            <a:r>
              <a:rPr lang="en-US" smtClean="0">
                <a:cs typeface="Arial" charset="0"/>
              </a:rPr>
              <a:t>7-</a:t>
            </a:r>
            <a:fld id="{B695661E-D048-4E14-97DB-51B7442ED336}" type="slidenum">
              <a:rPr lang="en-US" smtClean="0">
                <a:cs typeface="Arial" charset="0"/>
              </a:rPr>
              <a:pPr/>
              <a:t>26</a:t>
            </a:fld>
            <a:endParaRPr lang="en-US" smtClean="0">
              <a:cs typeface="Arial" charset="0"/>
            </a:endParaRPr>
          </a:p>
        </p:txBody>
      </p:sp>
      <p:sp>
        <p:nvSpPr>
          <p:cNvPr id="69635" name="Text Box 4102"/>
          <p:cNvSpPr txBox="1">
            <a:spLocks noChangeArrowheads="1"/>
          </p:cNvSpPr>
          <p:nvPr/>
        </p:nvSpPr>
        <p:spPr bwMode="auto">
          <a:xfrm>
            <a:off x="1066800" y="1295400"/>
            <a:ext cx="3505200" cy="1108075"/>
          </a:xfrm>
          <a:prstGeom prst="rect">
            <a:avLst/>
          </a:prstGeom>
          <a:noFill/>
          <a:ln w="12700">
            <a:noFill/>
            <a:miter lim="800000"/>
            <a:headEnd type="none" w="sm" len="sm"/>
            <a:tailEnd type="none" w="sm" len="sm"/>
          </a:ln>
        </p:spPr>
        <p:txBody>
          <a:bodyPr>
            <a:spAutoFit/>
          </a:bodyPr>
          <a:lstStyle/>
          <a:p>
            <a:pPr algn="ctr" eaLnBrk="0" hangingPunct="0"/>
            <a:r>
              <a:rPr lang="en-US" sz="6600" b="1">
                <a:solidFill>
                  <a:schemeClr val="hlink"/>
                </a:solidFill>
              </a:rPr>
              <a:t>Fantasy</a:t>
            </a:r>
          </a:p>
        </p:txBody>
      </p:sp>
      <p:sp>
        <p:nvSpPr>
          <p:cNvPr id="69636" name="Rectangle 410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69637" name="Rectangle 410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
        <p:nvSpPr>
          <p:cNvPr id="69638" name="Text Box 4107"/>
          <p:cNvSpPr txBox="1">
            <a:spLocks noChangeArrowheads="1"/>
          </p:cNvSpPr>
          <p:nvPr/>
        </p:nvSpPr>
        <p:spPr bwMode="auto">
          <a:xfrm>
            <a:off x="5029200" y="457200"/>
            <a:ext cx="3630613" cy="3046413"/>
          </a:xfrm>
          <a:prstGeom prst="rect">
            <a:avLst/>
          </a:prstGeom>
          <a:noFill/>
          <a:ln w="12700">
            <a:noFill/>
            <a:miter lim="800000"/>
            <a:headEnd type="none" w="sm" len="sm"/>
            <a:tailEnd type="none" w="sm" len="sm"/>
          </a:ln>
        </p:spPr>
        <p:txBody>
          <a:bodyPr wrap="none">
            <a:spAutoFit/>
          </a:bodyPr>
          <a:lstStyle/>
          <a:p>
            <a:pPr eaLnBrk="0" hangingPunct="0">
              <a:buFont typeface="Arial" charset="0"/>
              <a:buChar char="•"/>
            </a:pPr>
            <a:r>
              <a:rPr lang="en-US" sz="3200"/>
              <a:t>Beyond reality </a:t>
            </a:r>
          </a:p>
          <a:p>
            <a:pPr eaLnBrk="0" hangingPunct="0">
              <a:buFont typeface="Arial" charset="0"/>
              <a:buChar char="•"/>
            </a:pPr>
            <a:r>
              <a:rPr lang="en-US" sz="3200"/>
              <a:t>Common themes</a:t>
            </a:r>
          </a:p>
          <a:p>
            <a:pPr lvl="1" eaLnBrk="0" hangingPunct="0">
              <a:buFont typeface="Arial" charset="0"/>
              <a:buChar char="•"/>
            </a:pPr>
            <a:r>
              <a:rPr lang="en-US" sz="3200"/>
              <a:t> Sex</a:t>
            </a:r>
          </a:p>
          <a:p>
            <a:pPr lvl="1" eaLnBrk="0" hangingPunct="0">
              <a:buFont typeface="Arial" charset="0"/>
              <a:buChar char="•"/>
            </a:pPr>
            <a:r>
              <a:rPr lang="en-US" sz="3200"/>
              <a:t> Love</a:t>
            </a:r>
          </a:p>
          <a:p>
            <a:pPr lvl="1" eaLnBrk="0" hangingPunct="0">
              <a:buFont typeface="Arial" charset="0"/>
              <a:buChar char="•"/>
            </a:pPr>
            <a:r>
              <a:rPr lang="en-US" sz="3200"/>
              <a:t> Romance</a:t>
            </a:r>
          </a:p>
          <a:p>
            <a:pPr eaLnBrk="0" hangingPunct="0">
              <a:buFont typeface="Arial" charset="0"/>
              <a:buChar char="•"/>
            </a:pPr>
            <a:r>
              <a:rPr lang="en-US" sz="3200"/>
              <a:t> Perfume/Cologne</a:t>
            </a:r>
          </a:p>
        </p:txBody>
      </p:sp>
      <p:pic>
        <p:nvPicPr>
          <p:cNvPr id="69639" name="Picture 1"/>
          <p:cNvPicPr>
            <a:picLocks noChangeAspect="1"/>
          </p:cNvPicPr>
          <p:nvPr/>
        </p:nvPicPr>
        <p:blipFill>
          <a:blip r:embed="rId3"/>
          <a:srcRect/>
          <a:stretch>
            <a:fillRect/>
          </a:stretch>
        </p:blipFill>
        <p:spPr bwMode="auto">
          <a:xfrm>
            <a:off x="685800" y="3886200"/>
            <a:ext cx="8358188" cy="2438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Footer Placeholder 4"/>
          <p:cNvSpPr>
            <a:spLocks noGrp="1"/>
          </p:cNvSpPr>
          <p:nvPr>
            <p:ph type="ftr" sz="quarter" idx="11"/>
          </p:nvPr>
        </p:nvSpPr>
        <p:spPr>
          <a:xfrm>
            <a:off x="3810000" y="6553200"/>
            <a:ext cx="2895600" cy="304800"/>
          </a:xfrm>
          <a:noFill/>
        </p:spPr>
        <p:txBody>
          <a:bodyPr/>
          <a:lstStyle/>
          <a:p>
            <a:r>
              <a:rPr lang="en-US">
                <a:cs typeface="Arial" charset="0"/>
              </a:rPr>
              <a:t>Copyright ©2014 by Pearson Education, Inc. All rights reserved. </a:t>
            </a:r>
          </a:p>
        </p:txBody>
      </p:sp>
      <p:sp>
        <p:nvSpPr>
          <p:cNvPr id="71682" name="Slide Number Placeholder 5"/>
          <p:cNvSpPr>
            <a:spLocks noGrp="1"/>
          </p:cNvSpPr>
          <p:nvPr>
            <p:ph type="sldNum" sz="quarter" idx="12"/>
          </p:nvPr>
        </p:nvSpPr>
        <p:spPr>
          <a:xfrm>
            <a:off x="7010400" y="6553200"/>
            <a:ext cx="1905000" cy="457200"/>
          </a:xfrm>
          <a:noFill/>
        </p:spPr>
        <p:txBody>
          <a:bodyPr/>
          <a:lstStyle/>
          <a:p>
            <a:r>
              <a:rPr lang="en-US" smtClean="0">
                <a:cs typeface="Arial" charset="0"/>
              </a:rPr>
              <a:t>7-</a:t>
            </a:r>
            <a:fld id="{891B016F-A741-4190-B999-EBFE02B79F61}" type="slidenum">
              <a:rPr lang="en-US" smtClean="0">
                <a:cs typeface="Arial" charset="0"/>
              </a:rPr>
              <a:pPr/>
              <a:t>27</a:t>
            </a:fld>
            <a:endParaRPr lang="en-US" smtClean="0">
              <a:cs typeface="Arial" charset="0"/>
            </a:endParaRPr>
          </a:p>
        </p:txBody>
      </p:sp>
      <p:sp>
        <p:nvSpPr>
          <p:cNvPr id="71683" name="Rectangle 2"/>
          <p:cNvSpPr>
            <a:spLocks noGrp="1" noChangeArrowheads="1"/>
          </p:cNvSpPr>
          <p:nvPr>
            <p:ph type="body" idx="1"/>
          </p:nvPr>
        </p:nvSpPr>
        <p:spPr>
          <a:xfrm>
            <a:off x="1371600" y="2133600"/>
            <a:ext cx="6934200" cy="3048000"/>
          </a:xfrm>
        </p:spPr>
        <p:txBody>
          <a:bodyPr/>
          <a:lstStyle/>
          <a:p>
            <a:pPr lvl="1"/>
            <a:r>
              <a:rPr lang="en-US" sz="3600" smtClean="0"/>
              <a:t>Used extensively in radio</a:t>
            </a:r>
          </a:p>
          <a:p>
            <a:pPr lvl="1"/>
            <a:r>
              <a:rPr lang="en-US" sz="3600" smtClean="0"/>
              <a:t>Business-to-business usage</a:t>
            </a:r>
          </a:p>
          <a:p>
            <a:pPr lvl="1"/>
            <a:r>
              <a:rPr lang="en-US" sz="3600" smtClean="0"/>
              <a:t>Key is buying situation</a:t>
            </a:r>
          </a:p>
          <a:p>
            <a:pPr lvl="1"/>
            <a:r>
              <a:rPr lang="en-US" sz="3600" smtClean="0"/>
              <a:t>Level of involvement</a:t>
            </a:r>
          </a:p>
        </p:txBody>
      </p:sp>
      <p:sp>
        <p:nvSpPr>
          <p:cNvPr id="71684" name="Rectangle 3"/>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71685" name="Rectangle 4"/>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71686" name="Rectangle 5"/>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
        <p:nvSpPr>
          <p:cNvPr id="71687" name="Rectangle 6"/>
          <p:cNvSpPr>
            <a:spLocks noGrp="1" noChangeArrowheads="1"/>
          </p:cNvSpPr>
          <p:nvPr>
            <p:ph type="title"/>
          </p:nvPr>
        </p:nvSpPr>
        <p:spPr>
          <a:xfrm>
            <a:off x="838200" y="304800"/>
            <a:ext cx="8001000" cy="1143000"/>
          </a:xfrm>
        </p:spPr>
        <p:txBody>
          <a:bodyPr/>
          <a:lstStyle/>
          <a:p>
            <a:r>
              <a:rPr lang="en-US" sz="6000" smtClean="0">
                <a:solidFill>
                  <a:schemeClr val="hlink"/>
                </a:solidFill>
              </a:rPr>
              <a:t>Informative</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Footer Placeholder 4"/>
          <p:cNvSpPr>
            <a:spLocks noGrp="1"/>
          </p:cNvSpPr>
          <p:nvPr>
            <p:ph type="ftr" sz="quarter" idx="11"/>
          </p:nvPr>
        </p:nvSpPr>
        <p:spPr>
          <a:xfrm>
            <a:off x="3810000" y="6553200"/>
            <a:ext cx="2895600" cy="304800"/>
          </a:xfrm>
          <a:noFill/>
        </p:spPr>
        <p:txBody>
          <a:bodyPr/>
          <a:lstStyle/>
          <a:p>
            <a:r>
              <a:rPr lang="en-US">
                <a:cs typeface="Arial" charset="0"/>
              </a:rPr>
              <a:t>Copyright ©2014 by Pearson Education, Inc. All rights reserved. </a:t>
            </a:r>
          </a:p>
        </p:txBody>
      </p:sp>
      <p:sp>
        <p:nvSpPr>
          <p:cNvPr id="73730" name="Slide Number Placeholder 5"/>
          <p:cNvSpPr>
            <a:spLocks noGrp="1"/>
          </p:cNvSpPr>
          <p:nvPr>
            <p:ph type="sldNum" sz="quarter" idx="12"/>
          </p:nvPr>
        </p:nvSpPr>
        <p:spPr>
          <a:xfrm>
            <a:off x="7010400" y="6553200"/>
            <a:ext cx="1905000" cy="457200"/>
          </a:xfrm>
          <a:noFill/>
        </p:spPr>
        <p:txBody>
          <a:bodyPr/>
          <a:lstStyle/>
          <a:p>
            <a:r>
              <a:rPr lang="en-US" smtClean="0">
                <a:cs typeface="Arial" charset="0"/>
              </a:rPr>
              <a:t>7-</a:t>
            </a:r>
            <a:fld id="{BE8C08A8-F36A-4DF7-A368-D2525A67B0F6}" type="slidenum">
              <a:rPr lang="en-US" smtClean="0">
                <a:cs typeface="Arial" charset="0"/>
              </a:rPr>
              <a:pPr/>
              <a:t>28</a:t>
            </a:fld>
            <a:endParaRPr lang="en-US" smtClean="0">
              <a:cs typeface="Arial" charset="0"/>
            </a:endParaRPr>
          </a:p>
        </p:txBody>
      </p:sp>
      <p:sp>
        <p:nvSpPr>
          <p:cNvPr id="73731" name="Rectangle 3"/>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73732" name="Rectangle 4"/>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73733" name="Rectangle 5"/>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
        <p:nvSpPr>
          <p:cNvPr id="73734" name="Rectangle 6"/>
          <p:cNvSpPr>
            <a:spLocks noGrp="1" noChangeArrowheads="1"/>
          </p:cNvSpPr>
          <p:nvPr>
            <p:ph type="title"/>
          </p:nvPr>
        </p:nvSpPr>
        <p:spPr>
          <a:xfrm>
            <a:off x="838200" y="304800"/>
            <a:ext cx="8001000" cy="1143000"/>
          </a:xfrm>
        </p:spPr>
        <p:txBody>
          <a:bodyPr/>
          <a:lstStyle/>
          <a:p>
            <a:r>
              <a:rPr lang="en-US" sz="6000" smtClean="0">
                <a:solidFill>
                  <a:schemeClr val="hlink"/>
                </a:solidFill>
              </a:rPr>
              <a:t>Informative</a:t>
            </a:r>
          </a:p>
        </p:txBody>
      </p:sp>
      <p:pic>
        <p:nvPicPr>
          <p:cNvPr id="73735" name="Picture 2">
            <a:hlinkClick r:id="rId3"/>
          </p:cNvPr>
          <p:cNvPicPr>
            <a:picLocks noChangeAspect="1"/>
          </p:cNvPicPr>
          <p:nvPr/>
        </p:nvPicPr>
        <p:blipFill>
          <a:blip r:embed="rId4"/>
          <a:srcRect/>
          <a:stretch>
            <a:fillRect/>
          </a:stretch>
        </p:blipFill>
        <p:spPr bwMode="auto">
          <a:xfrm>
            <a:off x="2514600" y="1828800"/>
            <a:ext cx="4648200" cy="2562225"/>
          </a:xfrm>
          <a:prstGeom prst="rect">
            <a:avLst/>
          </a:prstGeom>
          <a:noFill/>
          <a:ln w="9525">
            <a:noFill/>
            <a:miter lim="800000"/>
            <a:headEnd/>
            <a:tailEnd/>
          </a:ln>
        </p:spPr>
      </p:pic>
      <p:sp>
        <p:nvSpPr>
          <p:cNvPr id="73736" name="TextBox 3"/>
          <p:cNvSpPr txBox="1">
            <a:spLocks noChangeArrowheads="1"/>
          </p:cNvSpPr>
          <p:nvPr/>
        </p:nvSpPr>
        <p:spPr bwMode="auto">
          <a:xfrm>
            <a:off x="2133600" y="4973638"/>
            <a:ext cx="6248400" cy="954087"/>
          </a:xfrm>
          <a:prstGeom prst="rect">
            <a:avLst/>
          </a:prstGeom>
          <a:noFill/>
          <a:ln w="9525">
            <a:noFill/>
            <a:miter lim="800000"/>
            <a:headEnd/>
            <a:tailEnd/>
          </a:ln>
        </p:spPr>
        <p:txBody>
          <a:bodyPr>
            <a:spAutoFit/>
          </a:bodyPr>
          <a:lstStyle/>
          <a:p>
            <a:pPr eaLnBrk="0" hangingPunct="0"/>
            <a:r>
              <a:rPr lang="en-US">
                <a:solidFill>
                  <a:schemeClr val="tx1"/>
                </a:solidFill>
              </a:rPr>
              <a:t>A television ad for Koestler Crystal using an informative execution.</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7" name="Footer Placeholder 4"/>
          <p:cNvSpPr>
            <a:spLocks noGrp="1"/>
          </p:cNvSpPr>
          <p:nvPr>
            <p:ph type="ftr" sz="quarter" idx="11"/>
          </p:nvPr>
        </p:nvSpPr>
        <p:spPr>
          <a:xfrm>
            <a:off x="3733800" y="6553200"/>
            <a:ext cx="2895600" cy="304800"/>
          </a:xfrm>
          <a:noFill/>
        </p:spPr>
        <p:txBody>
          <a:bodyPr/>
          <a:lstStyle/>
          <a:p>
            <a:r>
              <a:rPr lang="en-US">
                <a:cs typeface="Arial" charset="0"/>
              </a:rPr>
              <a:t>Copyright ©2014 by Pearson Education, Inc. All rights reserved. </a:t>
            </a:r>
          </a:p>
        </p:txBody>
      </p:sp>
      <p:sp>
        <p:nvSpPr>
          <p:cNvPr id="75778" name="Slide Number Placeholder 5"/>
          <p:cNvSpPr>
            <a:spLocks noGrp="1"/>
          </p:cNvSpPr>
          <p:nvPr>
            <p:ph type="sldNum" sz="quarter" idx="12"/>
          </p:nvPr>
        </p:nvSpPr>
        <p:spPr>
          <a:xfrm>
            <a:off x="7010400" y="6553200"/>
            <a:ext cx="1905000" cy="457200"/>
          </a:xfrm>
          <a:noFill/>
        </p:spPr>
        <p:txBody>
          <a:bodyPr/>
          <a:lstStyle/>
          <a:p>
            <a:r>
              <a:rPr lang="en-US" smtClean="0">
                <a:cs typeface="Arial" charset="0"/>
              </a:rPr>
              <a:t>7-</a:t>
            </a:r>
            <a:fld id="{724A2ACD-8CA7-48DF-B8AB-94D2510CCB57}" type="slidenum">
              <a:rPr lang="en-US" smtClean="0">
                <a:cs typeface="Arial" charset="0"/>
              </a:rPr>
              <a:pPr/>
              <a:t>29</a:t>
            </a:fld>
            <a:endParaRPr lang="en-US" smtClean="0">
              <a:cs typeface="Arial" charset="0"/>
            </a:endParaRPr>
          </a:p>
        </p:txBody>
      </p:sp>
      <p:sp>
        <p:nvSpPr>
          <p:cNvPr id="75779" name="Rectangle 1026"/>
          <p:cNvSpPr>
            <a:spLocks noGrp="1" noChangeArrowheads="1"/>
          </p:cNvSpPr>
          <p:nvPr>
            <p:ph type="title"/>
          </p:nvPr>
        </p:nvSpPr>
        <p:spPr>
          <a:xfrm>
            <a:off x="762000" y="228600"/>
            <a:ext cx="8077200" cy="1143000"/>
          </a:xfrm>
        </p:spPr>
        <p:txBody>
          <a:bodyPr/>
          <a:lstStyle/>
          <a:p>
            <a:r>
              <a:rPr lang="en-US" sz="4400" smtClean="0">
                <a:solidFill>
                  <a:srgbClr val="FF0000"/>
                </a:solidFill>
              </a:rPr>
              <a:t>Sources </a:t>
            </a:r>
            <a:r>
              <a:rPr lang="en-US" sz="3600" smtClean="0">
                <a:solidFill>
                  <a:srgbClr val="FF0000"/>
                </a:solidFill>
              </a:rPr>
              <a:t>and</a:t>
            </a:r>
            <a:r>
              <a:rPr lang="en-US" sz="4400" smtClean="0">
                <a:solidFill>
                  <a:srgbClr val="FF0000"/>
                </a:solidFill>
              </a:rPr>
              <a:t> Spokespersons</a:t>
            </a:r>
          </a:p>
        </p:txBody>
      </p:sp>
      <p:sp>
        <p:nvSpPr>
          <p:cNvPr id="75780" name="Rectangle 1028"/>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75781" name="Rectangle 1029"/>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75782" name="Rectangle 1030"/>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
        <p:nvSpPr>
          <p:cNvPr id="75783" name="Text Box 4"/>
          <p:cNvSpPr txBox="1">
            <a:spLocks noChangeArrowheads="1"/>
          </p:cNvSpPr>
          <p:nvPr/>
        </p:nvSpPr>
        <p:spPr bwMode="auto">
          <a:xfrm>
            <a:off x="838200" y="3379788"/>
            <a:ext cx="2079625" cy="762000"/>
          </a:xfrm>
          <a:prstGeom prst="rect">
            <a:avLst/>
          </a:prstGeom>
          <a:noFill/>
          <a:ln w="9525">
            <a:noFill/>
            <a:miter lim="800000"/>
            <a:headEnd/>
            <a:tailEnd/>
          </a:ln>
        </p:spPr>
        <p:txBody>
          <a:bodyPr wrap="none">
            <a:spAutoFit/>
          </a:bodyPr>
          <a:lstStyle/>
          <a:p>
            <a:pPr eaLnBrk="0" hangingPunct="0"/>
            <a:r>
              <a:rPr lang="en-US" sz="4400" b="1">
                <a:solidFill>
                  <a:srgbClr val="000099"/>
                </a:solidFill>
              </a:rPr>
              <a:t>Source</a:t>
            </a:r>
          </a:p>
        </p:txBody>
      </p:sp>
      <p:sp>
        <p:nvSpPr>
          <p:cNvPr id="75784" name="Text Box 5"/>
          <p:cNvSpPr txBox="1">
            <a:spLocks noChangeArrowheads="1"/>
          </p:cNvSpPr>
          <p:nvPr/>
        </p:nvSpPr>
        <p:spPr bwMode="auto">
          <a:xfrm>
            <a:off x="5181600" y="2057400"/>
            <a:ext cx="3663950" cy="3937000"/>
          </a:xfrm>
          <a:prstGeom prst="rect">
            <a:avLst/>
          </a:prstGeom>
          <a:noFill/>
          <a:ln w="9525">
            <a:noFill/>
            <a:miter lim="800000"/>
            <a:headEnd/>
            <a:tailEnd/>
          </a:ln>
        </p:spPr>
        <p:txBody>
          <a:bodyPr wrap="none">
            <a:spAutoFit/>
          </a:bodyPr>
          <a:lstStyle/>
          <a:p>
            <a:pPr eaLnBrk="0" hangingPunct="0"/>
            <a:r>
              <a:rPr lang="en-US" sz="3600" b="1">
                <a:solidFill>
                  <a:srgbClr val="339933"/>
                </a:solidFill>
              </a:rPr>
              <a:t>Celebrities</a:t>
            </a:r>
          </a:p>
          <a:p>
            <a:pPr eaLnBrk="0" hangingPunct="0"/>
            <a:endParaRPr lang="en-US" sz="3600" b="1">
              <a:solidFill>
                <a:srgbClr val="339933"/>
              </a:solidFill>
            </a:endParaRPr>
          </a:p>
          <a:p>
            <a:pPr eaLnBrk="0" hangingPunct="0"/>
            <a:r>
              <a:rPr lang="en-US" sz="3600" b="1">
                <a:solidFill>
                  <a:srgbClr val="339933"/>
                </a:solidFill>
              </a:rPr>
              <a:t>CEOs</a:t>
            </a:r>
          </a:p>
          <a:p>
            <a:pPr eaLnBrk="0" hangingPunct="0"/>
            <a:endParaRPr lang="en-US" sz="3600" b="1">
              <a:solidFill>
                <a:srgbClr val="339933"/>
              </a:solidFill>
            </a:endParaRPr>
          </a:p>
          <a:p>
            <a:pPr eaLnBrk="0" hangingPunct="0"/>
            <a:r>
              <a:rPr lang="en-US" sz="3600" b="1">
                <a:solidFill>
                  <a:srgbClr val="339933"/>
                </a:solidFill>
              </a:rPr>
              <a:t>Experts</a:t>
            </a:r>
          </a:p>
          <a:p>
            <a:pPr eaLnBrk="0" hangingPunct="0"/>
            <a:endParaRPr lang="en-US" sz="3600" b="1">
              <a:solidFill>
                <a:srgbClr val="339933"/>
              </a:solidFill>
            </a:endParaRPr>
          </a:p>
          <a:p>
            <a:pPr eaLnBrk="0" hangingPunct="0"/>
            <a:r>
              <a:rPr lang="en-US" sz="3600" b="1">
                <a:solidFill>
                  <a:srgbClr val="339933"/>
                </a:solidFill>
              </a:rPr>
              <a:t>Typical persons</a:t>
            </a:r>
          </a:p>
        </p:txBody>
      </p:sp>
      <p:sp>
        <p:nvSpPr>
          <p:cNvPr id="12" name="Line 6"/>
          <p:cNvSpPr>
            <a:spLocks noChangeShapeType="1"/>
          </p:cNvSpPr>
          <p:nvPr/>
        </p:nvSpPr>
        <p:spPr bwMode="auto">
          <a:xfrm flipV="1">
            <a:off x="2971800" y="2514600"/>
            <a:ext cx="2209800" cy="1295400"/>
          </a:xfrm>
          <a:prstGeom prst="line">
            <a:avLst/>
          </a:prstGeom>
          <a:noFill/>
          <a:ln w="38100">
            <a:solidFill>
              <a:srgbClr val="000099"/>
            </a:solidFill>
            <a:round/>
            <a:headEnd/>
            <a:tailEnd type="triangle" w="med" len="med"/>
          </a:ln>
          <a:effectLst>
            <a:outerShdw blurRad="50800" dist="38100" dir="18900000" algn="bl" rotWithShape="0">
              <a:prstClr val="black">
                <a:alpha val="40000"/>
              </a:prstClr>
            </a:outerShdw>
          </a:effectLst>
        </p:spPr>
        <p:txBody>
          <a:bodyPr/>
          <a:lstStyle/>
          <a:p>
            <a:pPr eaLnBrk="0" hangingPunct="0">
              <a:defRPr/>
            </a:pPr>
            <a:endParaRPr lang="en-US" dirty="0">
              <a:cs typeface="+mn-cs"/>
            </a:endParaRPr>
          </a:p>
        </p:txBody>
      </p:sp>
      <p:sp>
        <p:nvSpPr>
          <p:cNvPr id="13" name="Line 7"/>
          <p:cNvSpPr>
            <a:spLocks noChangeShapeType="1"/>
          </p:cNvSpPr>
          <p:nvPr/>
        </p:nvSpPr>
        <p:spPr bwMode="auto">
          <a:xfrm flipV="1">
            <a:off x="2971800" y="3505200"/>
            <a:ext cx="2286000" cy="304800"/>
          </a:xfrm>
          <a:prstGeom prst="line">
            <a:avLst/>
          </a:prstGeom>
          <a:noFill/>
          <a:ln w="38100">
            <a:solidFill>
              <a:srgbClr val="000099"/>
            </a:solidFill>
            <a:round/>
            <a:headEnd/>
            <a:tailEnd type="triangle" w="med" len="med"/>
          </a:ln>
          <a:effectLst>
            <a:outerShdw blurRad="50800" dist="38100" dir="18900000" algn="bl" rotWithShape="0">
              <a:prstClr val="black">
                <a:alpha val="40000"/>
              </a:prstClr>
            </a:outerShdw>
          </a:effectLst>
        </p:spPr>
        <p:txBody>
          <a:bodyPr/>
          <a:lstStyle/>
          <a:p>
            <a:pPr eaLnBrk="0" hangingPunct="0">
              <a:defRPr/>
            </a:pPr>
            <a:endParaRPr lang="en-US" dirty="0">
              <a:cs typeface="+mn-cs"/>
            </a:endParaRPr>
          </a:p>
        </p:txBody>
      </p:sp>
      <p:sp>
        <p:nvSpPr>
          <p:cNvPr id="14" name="Line 8"/>
          <p:cNvSpPr>
            <a:spLocks noChangeShapeType="1"/>
          </p:cNvSpPr>
          <p:nvPr/>
        </p:nvSpPr>
        <p:spPr bwMode="auto">
          <a:xfrm>
            <a:off x="3048000" y="3810000"/>
            <a:ext cx="2133600" cy="762000"/>
          </a:xfrm>
          <a:prstGeom prst="line">
            <a:avLst/>
          </a:prstGeom>
          <a:noFill/>
          <a:ln w="38100">
            <a:solidFill>
              <a:srgbClr val="000099"/>
            </a:solidFill>
            <a:round/>
            <a:headEnd/>
            <a:tailEnd type="triangle" w="med" len="med"/>
          </a:ln>
          <a:effectLst>
            <a:outerShdw blurRad="50800" dist="38100" dir="18900000" algn="bl" rotWithShape="0">
              <a:prstClr val="black">
                <a:alpha val="40000"/>
              </a:prstClr>
            </a:outerShdw>
          </a:effectLst>
        </p:spPr>
        <p:txBody>
          <a:bodyPr/>
          <a:lstStyle/>
          <a:p>
            <a:pPr eaLnBrk="0" hangingPunct="0">
              <a:defRPr/>
            </a:pPr>
            <a:endParaRPr lang="en-US" dirty="0">
              <a:cs typeface="+mn-cs"/>
            </a:endParaRPr>
          </a:p>
        </p:txBody>
      </p:sp>
      <p:sp>
        <p:nvSpPr>
          <p:cNvPr id="15" name="Line 9"/>
          <p:cNvSpPr>
            <a:spLocks noChangeShapeType="1"/>
          </p:cNvSpPr>
          <p:nvPr/>
        </p:nvSpPr>
        <p:spPr bwMode="auto">
          <a:xfrm>
            <a:off x="2971800" y="3810000"/>
            <a:ext cx="2209800" cy="1752600"/>
          </a:xfrm>
          <a:prstGeom prst="line">
            <a:avLst/>
          </a:prstGeom>
          <a:noFill/>
          <a:ln w="38100">
            <a:solidFill>
              <a:srgbClr val="000099"/>
            </a:solidFill>
            <a:round/>
            <a:headEnd/>
            <a:tailEnd type="triangle" w="med" len="med"/>
          </a:ln>
          <a:effectLst>
            <a:outerShdw blurRad="50800" dist="38100" dir="18900000" algn="bl" rotWithShape="0">
              <a:prstClr val="black">
                <a:alpha val="40000"/>
              </a:prstClr>
            </a:outerShdw>
          </a:effectLst>
        </p:spPr>
        <p:txBody>
          <a:bodyPr/>
          <a:lstStyle/>
          <a:p>
            <a:pPr eaLnBrk="0" hangingPunct="0">
              <a:defRPr/>
            </a:pPr>
            <a:endParaRPr lang="en-US" dirty="0">
              <a:cs typeface="+mn-cs"/>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Footer Placeholder 4"/>
          <p:cNvSpPr>
            <a:spLocks noGrp="1"/>
          </p:cNvSpPr>
          <p:nvPr>
            <p:ph type="ftr" sz="quarter" idx="11"/>
          </p:nvPr>
        </p:nvSpPr>
        <p:spPr>
          <a:xfrm>
            <a:off x="3886200" y="6553200"/>
            <a:ext cx="2895600" cy="304800"/>
          </a:xfrm>
          <a:noFill/>
        </p:spPr>
        <p:txBody>
          <a:bodyPr/>
          <a:lstStyle/>
          <a:p>
            <a:r>
              <a:rPr lang="en-US">
                <a:cs typeface="Arial" charset="0"/>
              </a:rPr>
              <a:t>Copyright ©2014 by Pearson Education, Inc. All rights reserved. </a:t>
            </a:r>
          </a:p>
        </p:txBody>
      </p:sp>
      <p:sp>
        <p:nvSpPr>
          <p:cNvPr id="22530" name="Rectangle 2"/>
          <p:cNvSpPr>
            <a:spLocks noGrp="1" noChangeArrowheads="1"/>
          </p:cNvSpPr>
          <p:nvPr>
            <p:ph type="title"/>
          </p:nvPr>
        </p:nvSpPr>
        <p:spPr>
          <a:xfrm>
            <a:off x="3124200" y="1295400"/>
            <a:ext cx="4876800" cy="762000"/>
          </a:xfrm>
        </p:spPr>
        <p:txBody>
          <a:bodyPr/>
          <a:lstStyle/>
          <a:p>
            <a:pPr eaLnBrk="1" hangingPunct="1"/>
            <a:r>
              <a:rPr lang="en-US" smtClean="0">
                <a:solidFill>
                  <a:srgbClr val="FF3300"/>
                </a:solidFill>
              </a:rPr>
              <a:t>Chapter Objectives</a:t>
            </a:r>
          </a:p>
        </p:txBody>
      </p:sp>
      <p:sp>
        <p:nvSpPr>
          <p:cNvPr id="22531" name="Rectangle 3"/>
          <p:cNvSpPr>
            <a:spLocks noGrp="1" noChangeArrowheads="1"/>
          </p:cNvSpPr>
          <p:nvPr>
            <p:ph type="body" idx="1"/>
          </p:nvPr>
        </p:nvSpPr>
        <p:spPr>
          <a:xfrm>
            <a:off x="381000" y="2362200"/>
            <a:ext cx="8382000" cy="3886200"/>
          </a:xfrm>
        </p:spPr>
        <p:txBody>
          <a:bodyPr/>
          <a:lstStyle/>
          <a:p>
            <a:pPr marL="514350" indent="-514350" eaLnBrk="1" hangingPunct="1">
              <a:lnSpc>
                <a:spcPct val="90000"/>
              </a:lnSpc>
              <a:buFontTx/>
              <a:buAutoNum type="arabicPeriod"/>
            </a:pPr>
            <a:r>
              <a:rPr lang="en-US" sz="2000" smtClean="0"/>
              <a:t>How are the three main types of message strategies used to increase advertising effectiveness?</a:t>
            </a:r>
          </a:p>
          <a:p>
            <a:pPr marL="514350" indent="-514350" eaLnBrk="1" hangingPunct="1">
              <a:lnSpc>
                <a:spcPct val="90000"/>
              </a:lnSpc>
              <a:buFontTx/>
              <a:buAutoNum type="arabicPeriod"/>
            </a:pPr>
            <a:r>
              <a:rPr lang="en-US" sz="2000" smtClean="0"/>
              <a:t>What types of executional frameworks help to deliver quality advertising messages?</a:t>
            </a:r>
          </a:p>
          <a:p>
            <a:pPr marL="514350" indent="-514350" eaLnBrk="1" hangingPunct="1">
              <a:lnSpc>
                <a:spcPct val="90000"/>
              </a:lnSpc>
              <a:buFontTx/>
              <a:buAutoNum type="arabicPeriod"/>
            </a:pPr>
            <a:r>
              <a:rPr lang="en-US" sz="2000" smtClean="0"/>
              <a:t>What types of sources or spokespersons can be used in advertisements or commercials?</a:t>
            </a:r>
          </a:p>
          <a:p>
            <a:pPr marL="514350" indent="-514350" eaLnBrk="1" hangingPunct="1">
              <a:lnSpc>
                <a:spcPct val="90000"/>
              </a:lnSpc>
              <a:buFontTx/>
              <a:buAutoNum type="arabicPeriod"/>
            </a:pPr>
            <a:r>
              <a:rPr lang="en-US" sz="2000" smtClean="0"/>
              <a:t>What characteristics are most important when selecting a source or spokesperson?</a:t>
            </a:r>
          </a:p>
          <a:p>
            <a:pPr marL="514350" indent="-514350" eaLnBrk="1" hangingPunct="1">
              <a:lnSpc>
                <a:spcPct val="90000"/>
              </a:lnSpc>
              <a:buFontTx/>
              <a:buAutoNum type="arabicPeriod"/>
            </a:pPr>
            <a:r>
              <a:rPr lang="en-US" sz="2000" smtClean="0"/>
              <a:t>What process is used to create advertisements?</a:t>
            </a:r>
          </a:p>
          <a:p>
            <a:pPr marL="514350" indent="-514350" eaLnBrk="1" hangingPunct="1">
              <a:lnSpc>
                <a:spcPct val="90000"/>
              </a:lnSpc>
              <a:buFontTx/>
              <a:buAutoNum type="arabicPeriod"/>
            </a:pPr>
            <a:r>
              <a:rPr lang="en-US" sz="2000" smtClean="0"/>
              <a:t>What are the principles of advertising effectiveness?</a:t>
            </a:r>
          </a:p>
          <a:p>
            <a:pPr marL="514350" indent="-514350" eaLnBrk="1" hangingPunct="1">
              <a:lnSpc>
                <a:spcPct val="90000"/>
              </a:lnSpc>
              <a:buFontTx/>
              <a:buAutoNum type="arabicPeriod"/>
            </a:pPr>
            <a:r>
              <a:rPr lang="en-US" sz="2000" smtClean="0"/>
              <a:t>How are advertising programs adjusted to fit international circumstances?</a:t>
            </a:r>
          </a:p>
        </p:txBody>
      </p:sp>
      <p:sp>
        <p:nvSpPr>
          <p:cNvPr id="22532" name="Text Box 4"/>
          <p:cNvSpPr txBox="1">
            <a:spLocks noChangeArrowheads="1"/>
          </p:cNvSpPr>
          <p:nvPr/>
        </p:nvSpPr>
        <p:spPr bwMode="auto">
          <a:xfrm>
            <a:off x="2133600" y="304800"/>
            <a:ext cx="6858000" cy="954088"/>
          </a:xfrm>
          <a:prstGeom prst="rect">
            <a:avLst/>
          </a:prstGeom>
          <a:noFill/>
          <a:ln w="9525">
            <a:noFill/>
            <a:miter lim="800000"/>
            <a:headEnd/>
            <a:tailEnd/>
          </a:ln>
        </p:spPr>
        <p:txBody>
          <a:bodyPr>
            <a:spAutoFit/>
          </a:bodyPr>
          <a:lstStyle/>
          <a:p>
            <a:pPr algn="ctr" eaLnBrk="0" hangingPunct="0"/>
            <a:r>
              <a:rPr lang="en-US" sz="3600">
                <a:solidFill>
                  <a:srgbClr val="000099"/>
                </a:solidFill>
              </a:rPr>
              <a:t>  Advertising Design</a:t>
            </a:r>
          </a:p>
          <a:p>
            <a:pPr algn="ctr" eaLnBrk="0" hangingPunct="0"/>
            <a:r>
              <a:rPr lang="en-US" sz="2000">
                <a:solidFill>
                  <a:srgbClr val="000099"/>
                </a:solidFill>
              </a:rPr>
              <a:t>Message Strategies and Executional Frameworks</a:t>
            </a:r>
            <a:endParaRPr lang="en-US" sz="1600">
              <a:solidFill>
                <a:srgbClr val="000099"/>
              </a:solidFill>
            </a:endParaRPr>
          </a:p>
        </p:txBody>
      </p:sp>
      <p:sp>
        <p:nvSpPr>
          <p:cNvPr id="22533" name="Rectangle 8"/>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22534" name="Rectangle 5"/>
          <p:cNvSpPr>
            <a:spLocks noChangeArrowheads="1"/>
          </p:cNvSpPr>
          <p:nvPr/>
        </p:nvSpPr>
        <p:spPr bwMode="auto">
          <a:xfrm>
            <a:off x="0" y="0"/>
            <a:ext cx="2286000" cy="19812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22535" name="Text Box 7"/>
          <p:cNvSpPr txBox="1">
            <a:spLocks noChangeArrowheads="1"/>
          </p:cNvSpPr>
          <p:nvPr/>
        </p:nvSpPr>
        <p:spPr bwMode="auto">
          <a:xfrm>
            <a:off x="685800" y="228600"/>
            <a:ext cx="1219200" cy="1446213"/>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8800">
                <a:solidFill>
                  <a:srgbClr val="CC3300"/>
                </a:solidFill>
              </a:rPr>
              <a:t>7</a:t>
            </a:r>
          </a:p>
        </p:txBody>
      </p:sp>
      <p:sp>
        <p:nvSpPr>
          <p:cNvPr id="22536" name="Slide Number Placeholder 6"/>
          <p:cNvSpPr>
            <a:spLocks noGrp="1"/>
          </p:cNvSpPr>
          <p:nvPr>
            <p:ph type="sldNum" sz="quarter" idx="12"/>
          </p:nvPr>
        </p:nvSpPr>
        <p:spPr>
          <a:xfrm>
            <a:off x="7010400" y="6553200"/>
            <a:ext cx="1905000" cy="457200"/>
          </a:xfrm>
          <a:noFill/>
        </p:spPr>
        <p:txBody>
          <a:bodyPr/>
          <a:lstStyle/>
          <a:p>
            <a:r>
              <a:rPr lang="en-US" smtClean="0">
                <a:cs typeface="Arial" charset="0"/>
              </a:rPr>
              <a:t>7-</a:t>
            </a:r>
            <a:fld id="{2A7974AF-A3E9-490D-8481-D3DA6EEB87F7}" type="slidenum">
              <a:rPr lang="en-US" smtClean="0">
                <a:cs typeface="Arial" charset="0"/>
              </a:rPr>
              <a:pPr/>
              <a:t>3</a:t>
            </a:fld>
            <a:endParaRPr lang="en-US" smtClean="0">
              <a:cs typeface="Arial"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Footer Placeholder 4"/>
          <p:cNvSpPr>
            <a:spLocks noGrp="1"/>
          </p:cNvSpPr>
          <p:nvPr>
            <p:ph type="ftr" sz="quarter" idx="11"/>
          </p:nvPr>
        </p:nvSpPr>
        <p:spPr>
          <a:xfrm>
            <a:off x="3657600" y="6553200"/>
            <a:ext cx="2895600" cy="304800"/>
          </a:xfrm>
          <a:noFill/>
        </p:spPr>
        <p:txBody>
          <a:bodyPr/>
          <a:lstStyle/>
          <a:p>
            <a:r>
              <a:rPr lang="en-US">
                <a:cs typeface="Arial" charset="0"/>
              </a:rPr>
              <a:t>Copyright ©2014 by Pearson Education, Inc. All rights reserved. </a:t>
            </a:r>
          </a:p>
        </p:txBody>
      </p:sp>
      <p:sp>
        <p:nvSpPr>
          <p:cNvPr id="77826" name="Slide Number Placeholder 5"/>
          <p:cNvSpPr>
            <a:spLocks noGrp="1"/>
          </p:cNvSpPr>
          <p:nvPr>
            <p:ph type="sldNum" sz="quarter" idx="12"/>
          </p:nvPr>
        </p:nvSpPr>
        <p:spPr>
          <a:xfrm>
            <a:off x="7010400" y="6553200"/>
            <a:ext cx="1905000" cy="457200"/>
          </a:xfrm>
          <a:noFill/>
        </p:spPr>
        <p:txBody>
          <a:bodyPr/>
          <a:lstStyle/>
          <a:p>
            <a:r>
              <a:rPr lang="en-US" smtClean="0">
                <a:cs typeface="Arial" charset="0"/>
              </a:rPr>
              <a:t>7-</a:t>
            </a:r>
            <a:fld id="{D81ABA48-2FB1-4CD8-890A-7DAD23D107B0}" type="slidenum">
              <a:rPr lang="en-US" smtClean="0">
                <a:cs typeface="Arial" charset="0"/>
              </a:rPr>
              <a:pPr/>
              <a:t>30</a:t>
            </a:fld>
            <a:endParaRPr lang="en-US" smtClean="0">
              <a:cs typeface="Arial" charset="0"/>
            </a:endParaRPr>
          </a:p>
        </p:txBody>
      </p:sp>
      <p:sp>
        <p:nvSpPr>
          <p:cNvPr id="77827" name="Rectangle 2"/>
          <p:cNvSpPr>
            <a:spLocks noGrp="1" noChangeArrowheads="1"/>
          </p:cNvSpPr>
          <p:nvPr>
            <p:ph type="body" idx="1"/>
          </p:nvPr>
        </p:nvSpPr>
        <p:spPr>
          <a:xfrm>
            <a:off x="838200" y="1905000"/>
            <a:ext cx="7239000" cy="3962400"/>
          </a:xfrm>
        </p:spPr>
        <p:txBody>
          <a:bodyPr/>
          <a:lstStyle/>
          <a:p>
            <a:pPr lvl="1"/>
            <a:r>
              <a:rPr lang="en-US" smtClean="0"/>
              <a:t>Most common</a:t>
            </a:r>
          </a:p>
          <a:p>
            <a:pPr lvl="1"/>
            <a:r>
              <a:rPr lang="en-US" smtClean="0"/>
              <a:t>Featured in 6% of ads</a:t>
            </a:r>
          </a:p>
          <a:p>
            <a:pPr lvl="1"/>
            <a:r>
              <a:rPr lang="en-US" smtClean="0"/>
              <a:t>Enhance brand equity</a:t>
            </a:r>
          </a:p>
          <a:p>
            <a:pPr lvl="1"/>
            <a:r>
              <a:rPr lang="en-US" smtClean="0"/>
              <a:t>Create emotional bonds</a:t>
            </a:r>
          </a:p>
          <a:p>
            <a:pPr lvl="1"/>
            <a:r>
              <a:rPr lang="en-US" smtClean="0"/>
              <a:t>More effective with younger consumers</a:t>
            </a:r>
          </a:p>
          <a:p>
            <a:pPr lvl="1"/>
            <a:r>
              <a:rPr lang="en-US" smtClean="0"/>
              <a:t>Athletes popular</a:t>
            </a:r>
          </a:p>
          <a:p>
            <a:pPr lvl="1"/>
            <a:r>
              <a:rPr lang="en-US" smtClean="0"/>
              <a:t>Establish brand personality</a:t>
            </a:r>
          </a:p>
        </p:txBody>
      </p:sp>
      <p:sp>
        <p:nvSpPr>
          <p:cNvPr id="77828" name="Rectangle 3"/>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77829" name="Rectangle 4"/>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77830" name="Rectangle 5"/>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
        <p:nvSpPr>
          <p:cNvPr id="77831" name="Rectangle 6"/>
          <p:cNvSpPr>
            <a:spLocks noGrp="1" noChangeArrowheads="1"/>
          </p:cNvSpPr>
          <p:nvPr>
            <p:ph type="title"/>
          </p:nvPr>
        </p:nvSpPr>
        <p:spPr>
          <a:xfrm>
            <a:off x="838200" y="457200"/>
            <a:ext cx="5029200" cy="1143000"/>
          </a:xfrm>
        </p:spPr>
        <p:txBody>
          <a:bodyPr/>
          <a:lstStyle/>
          <a:p>
            <a:r>
              <a:rPr lang="en-US" sz="4800" smtClean="0">
                <a:solidFill>
                  <a:schemeClr val="hlink"/>
                </a:solidFill>
              </a:rPr>
              <a:t>Celebrity</a:t>
            </a:r>
            <a:br>
              <a:rPr lang="en-US" sz="4800" smtClean="0">
                <a:solidFill>
                  <a:schemeClr val="hlink"/>
                </a:solidFill>
              </a:rPr>
            </a:br>
            <a:r>
              <a:rPr lang="en-US" sz="4800" smtClean="0">
                <a:solidFill>
                  <a:schemeClr val="hlink"/>
                </a:solidFill>
              </a:rPr>
              <a:t>Spokespersons</a:t>
            </a:r>
          </a:p>
        </p:txBody>
      </p:sp>
      <p:pic>
        <p:nvPicPr>
          <p:cNvPr id="77832" name="Picture 1"/>
          <p:cNvPicPr>
            <a:picLocks noChangeAspect="1"/>
          </p:cNvPicPr>
          <p:nvPr/>
        </p:nvPicPr>
        <p:blipFill>
          <a:blip r:embed="rId3"/>
          <a:srcRect/>
          <a:stretch>
            <a:fillRect/>
          </a:stretch>
        </p:blipFill>
        <p:spPr bwMode="auto">
          <a:xfrm>
            <a:off x="5867400" y="225425"/>
            <a:ext cx="2767013" cy="35845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Footer Placeholder 4"/>
          <p:cNvSpPr>
            <a:spLocks noGrp="1"/>
          </p:cNvSpPr>
          <p:nvPr>
            <p:ph type="ftr" sz="quarter" idx="11"/>
          </p:nvPr>
        </p:nvSpPr>
        <p:spPr>
          <a:xfrm>
            <a:off x="3733800" y="6553200"/>
            <a:ext cx="2895600" cy="304800"/>
          </a:xfrm>
          <a:noFill/>
        </p:spPr>
        <p:txBody>
          <a:bodyPr/>
          <a:lstStyle/>
          <a:p>
            <a:r>
              <a:rPr lang="en-US">
                <a:cs typeface="Arial" charset="0"/>
              </a:rPr>
              <a:t>Copyright ©2014 by Pearson Education, Inc. All rights reserved. </a:t>
            </a:r>
          </a:p>
        </p:txBody>
      </p:sp>
      <p:sp>
        <p:nvSpPr>
          <p:cNvPr id="79874" name="Slide Number Placeholder 5"/>
          <p:cNvSpPr>
            <a:spLocks noGrp="1"/>
          </p:cNvSpPr>
          <p:nvPr>
            <p:ph type="sldNum" sz="quarter" idx="12"/>
          </p:nvPr>
        </p:nvSpPr>
        <p:spPr>
          <a:xfrm>
            <a:off x="7010400" y="6553200"/>
            <a:ext cx="1905000" cy="457200"/>
          </a:xfrm>
          <a:noFill/>
        </p:spPr>
        <p:txBody>
          <a:bodyPr/>
          <a:lstStyle/>
          <a:p>
            <a:r>
              <a:rPr lang="en-US" smtClean="0">
                <a:cs typeface="Arial" charset="0"/>
              </a:rPr>
              <a:t>7-</a:t>
            </a:r>
            <a:fld id="{A73B0555-9B05-420C-886E-3E123803F89B}" type="slidenum">
              <a:rPr lang="en-US" smtClean="0">
                <a:cs typeface="Arial" charset="0"/>
              </a:rPr>
              <a:pPr/>
              <a:t>31</a:t>
            </a:fld>
            <a:endParaRPr lang="en-US" smtClean="0">
              <a:cs typeface="Arial" charset="0"/>
            </a:endParaRPr>
          </a:p>
        </p:txBody>
      </p:sp>
      <p:sp>
        <p:nvSpPr>
          <p:cNvPr id="79875" name="Rectangle 2"/>
          <p:cNvSpPr>
            <a:spLocks noGrp="1" noChangeArrowheads="1"/>
          </p:cNvSpPr>
          <p:nvPr>
            <p:ph type="body" idx="1"/>
          </p:nvPr>
        </p:nvSpPr>
        <p:spPr>
          <a:xfrm>
            <a:off x="1371600" y="1752600"/>
            <a:ext cx="7239000" cy="4343400"/>
          </a:xfrm>
        </p:spPr>
        <p:txBody>
          <a:bodyPr/>
          <a:lstStyle/>
          <a:p>
            <a:pPr lvl="1"/>
            <a:r>
              <a:rPr lang="en-US" smtClean="0"/>
              <a:t>Unpaid spokespersons</a:t>
            </a:r>
          </a:p>
          <a:p>
            <a:pPr lvl="2"/>
            <a:r>
              <a:rPr lang="en-US" smtClean="0"/>
              <a:t>High level of credibility for causes</a:t>
            </a:r>
          </a:p>
          <a:p>
            <a:pPr lvl="1"/>
            <a:r>
              <a:rPr lang="en-US" smtClean="0"/>
              <a:t>Celebrity voice-overs</a:t>
            </a:r>
          </a:p>
          <a:p>
            <a:pPr lvl="2"/>
            <a:r>
              <a:rPr lang="en-US" smtClean="0"/>
              <a:t>Quality voice</a:t>
            </a:r>
          </a:p>
          <a:p>
            <a:pPr lvl="2"/>
            <a:r>
              <a:rPr lang="en-US" smtClean="0"/>
              <a:t>Voice recognition</a:t>
            </a:r>
          </a:p>
          <a:p>
            <a:pPr lvl="2"/>
            <a:r>
              <a:rPr lang="en-US" smtClean="0"/>
              <a:t>Can be distraction</a:t>
            </a:r>
          </a:p>
          <a:p>
            <a:pPr lvl="1"/>
            <a:r>
              <a:rPr lang="en-US" smtClean="0"/>
              <a:t>Dead-person endorsements</a:t>
            </a:r>
          </a:p>
          <a:p>
            <a:pPr lvl="2"/>
            <a:r>
              <a:rPr lang="en-US" smtClean="0"/>
              <a:t>Somewhat controversial</a:t>
            </a:r>
          </a:p>
          <a:p>
            <a:pPr lvl="2"/>
            <a:r>
              <a:rPr lang="en-US" smtClean="0"/>
              <a:t>Becoming more common</a:t>
            </a:r>
          </a:p>
        </p:txBody>
      </p:sp>
      <p:sp>
        <p:nvSpPr>
          <p:cNvPr id="79876" name="Rectangle 3"/>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79877" name="Rectangle 4"/>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79878" name="Rectangle 5"/>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
        <p:nvSpPr>
          <p:cNvPr id="79879" name="Rectangle 6"/>
          <p:cNvSpPr>
            <a:spLocks noGrp="1" noChangeArrowheads="1"/>
          </p:cNvSpPr>
          <p:nvPr>
            <p:ph type="title"/>
          </p:nvPr>
        </p:nvSpPr>
        <p:spPr>
          <a:xfrm>
            <a:off x="685800" y="304800"/>
            <a:ext cx="7924800" cy="1143000"/>
          </a:xfrm>
        </p:spPr>
        <p:txBody>
          <a:bodyPr/>
          <a:lstStyle/>
          <a:p>
            <a:r>
              <a:rPr lang="en-US" sz="4400" smtClean="0">
                <a:solidFill>
                  <a:schemeClr val="hlink"/>
                </a:solidFill>
              </a:rPr>
              <a:t>Additional Celebrity</a:t>
            </a:r>
            <a:br>
              <a:rPr lang="en-US" sz="4400" smtClean="0">
                <a:solidFill>
                  <a:schemeClr val="hlink"/>
                </a:solidFill>
              </a:rPr>
            </a:br>
            <a:r>
              <a:rPr lang="en-US" sz="4400" smtClean="0">
                <a:solidFill>
                  <a:schemeClr val="hlink"/>
                </a:solidFill>
              </a:rPr>
              <a:t>Endorsements</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Footer Placeholder 4"/>
          <p:cNvSpPr>
            <a:spLocks noGrp="1"/>
          </p:cNvSpPr>
          <p:nvPr>
            <p:ph type="ftr" sz="quarter" idx="11"/>
          </p:nvPr>
        </p:nvSpPr>
        <p:spPr>
          <a:xfrm>
            <a:off x="3733800" y="6553200"/>
            <a:ext cx="2895600" cy="304800"/>
          </a:xfrm>
          <a:noFill/>
        </p:spPr>
        <p:txBody>
          <a:bodyPr/>
          <a:lstStyle/>
          <a:p>
            <a:r>
              <a:rPr lang="en-US">
                <a:cs typeface="Arial" charset="0"/>
              </a:rPr>
              <a:t>Copyright ©2014 by Pearson Education, Inc. All rights reserved. </a:t>
            </a:r>
          </a:p>
        </p:txBody>
      </p:sp>
      <p:sp>
        <p:nvSpPr>
          <p:cNvPr id="81922" name="Slide Number Placeholder 5"/>
          <p:cNvSpPr>
            <a:spLocks noGrp="1"/>
          </p:cNvSpPr>
          <p:nvPr>
            <p:ph type="sldNum" sz="quarter" idx="12"/>
          </p:nvPr>
        </p:nvSpPr>
        <p:spPr>
          <a:xfrm>
            <a:off x="7010400" y="6553200"/>
            <a:ext cx="1905000" cy="457200"/>
          </a:xfrm>
          <a:noFill/>
        </p:spPr>
        <p:txBody>
          <a:bodyPr/>
          <a:lstStyle/>
          <a:p>
            <a:r>
              <a:rPr lang="en-US" smtClean="0">
                <a:cs typeface="Arial" charset="0"/>
              </a:rPr>
              <a:t>7-</a:t>
            </a:r>
            <a:fld id="{CF1AF430-2E4B-48A1-BEF2-3B7CD918C872}" type="slidenum">
              <a:rPr lang="en-US" smtClean="0">
                <a:cs typeface="Arial" charset="0"/>
              </a:rPr>
              <a:pPr/>
              <a:t>32</a:t>
            </a:fld>
            <a:endParaRPr lang="en-US" smtClean="0">
              <a:cs typeface="Arial" charset="0"/>
            </a:endParaRPr>
          </a:p>
        </p:txBody>
      </p:sp>
      <p:sp>
        <p:nvSpPr>
          <p:cNvPr id="81923" name="Rectangle 2"/>
          <p:cNvSpPr>
            <a:spLocks noGrp="1" noChangeArrowheads="1"/>
          </p:cNvSpPr>
          <p:nvPr>
            <p:ph type="body" idx="1"/>
          </p:nvPr>
        </p:nvSpPr>
        <p:spPr>
          <a:xfrm>
            <a:off x="838200" y="1143000"/>
            <a:ext cx="5334000" cy="5029200"/>
          </a:xfrm>
        </p:spPr>
        <p:txBody>
          <a:bodyPr/>
          <a:lstStyle/>
          <a:p>
            <a:pPr lvl="1"/>
            <a:r>
              <a:rPr lang="en-US" b="1" smtClean="0">
                <a:solidFill>
                  <a:srgbClr val="0000CC"/>
                </a:solidFill>
              </a:rPr>
              <a:t>CEOs</a:t>
            </a:r>
          </a:p>
          <a:p>
            <a:pPr lvl="2"/>
            <a:r>
              <a:rPr lang="en-US" smtClean="0"/>
              <a:t>Highly visible and personable</a:t>
            </a:r>
          </a:p>
          <a:p>
            <a:pPr lvl="2"/>
            <a:r>
              <a:rPr lang="en-US" smtClean="0"/>
              <a:t>Can be major asset</a:t>
            </a:r>
          </a:p>
          <a:p>
            <a:pPr lvl="2"/>
            <a:r>
              <a:rPr lang="en-US" smtClean="0"/>
              <a:t>Used by local companies</a:t>
            </a:r>
          </a:p>
          <a:p>
            <a:pPr lvl="1"/>
            <a:r>
              <a:rPr lang="en-US" b="1" smtClean="0">
                <a:solidFill>
                  <a:srgbClr val="0000CC"/>
                </a:solidFill>
              </a:rPr>
              <a:t>Experts</a:t>
            </a:r>
          </a:p>
          <a:p>
            <a:pPr lvl="2"/>
            <a:r>
              <a:rPr lang="en-US" smtClean="0"/>
              <a:t>Expert in their field</a:t>
            </a:r>
          </a:p>
          <a:p>
            <a:pPr lvl="2"/>
            <a:r>
              <a:rPr lang="en-US" smtClean="0"/>
              <a:t>Authoritative figures</a:t>
            </a:r>
          </a:p>
          <a:p>
            <a:pPr lvl="1"/>
            <a:r>
              <a:rPr lang="en-US" b="1" smtClean="0">
                <a:solidFill>
                  <a:srgbClr val="0000CC"/>
                </a:solidFill>
              </a:rPr>
              <a:t>Typical persons</a:t>
            </a:r>
          </a:p>
          <a:p>
            <a:pPr lvl="2"/>
            <a:r>
              <a:rPr lang="en-US" smtClean="0"/>
              <a:t>Paid actors</a:t>
            </a:r>
          </a:p>
          <a:p>
            <a:pPr lvl="2"/>
            <a:r>
              <a:rPr lang="en-US" smtClean="0"/>
              <a:t>Typical, everyday people</a:t>
            </a:r>
          </a:p>
        </p:txBody>
      </p:sp>
      <p:sp>
        <p:nvSpPr>
          <p:cNvPr id="81924" name="Rectangle 3"/>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81925" name="Rectangle 4"/>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81926" name="Rectangle 5"/>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
        <p:nvSpPr>
          <p:cNvPr id="81927" name="Rectangle 6"/>
          <p:cNvSpPr>
            <a:spLocks noGrp="1" noChangeArrowheads="1"/>
          </p:cNvSpPr>
          <p:nvPr>
            <p:ph type="title"/>
          </p:nvPr>
        </p:nvSpPr>
        <p:spPr>
          <a:xfrm>
            <a:off x="609600" y="0"/>
            <a:ext cx="8077200" cy="914400"/>
          </a:xfrm>
        </p:spPr>
        <p:txBody>
          <a:bodyPr/>
          <a:lstStyle/>
          <a:p>
            <a:r>
              <a:rPr lang="en-US" sz="4800" smtClean="0">
                <a:solidFill>
                  <a:schemeClr val="hlink"/>
                </a:solidFill>
              </a:rPr>
              <a:t>Spokespersons</a:t>
            </a:r>
          </a:p>
        </p:txBody>
      </p:sp>
      <p:pic>
        <p:nvPicPr>
          <p:cNvPr id="81928" name="Picture 1"/>
          <p:cNvPicPr>
            <a:picLocks noChangeAspect="1"/>
          </p:cNvPicPr>
          <p:nvPr/>
        </p:nvPicPr>
        <p:blipFill>
          <a:blip r:embed="rId3"/>
          <a:srcRect/>
          <a:stretch>
            <a:fillRect/>
          </a:stretch>
        </p:blipFill>
        <p:spPr bwMode="auto">
          <a:xfrm>
            <a:off x="5510213" y="2057400"/>
            <a:ext cx="3200400" cy="42370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Footer Placeholder 5"/>
          <p:cNvSpPr>
            <a:spLocks noGrp="1"/>
          </p:cNvSpPr>
          <p:nvPr>
            <p:ph type="ftr" sz="quarter" idx="11"/>
          </p:nvPr>
        </p:nvSpPr>
        <p:spPr>
          <a:xfrm>
            <a:off x="3733800" y="6553200"/>
            <a:ext cx="2895600" cy="304800"/>
          </a:xfrm>
          <a:noFill/>
        </p:spPr>
        <p:txBody>
          <a:bodyPr/>
          <a:lstStyle/>
          <a:p>
            <a:r>
              <a:rPr lang="en-US">
                <a:cs typeface="Arial" charset="0"/>
              </a:rPr>
              <a:t>Copyright ©2014 by Pearson Education, Inc. All rights reserved. </a:t>
            </a:r>
          </a:p>
        </p:txBody>
      </p:sp>
      <p:sp>
        <p:nvSpPr>
          <p:cNvPr id="83970" name="Slide Number Placeholder 6"/>
          <p:cNvSpPr>
            <a:spLocks noGrp="1"/>
          </p:cNvSpPr>
          <p:nvPr>
            <p:ph type="sldNum" sz="quarter" idx="12"/>
          </p:nvPr>
        </p:nvSpPr>
        <p:spPr>
          <a:xfrm>
            <a:off x="7010400" y="6553200"/>
            <a:ext cx="1905000" cy="457200"/>
          </a:xfrm>
          <a:noFill/>
        </p:spPr>
        <p:txBody>
          <a:bodyPr/>
          <a:lstStyle/>
          <a:p>
            <a:r>
              <a:rPr lang="en-US" smtClean="0">
                <a:cs typeface="Arial" charset="0"/>
              </a:rPr>
              <a:t>7-</a:t>
            </a:r>
            <a:fld id="{43F08865-EED8-4400-8247-64E266CF3F23}" type="slidenum">
              <a:rPr lang="en-US" smtClean="0">
                <a:cs typeface="Arial" charset="0"/>
              </a:rPr>
              <a:pPr/>
              <a:t>33</a:t>
            </a:fld>
            <a:endParaRPr lang="en-US" smtClean="0">
              <a:cs typeface="Arial" charset="0"/>
            </a:endParaRPr>
          </a:p>
        </p:txBody>
      </p:sp>
      <p:sp>
        <p:nvSpPr>
          <p:cNvPr id="83971"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83972"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83973"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
        <p:nvSpPr>
          <p:cNvPr id="83974" name="Rectangle 7"/>
          <p:cNvSpPr>
            <a:spLocks noChangeArrowheads="1"/>
          </p:cNvSpPr>
          <p:nvPr/>
        </p:nvSpPr>
        <p:spPr bwMode="auto">
          <a:xfrm>
            <a:off x="533400" y="228600"/>
            <a:ext cx="6858000" cy="609600"/>
          </a:xfrm>
          <a:prstGeom prst="rect">
            <a:avLst/>
          </a:prstGeom>
          <a:solidFill>
            <a:srgbClr val="333399"/>
          </a:solidFill>
          <a:ln w="12700">
            <a:noFill/>
            <a:miter lim="800000"/>
            <a:headEnd type="none" w="sm" len="sm"/>
            <a:tailEnd type="none" w="sm" len="sm"/>
          </a:ln>
        </p:spPr>
        <p:txBody>
          <a:bodyPr wrap="none" anchor="ctr"/>
          <a:lstStyle/>
          <a:p>
            <a:pPr eaLnBrk="0" hangingPunct="0"/>
            <a:endParaRPr lang="en-US"/>
          </a:p>
        </p:txBody>
      </p:sp>
      <p:sp>
        <p:nvSpPr>
          <p:cNvPr id="83975" name="Rectangle 8"/>
          <p:cNvSpPr>
            <a:spLocks noChangeArrowheads="1"/>
          </p:cNvSpPr>
          <p:nvPr/>
        </p:nvSpPr>
        <p:spPr bwMode="auto">
          <a:xfrm>
            <a:off x="533400" y="838200"/>
            <a:ext cx="6858000" cy="6096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
        <p:nvSpPr>
          <p:cNvPr id="83976" name="Text Box 9"/>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a:r>
              <a:rPr lang="en-US" sz="3200">
                <a:solidFill>
                  <a:srgbClr val="FFFFFF"/>
                </a:solidFill>
              </a:rPr>
              <a:t>F I G U R E    7 . 6</a:t>
            </a:r>
          </a:p>
        </p:txBody>
      </p:sp>
      <p:sp>
        <p:nvSpPr>
          <p:cNvPr id="83977" name="Rectangle 10"/>
          <p:cNvSpPr>
            <a:spLocks noChangeArrowheads="1"/>
          </p:cNvSpPr>
          <p:nvPr/>
        </p:nvSpPr>
        <p:spPr bwMode="auto">
          <a:xfrm>
            <a:off x="685800" y="838200"/>
            <a:ext cx="6934200" cy="533400"/>
          </a:xfrm>
          <a:prstGeom prst="rect">
            <a:avLst/>
          </a:prstGeom>
          <a:noFill/>
          <a:ln w="9525">
            <a:noFill/>
            <a:miter lim="800000"/>
            <a:headEnd/>
            <a:tailEnd/>
          </a:ln>
        </p:spPr>
        <p:txBody>
          <a:bodyPr lIns="92075" tIns="46038" rIns="92075" bIns="46038" anchor="ctr"/>
          <a:lstStyle/>
          <a:p>
            <a:pPr eaLnBrk="0" hangingPunct="0"/>
            <a:r>
              <a:rPr lang="en-US" sz="2400" b="1">
                <a:solidFill>
                  <a:schemeClr val="tx1"/>
                </a:solidFill>
              </a:rPr>
              <a:t>Characteristics of Effective Spokespersons</a:t>
            </a:r>
          </a:p>
        </p:txBody>
      </p:sp>
      <p:sp>
        <p:nvSpPr>
          <p:cNvPr id="83978" name="Rectangle 13"/>
          <p:cNvSpPr>
            <a:spLocks noChangeArrowheads="1"/>
          </p:cNvSpPr>
          <p:nvPr/>
        </p:nvSpPr>
        <p:spPr bwMode="auto">
          <a:xfrm>
            <a:off x="1905000" y="1676400"/>
            <a:ext cx="5410200" cy="1143000"/>
          </a:xfrm>
          <a:prstGeom prst="rect">
            <a:avLst/>
          </a:prstGeom>
          <a:solidFill>
            <a:srgbClr val="FFCC99"/>
          </a:solidFill>
          <a:ln w="9525">
            <a:solidFill>
              <a:schemeClr val="tx1"/>
            </a:solidFill>
            <a:miter lim="800000"/>
            <a:headEnd/>
            <a:tailEnd/>
          </a:ln>
        </p:spPr>
        <p:txBody>
          <a:bodyPr wrap="none" anchor="ctr"/>
          <a:lstStyle/>
          <a:p>
            <a:pPr algn="ctr"/>
            <a:r>
              <a:rPr lang="en-US" sz="4400">
                <a:solidFill>
                  <a:srgbClr val="CC0000"/>
                </a:solidFill>
              </a:rPr>
              <a:t>Credibility</a:t>
            </a:r>
          </a:p>
        </p:txBody>
      </p:sp>
      <p:sp>
        <p:nvSpPr>
          <p:cNvPr id="83979" name="Rectangle 14"/>
          <p:cNvSpPr>
            <a:spLocks noChangeArrowheads="1"/>
          </p:cNvSpPr>
          <p:nvPr/>
        </p:nvSpPr>
        <p:spPr bwMode="auto">
          <a:xfrm>
            <a:off x="914400" y="4114800"/>
            <a:ext cx="2133600" cy="914400"/>
          </a:xfrm>
          <a:prstGeom prst="rect">
            <a:avLst/>
          </a:prstGeom>
          <a:solidFill>
            <a:srgbClr val="FFCC99"/>
          </a:solidFill>
          <a:ln w="9525">
            <a:solidFill>
              <a:schemeClr val="tx1"/>
            </a:solidFill>
            <a:miter lim="800000"/>
            <a:headEnd/>
            <a:tailEnd/>
          </a:ln>
        </p:spPr>
        <p:txBody>
          <a:bodyPr wrap="none" anchor="ctr"/>
          <a:lstStyle/>
          <a:p>
            <a:pPr algn="ctr"/>
            <a:r>
              <a:rPr lang="en-US" sz="2400" b="1">
                <a:solidFill>
                  <a:srgbClr val="CC0000"/>
                </a:solidFill>
              </a:rPr>
              <a:t>Attractiveness</a:t>
            </a:r>
          </a:p>
        </p:txBody>
      </p:sp>
      <p:sp>
        <p:nvSpPr>
          <p:cNvPr id="83980" name="Rectangle 15"/>
          <p:cNvSpPr>
            <a:spLocks noChangeArrowheads="1"/>
          </p:cNvSpPr>
          <p:nvPr/>
        </p:nvSpPr>
        <p:spPr bwMode="auto">
          <a:xfrm>
            <a:off x="6400800" y="4038600"/>
            <a:ext cx="2209800" cy="914400"/>
          </a:xfrm>
          <a:prstGeom prst="rect">
            <a:avLst/>
          </a:prstGeom>
          <a:solidFill>
            <a:srgbClr val="FFCC99"/>
          </a:solidFill>
          <a:ln w="9525">
            <a:solidFill>
              <a:schemeClr val="tx1"/>
            </a:solidFill>
            <a:miter lim="800000"/>
            <a:headEnd/>
            <a:tailEnd/>
          </a:ln>
        </p:spPr>
        <p:txBody>
          <a:bodyPr wrap="none" anchor="ctr"/>
          <a:lstStyle/>
          <a:p>
            <a:pPr algn="ctr"/>
            <a:r>
              <a:rPr lang="en-US" sz="2400" b="1">
                <a:solidFill>
                  <a:srgbClr val="CC0000"/>
                </a:solidFill>
              </a:rPr>
              <a:t>Likability</a:t>
            </a:r>
          </a:p>
        </p:txBody>
      </p:sp>
      <p:sp>
        <p:nvSpPr>
          <p:cNvPr id="83981" name="Rectangle 16"/>
          <p:cNvSpPr>
            <a:spLocks noChangeArrowheads="1"/>
          </p:cNvSpPr>
          <p:nvPr/>
        </p:nvSpPr>
        <p:spPr bwMode="auto">
          <a:xfrm>
            <a:off x="1828800" y="5334000"/>
            <a:ext cx="2590800" cy="914400"/>
          </a:xfrm>
          <a:prstGeom prst="rect">
            <a:avLst/>
          </a:prstGeom>
          <a:solidFill>
            <a:srgbClr val="FFCC99"/>
          </a:solidFill>
          <a:ln w="9525">
            <a:solidFill>
              <a:schemeClr val="tx1"/>
            </a:solidFill>
            <a:miter lim="800000"/>
            <a:headEnd/>
            <a:tailEnd/>
          </a:ln>
        </p:spPr>
        <p:txBody>
          <a:bodyPr wrap="none" anchor="ctr"/>
          <a:lstStyle/>
          <a:p>
            <a:pPr algn="ctr"/>
            <a:r>
              <a:rPr lang="en-US" sz="2400" b="1">
                <a:solidFill>
                  <a:srgbClr val="CC0000"/>
                </a:solidFill>
              </a:rPr>
              <a:t>Trustworthiness</a:t>
            </a:r>
          </a:p>
        </p:txBody>
      </p:sp>
      <p:sp>
        <p:nvSpPr>
          <p:cNvPr id="83982" name="Rectangle 17"/>
          <p:cNvSpPr>
            <a:spLocks noChangeArrowheads="1"/>
          </p:cNvSpPr>
          <p:nvPr/>
        </p:nvSpPr>
        <p:spPr bwMode="auto">
          <a:xfrm>
            <a:off x="5105400" y="5410200"/>
            <a:ext cx="2590800" cy="914400"/>
          </a:xfrm>
          <a:prstGeom prst="rect">
            <a:avLst/>
          </a:prstGeom>
          <a:solidFill>
            <a:srgbClr val="FFCC99"/>
          </a:solidFill>
          <a:ln w="9525">
            <a:solidFill>
              <a:schemeClr val="tx1"/>
            </a:solidFill>
            <a:miter lim="800000"/>
            <a:headEnd/>
            <a:tailEnd/>
          </a:ln>
        </p:spPr>
        <p:txBody>
          <a:bodyPr wrap="none" anchor="ctr"/>
          <a:lstStyle/>
          <a:p>
            <a:pPr algn="ctr"/>
            <a:r>
              <a:rPr lang="en-US" sz="2400" b="1">
                <a:solidFill>
                  <a:srgbClr val="CC0000"/>
                </a:solidFill>
              </a:rPr>
              <a:t>Expertise</a:t>
            </a:r>
          </a:p>
        </p:txBody>
      </p:sp>
      <p:sp>
        <p:nvSpPr>
          <p:cNvPr id="83983" name="Line 18"/>
          <p:cNvSpPr>
            <a:spLocks noChangeShapeType="1"/>
          </p:cNvSpPr>
          <p:nvPr/>
        </p:nvSpPr>
        <p:spPr bwMode="auto">
          <a:xfrm flipV="1">
            <a:off x="2133600" y="2819400"/>
            <a:ext cx="0" cy="1295400"/>
          </a:xfrm>
          <a:prstGeom prst="line">
            <a:avLst/>
          </a:prstGeom>
          <a:noFill/>
          <a:ln w="38100">
            <a:solidFill>
              <a:schemeClr val="tx1"/>
            </a:solidFill>
            <a:round/>
            <a:headEnd/>
            <a:tailEnd type="triangle" w="med" len="med"/>
          </a:ln>
        </p:spPr>
        <p:txBody>
          <a:bodyPr/>
          <a:lstStyle/>
          <a:p>
            <a:endParaRPr lang="en-US"/>
          </a:p>
        </p:txBody>
      </p:sp>
      <p:sp>
        <p:nvSpPr>
          <p:cNvPr id="83984" name="Line 19"/>
          <p:cNvSpPr>
            <a:spLocks noChangeShapeType="1"/>
          </p:cNvSpPr>
          <p:nvPr/>
        </p:nvSpPr>
        <p:spPr bwMode="auto">
          <a:xfrm flipV="1">
            <a:off x="7010400" y="2819400"/>
            <a:ext cx="0" cy="1219200"/>
          </a:xfrm>
          <a:prstGeom prst="line">
            <a:avLst/>
          </a:prstGeom>
          <a:noFill/>
          <a:ln w="38100">
            <a:solidFill>
              <a:schemeClr val="tx1"/>
            </a:solidFill>
            <a:round/>
            <a:headEnd/>
            <a:tailEnd type="triangle" w="med" len="med"/>
          </a:ln>
        </p:spPr>
        <p:txBody>
          <a:bodyPr/>
          <a:lstStyle/>
          <a:p>
            <a:endParaRPr lang="en-US"/>
          </a:p>
        </p:txBody>
      </p:sp>
      <p:sp>
        <p:nvSpPr>
          <p:cNvPr id="83985" name="Line 20"/>
          <p:cNvSpPr>
            <a:spLocks noChangeShapeType="1"/>
          </p:cNvSpPr>
          <p:nvPr/>
        </p:nvSpPr>
        <p:spPr bwMode="auto">
          <a:xfrm flipV="1">
            <a:off x="3200400" y="2895600"/>
            <a:ext cx="46038" cy="2438400"/>
          </a:xfrm>
          <a:prstGeom prst="line">
            <a:avLst/>
          </a:prstGeom>
          <a:noFill/>
          <a:ln w="38100">
            <a:solidFill>
              <a:schemeClr val="tx1"/>
            </a:solidFill>
            <a:round/>
            <a:headEnd/>
            <a:tailEnd type="triangle" w="med" len="med"/>
          </a:ln>
        </p:spPr>
        <p:txBody>
          <a:bodyPr/>
          <a:lstStyle/>
          <a:p>
            <a:endParaRPr lang="en-US"/>
          </a:p>
        </p:txBody>
      </p:sp>
      <p:sp>
        <p:nvSpPr>
          <p:cNvPr id="83986" name="Line 21"/>
          <p:cNvSpPr>
            <a:spLocks noChangeShapeType="1"/>
          </p:cNvSpPr>
          <p:nvPr/>
        </p:nvSpPr>
        <p:spPr bwMode="auto">
          <a:xfrm flipH="1" flipV="1">
            <a:off x="6019800" y="2819400"/>
            <a:ext cx="46038" cy="2590800"/>
          </a:xfrm>
          <a:prstGeom prst="line">
            <a:avLst/>
          </a:prstGeom>
          <a:noFill/>
          <a:ln w="38100">
            <a:solidFill>
              <a:schemeClr val="tx1"/>
            </a:solidFill>
            <a:round/>
            <a:headEnd/>
            <a:tailEnd type="triangle" w="med" len="med"/>
          </a:ln>
        </p:spPr>
        <p:txBody>
          <a:bodyPr/>
          <a:lstStyle/>
          <a:p>
            <a:endParaRPr lang="en-US"/>
          </a:p>
        </p:txBody>
      </p:sp>
      <p:sp>
        <p:nvSpPr>
          <p:cNvPr id="83987" name="Rectangle 14"/>
          <p:cNvSpPr>
            <a:spLocks noChangeArrowheads="1"/>
          </p:cNvSpPr>
          <p:nvPr/>
        </p:nvSpPr>
        <p:spPr bwMode="auto">
          <a:xfrm>
            <a:off x="3581400" y="4114800"/>
            <a:ext cx="2133600" cy="914400"/>
          </a:xfrm>
          <a:prstGeom prst="rect">
            <a:avLst/>
          </a:prstGeom>
          <a:solidFill>
            <a:srgbClr val="FFCC99"/>
          </a:solidFill>
          <a:ln w="9525">
            <a:solidFill>
              <a:schemeClr val="tx1"/>
            </a:solidFill>
            <a:miter lim="800000"/>
            <a:headEnd/>
            <a:tailEnd/>
          </a:ln>
        </p:spPr>
        <p:txBody>
          <a:bodyPr wrap="none" anchor="ctr"/>
          <a:lstStyle/>
          <a:p>
            <a:pPr algn="ctr"/>
            <a:r>
              <a:rPr lang="en-US" sz="2400" b="1">
                <a:solidFill>
                  <a:srgbClr val="CC0000"/>
                </a:solidFill>
              </a:rPr>
              <a:t>Similarity</a:t>
            </a:r>
          </a:p>
        </p:txBody>
      </p:sp>
      <p:sp>
        <p:nvSpPr>
          <p:cNvPr id="83988" name="Line 18"/>
          <p:cNvSpPr>
            <a:spLocks noChangeShapeType="1"/>
          </p:cNvSpPr>
          <p:nvPr/>
        </p:nvSpPr>
        <p:spPr bwMode="auto">
          <a:xfrm flipV="1">
            <a:off x="4572000" y="2819400"/>
            <a:ext cx="0" cy="1295400"/>
          </a:xfrm>
          <a:prstGeom prst="line">
            <a:avLst/>
          </a:prstGeom>
          <a:noFill/>
          <a:ln w="38100">
            <a:solidFill>
              <a:schemeClr val="tx1"/>
            </a:solidFill>
            <a:round/>
            <a:headEn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Footer Placeholder 4"/>
          <p:cNvSpPr>
            <a:spLocks noGrp="1"/>
          </p:cNvSpPr>
          <p:nvPr>
            <p:ph type="ftr" sz="quarter" idx="11"/>
          </p:nvPr>
        </p:nvSpPr>
        <p:spPr>
          <a:xfrm>
            <a:off x="3810000" y="6553200"/>
            <a:ext cx="2895600" cy="304800"/>
          </a:xfrm>
          <a:noFill/>
        </p:spPr>
        <p:txBody>
          <a:bodyPr/>
          <a:lstStyle/>
          <a:p>
            <a:r>
              <a:rPr lang="en-US">
                <a:cs typeface="Arial" charset="0"/>
              </a:rPr>
              <a:t>Copyright ©2014 by Pearson Education, Inc. All rights reserved. </a:t>
            </a:r>
          </a:p>
        </p:txBody>
      </p:sp>
      <p:sp>
        <p:nvSpPr>
          <p:cNvPr id="86018" name="Slide Number Placeholder 5"/>
          <p:cNvSpPr>
            <a:spLocks noGrp="1"/>
          </p:cNvSpPr>
          <p:nvPr>
            <p:ph type="sldNum" sz="quarter" idx="12"/>
          </p:nvPr>
        </p:nvSpPr>
        <p:spPr>
          <a:xfrm>
            <a:off x="7010400" y="6553200"/>
            <a:ext cx="1905000" cy="457200"/>
          </a:xfrm>
          <a:noFill/>
        </p:spPr>
        <p:txBody>
          <a:bodyPr/>
          <a:lstStyle/>
          <a:p>
            <a:r>
              <a:rPr lang="en-US" smtClean="0">
                <a:cs typeface="Arial" charset="0"/>
              </a:rPr>
              <a:t>7-</a:t>
            </a:r>
            <a:fld id="{074D68F2-0B14-4AB7-AAB0-212E6A233085}" type="slidenum">
              <a:rPr lang="en-US" smtClean="0">
                <a:cs typeface="Arial" charset="0"/>
              </a:rPr>
              <a:pPr/>
              <a:t>34</a:t>
            </a:fld>
            <a:endParaRPr lang="en-US" smtClean="0">
              <a:cs typeface="Arial" charset="0"/>
            </a:endParaRPr>
          </a:p>
        </p:txBody>
      </p:sp>
      <p:sp>
        <p:nvSpPr>
          <p:cNvPr id="86019" name="Rectangle 2"/>
          <p:cNvSpPr>
            <a:spLocks noGrp="1" noChangeArrowheads="1"/>
          </p:cNvSpPr>
          <p:nvPr>
            <p:ph type="body" idx="1"/>
          </p:nvPr>
        </p:nvSpPr>
        <p:spPr>
          <a:xfrm>
            <a:off x="762000" y="2133600"/>
            <a:ext cx="8153400" cy="2438400"/>
          </a:xfrm>
        </p:spPr>
        <p:txBody>
          <a:bodyPr/>
          <a:lstStyle/>
          <a:p>
            <a:pPr lvl="1"/>
            <a:r>
              <a:rPr lang="en-US" sz="2400" smtClean="0"/>
              <a:t>Derived from other five characteristics</a:t>
            </a:r>
          </a:p>
          <a:p>
            <a:pPr lvl="1"/>
            <a:r>
              <a:rPr lang="en-US" sz="2400" smtClean="0"/>
              <a:t>Acceptance of individual and message</a:t>
            </a:r>
          </a:p>
          <a:p>
            <a:pPr lvl="1"/>
            <a:r>
              <a:rPr lang="en-US" sz="2400" smtClean="0"/>
              <a:t>Believable</a:t>
            </a:r>
          </a:p>
          <a:p>
            <a:pPr lvl="1"/>
            <a:r>
              <a:rPr lang="en-US" sz="2400" smtClean="0"/>
              <a:t>Most sources do not score high in all characteristics</a:t>
            </a:r>
          </a:p>
          <a:p>
            <a:pPr lvl="1"/>
            <a:r>
              <a:rPr lang="en-US" sz="2400" smtClean="0"/>
              <a:t>Celebrities most likely to possess all characteristics</a:t>
            </a:r>
          </a:p>
        </p:txBody>
      </p:sp>
      <p:sp>
        <p:nvSpPr>
          <p:cNvPr id="86020" name="Rectangle 3"/>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86021" name="Rectangle 4"/>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86022" name="Rectangle 5"/>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
        <p:nvSpPr>
          <p:cNvPr id="86023" name="Rectangle 6"/>
          <p:cNvSpPr>
            <a:spLocks noGrp="1" noChangeArrowheads="1"/>
          </p:cNvSpPr>
          <p:nvPr>
            <p:ph type="title"/>
          </p:nvPr>
        </p:nvSpPr>
        <p:spPr>
          <a:xfrm>
            <a:off x="609600" y="0"/>
            <a:ext cx="8229600" cy="1752600"/>
          </a:xfrm>
        </p:spPr>
        <p:txBody>
          <a:bodyPr/>
          <a:lstStyle/>
          <a:p>
            <a:r>
              <a:rPr lang="en-US" sz="4800" smtClean="0">
                <a:solidFill>
                  <a:srgbClr val="00B050"/>
                </a:solidFill>
              </a:rPr>
              <a:t>Credibility</a:t>
            </a:r>
            <a:r>
              <a:rPr lang="en-US" sz="4800" smtClean="0">
                <a:solidFill>
                  <a:schemeClr val="hlink"/>
                </a:solidFill>
              </a:rPr>
              <a:t/>
            </a:r>
            <a:br>
              <a:rPr lang="en-US" sz="4800" smtClean="0">
                <a:solidFill>
                  <a:schemeClr val="hlink"/>
                </a:solidFill>
              </a:rPr>
            </a:br>
            <a:r>
              <a:rPr lang="en-US" sz="3600" smtClean="0">
                <a:solidFill>
                  <a:schemeClr val="hlink"/>
                </a:solidFill>
              </a:rPr>
              <a:t>Source Characteristics</a:t>
            </a:r>
            <a:endParaRPr lang="en-US" sz="4800" smtClean="0">
              <a:solidFill>
                <a:schemeClr val="hlink"/>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Footer Placeholder 4"/>
          <p:cNvSpPr>
            <a:spLocks noGrp="1"/>
          </p:cNvSpPr>
          <p:nvPr>
            <p:ph type="ftr" sz="quarter" idx="11"/>
          </p:nvPr>
        </p:nvSpPr>
        <p:spPr>
          <a:xfrm>
            <a:off x="3733800" y="6553200"/>
            <a:ext cx="2895600" cy="304800"/>
          </a:xfrm>
          <a:noFill/>
        </p:spPr>
        <p:txBody>
          <a:bodyPr/>
          <a:lstStyle/>
          <a:p>
            <a:r>
              <a:rPr lang="en-US">
                <a:cs typeface="Arial" charset="0"/>
              </a:rPr>
              <a:t>Copyright ©2014 by Pearson Education, Inc. All rights reserved. </a:t>
            </a:r>
          </a:p>
        </p:txBody>
      </p:sp>
      <p:sp>
        <p:nvSpPr>
          <p:cNvPr id="88066" name="Slide Number Placeholder 5"/>
          <p:cNvSpPr>
            <a:spLocks noGrp="1"/>
          </p:cNvSpPr>
          <p:nvPr>
            <p:ph type="sldNum" sz="quarter" idx="12"/>
          </p:nvPr>
        </p:nvSpPr>
        <p:spPr>
          <a:xfrm>
            <a:off x="7010400" y="6553200"/>
            <a:ext cx="1905000" cy="457200"/>
          </a:xfrm>
          <a:noFill/>
        </p:spPr>
        <p:txBody>
          <a:bodyPr/>
          <a:lstStyle/>
          <a:p>
            <a:r>
              <a:rPr lang="en-US" smtClean="0">
                <a:cs typeface="Arial" charset="0"/>
              </a:rPr>
              <a:t>7-</a:t>
            </a:r>
            <a:fld id="{061774E3-2DD6-4762-984C-B0F74DA0BA15}" type="slidenum">
              <a:rPr lang="en-US" smtClean="0">
                <a:cs typeface="Arial" charset="0"/>
              </a:rPr>
              <a:pPr/>
              <a:t>35</a:t>
            </a:fld>
            <a:endParaRPr lang="en-US" smtClean="0">
              <a:cs typeface="Arial" charset="0"/>
            </a:endParaRPr>
          </a:p>
        </p:txBody>
      </p:sp>
      <p:sp>
        <p:nvSpPr>
          <p:cNvPr id="88067" name="Rectangle 3"/>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88068" name="Rectangle 4"/>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88069" name="Rectangle 5"/>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
        <p:nvSpPr>
          <p:cNvPr id="88070" name="Rectangle 6"/>
          <p:cNvSpPr>
            <a:spLocks noGrp="1" noChangeArrowheads="1"/>
          </p:cNvSpPr>
          <p:nvPr>
            <p:ph type="title"/>
          </p:nvPr>
        </p:nvSpPr>
        <p:spPr>
          <a:xfrm>
            <a:off x="4343400" y="1295400"/>
            <a:ext cx="4114800" cy="1752600"/>
          </a:xfrm>
        </p:spPr>
        <p:txBody>
          <a:bodyPr/>
          <a:lstStyle/>
          <a:p>
            <a:r>
              <a:rPr lang="en-US" sz="4400" smtClean="0">
                <a:solidFill>
                  <a:srgbClr val="00B050"/>
                </a:solidFill>
              </a:rPr>
              <a:t>Attractiveness</a:t>
            </a:r>
            <a:br>
              <a:rPr lang="en-US" sz="4400" smtClean="0">
                <a:solidFill>
                  <a:srgbClr val="00B050"/>
                </a:solidFill>
              </a:rPr>
            </a:br>
            <a:r>
              <a:rPr lang="en-US" smtClean="0">
                <a:solidFill>
                  <a:schemeClr val="hlink"/>
                </a:solidFill>
              </a:rPr>
              <a:t>Source Characteristics</a:t>
            </a:r>
            <a:endParaRPr lang="en-US" sz="4400" smtClean="0">
              <a:solidFill>
                <a:schemeClr val="hlink"/>
              </a:solidFill>
            </a:endParaRPr>
          </a:p>
        </p:txBody>
      </p:sp>
      <p:sp>
        <p:nvSpPr>
          <p:cNvPr id="88071" name="TextBox 10"/>
          <p:cNvSpPr txBox="1">
            <a:spLocks noChangeArrowheads="1"/>
          </p:cNvSpPr>
          <p:nvPr/>
        </p:nvSpPr>
        <p:spPr bwMode="auto">
          <a:xfrm>
            <a:off x="4489450" y="4352925"/>
            <a:ext cx="4038600" cy="1200150"/>
          </a:xfrm>
          <a:prstGeom prst="rect">
            <a:avLst/>
          </a:prstGeom>
          <a:noFill/>
          <a:ln w="9525">
            <a:noFill/>
            <a:miter lim="800000"/>
            <a:headEnd/>
            <a:tailEnd/>
          </a:ln>
        </p:spPr>
        <p:txBody>
          <a:bodyPr>
            <a:spAutoFit/>
          </a:bodyPr>
          <a:lstStyle/>
          <a:p>
            <a:pPr eaLnBrk="0" hangingPunct="0">
              <a:buFont typeface="Arial" charset="0"/>
              <a:buChar char="•"/>
            </a:pPr>
            <a:r>
              <a:rPr lang="en-US" sz="2400"/>
              <a:t>Physical attractiveness</a:t>
            </a:r>
          </a:p>
          <a:p>
            <a:pPr eaLnBrk="0" hangingPunct="0">
              <a:buFont typeface="Arial" charset="0"/>
              <a:buChar char="•"/>
            </a:pPr>
            <a:endParaRPr lang="en-US" sz="2400"/>
          </a:p>
          <a:p>
            <a:pPr eaLnBrk="0" hangingPunct="0">
              <a:buFont typeface="Arial" charset="0"/>
              <a:buChar char="•"/>
            </a:pPr>
            <a:r>
              <a:rPr lang="en-US" sz="2400"/>
              <a:t>Personality attractiveness</a:t>
            </a:r>
          </a:p>
        </p:txBody>
      </p:sp>
      <p:pic>
        <p:nvPicPr>
          <p:cNvPr id="88072" name="Picture 2"/>
          <p:cNvPicPr>
            <a:picLocks noChangeAspect="1"/>
          </p:cNvPicPr>
          <p:nvPr/>
        </p:nvPicPr>
        <p:blipFill>
          <a:blip r:embed="rId3"/>
          <a:srcRect/>
          <a:stretch>
            <a:fillRect/>
          </a:stretch>
        </p:blipFill>
        <p:spPr bwMode="auto">
          <a:xfrm>
            <a:off x="207963" y="990600"/>
            <a:ext cx="4059237" cy="5334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Footer Placeholder 4"/>
          <p:cNvSpPr>
            <a:spLocks noGrp="1"/>
          </p:cNvSpPr>
          <p:nvPr>
            <p:ph type="ftr" sz="quarter" idx="11"/>
          </p:nvPr>
        </p:nvSpPr>
        <p:spPr>
          <a:xfrm>
            <a:off x="3657600" y="6553200"/>
            <a:ext cx="2895600" cy="304800"/>
          </a:xfrm>
          <a:noFill/>
        </p:spPr>
        <p:txBody>
          <a:bodyPr/>
          <a:lstStyle/>
          <a:p>
            <a:r>
              <a:rPr lang="en-US">
                <a:cs typeface="Arial" charset="0"/>
              </a:rPr>
              <a:t>Copyright ©2014 by Pearson Education, Inc. All rights reserved. </a:t>
            </a:r>
          </a:p>
        </p:txBody>
      </p:sp>
      <p:sp>
        <p:nvSpPr>
          <p:cNvPr id="90114" name="Slide Number Placeholder 5"/>
          <p:cNvSpPr>
            <a:spLocks noGrp="1"/>
          </p:cNvSpPr>
          <p:nvPr>
            <p:ph type="sldNum" sz="quarter" idx="12"/>
          </p:nvPr>
        </p:nvSpPr>
        <p:spPr>
          <a:xfrm>
            <a:off x="7010400" y="6553200"/>
            <a:ext cx="1905000" cy="457200"/>
          </a:xfrm>
          <a:noFill/>
        </p:spPr>
        <p:txBody>
          <a:bodyPr/>
          <a:lstStyle/>
          <a:p>
            <a:r>
              <a:rPr lang="en-US" smtClean="0">
                <a:cs typeface="Arial" charset="0"/>
              </a:rPr>
              <a:t>7-</a:t>
            </a:r>
            <a:fld id="{2D7CA8F9-C6A4-4A79-8D29-A219B028BD2A}" type="slidenum">
              <a:rPr lang="en-US" smtClean="0">
                <a:cs typeface="Arial" charset="0"/>
              </a:rPr>
              <a:pPr/>
              <a:t>36</a:t>
            </a:fld>
            <a:endParaRPr lang="en-US" smtClean="0">
              <a:cs typeface="Arial" charset="0"/>
            </a:endParaRPr>
          </a:p>
        </p:txBody>
      </p:sp>
      <p:sp>
        <p:nvSpPr>
          <p:cNvPr id="90115" name="Rectangle 2"/>
          <p:cNvSpPr>
            <a:spLocks noGrp="1" noChangeArrowheads="1"/>
          </p:cNvSpPr>
          <p:nvPr>
            <p:ph type="body" idx="1"/>
          </p:nvPr>
        </p:nvSpPr>
        <p:spPr>
          <a:xfrm>
            <a:off x="1676400" y="1828800"/>
            <a:ext cx="6324600" cy="2438400"/>
          </a:xfrm>
        </p:spPr>
        <p:txBody>
          <a:bodyPr/>
          <a:lstStyle/>
          <a:p>
            <a:pPr lvl="1"/>
            <a:r>
              <a:rPr lang="en-US" sz="2400" smtClean="0"/>
              <a:t>Closely related to attractiveness</a:t>
            </a:r>
          </a:p>
          <a:p>
            <a:pPr lvl="1"/>
            <a:r>
              <a:rPr lang="en-US" sz="2400" smtClean="0"/>
              <a:t>Allows for identification</a:t>
            </a:r>
          </a:p>
          <a:p>
            <a:pPr lvl="1"/>
            <a:r>
              <a:rPr lang="en-US" sz="2400" smtClean="0"/>
              <a:t>Source has similar beliefs or attitudes</a:t>
            </a:r>
          </a:p>
          <a:p>
            <a:pPr lvl="1"/>
            <a:r>
              <a:rPr lang="en-US" sz="2400" smtClean="0"/>
              <a:t>Preferences or behaviors similar</a:t>
            </a:r>
          </a:p>
          <a:p>
            <a:pPr lvl="1"/>
            <a:r>
              <a:rPr lang="en-US" sz="2400" smtClean="0"/>
              <a:t>Aspiration similarity</a:t>
            </a:r>
          </a:p>
        </p:txBody>
      </p:sp>
      <p:sp>
        <p:nvSpPr>
          <p:cNvPr id="90116" name="Rectangle 3"/>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90117" name="Rectangle 4"/>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90118" name="Rectangle 5"/>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
        <p:nvSpPr>
          <p:cNvPr id="90119" name="Rectangle 6"/>
          <p:cNvSpPr>
            <a:spLocks noGrp="1" noChangeArrowheads="1"/>
          </p:cNvSpPr>
          <p:nvPr>
            <p:ph type="title"/>
          </p:nvPr>
        </p:nvSpPr>
        <p:spPr>
          <a:xfrm>
            <a:off x="838200" y="0"/>
            <a:ext cx="8001000" cy="1752600"/>
          </a:xfrm>
        </p:spPr>
        <p:txBody>
          <a:bodyPr/>
          <a:lstStyle/>
          <a:p>
            <a:r>
              <a:rPr lang="en-US" sz="4800" smtClean="0">
                <a:solidFill>
                  <a:srgbClr val="00B050"/>
                </a:solidFill>
              </a:rPr>
              <a:t>Similarity</a:t>
            </a:r>
            <a:r>
              <a:rPr lang="en-US" sz="4800" smtClean="0">
                <a:solidFill>
                  <a:schemeClr val="hlink"/>
                </a:solidFill>
              </a:rPr>
              <a:t/>
            </a:r>
            <a:br>
              <a:rPr lang="en-US" sz="4800" smtClean="0">
                <a:solidFill>
                  <a:schemeClr val="hlink"/>
                </a:solidFill>
              </a:rPr>
            </a:br>
            <a:r>
              <a:rPr lang="en-US" sz="3600" smtClean="0">
                <a:solidFill>
                  <a:schemeClr val="hlink"/>
                </a:solidFill>
              </a:rPr>
              <a:t>Source Characteristics</a:t>
            </a:r>
            <a:endParaRPr lang="en-US" sz="4800" smtClean="0">
              <a:solidFill>
                <a:schemeClr val="hlink"/>
              </a:solidFill>
            </a:endParaRPr>
          </a:p>
        </p:txBody>
      </p:sp>
      <p:sp>
        <p:nvSpPr>
          <p:cNvPr id="90120" name="TextBox 9"/>
          <p:cNvSpPr txBox="1">
            <a:spLocks noChangeArrowheads="1"/>
          </p:cNvSpPr>
          <p:nvPr/>
        </p:nvSpPr>
        <p:spPr bwMode="auto">
          <a:xfrm>
            <a:off x="838200" y="4495800"/>
            <a:ext cx="2209800" cy="1200150"/>
          </a:xfrm>
          <a:prstGeom prst="rect">
            <a:avLst/>
          </a:prstGeom>
          <a:noFill/>
          <a:ln w="9525">
            <a:noFill/>
            <a:miter lim="800000"/>
            <a:headEnd/>
            <a:tailEnd/>
          </a:ln>
        </p:spPr>
        <p:txBody>
          <a:bodyPr>
            <a:spAutoFit/>
          </a:bodyPr>
          <a:lstStyle/>
          <a:p>
            <a:pPr eaLnBrk="0" hangingPunct="0"/>
            <a:r>
              <a:rPr lang="en-US" sz="1800"/>
              <a:t>Females can identify with Anna Roberts since most jockeys are male. </a:t>
            </a:r>
          </a:p>
        </p:txBody>
      </p:sp>
      <p:pic>
        <p:nvPicPr>
          <p:cNvPr id="90121" name="Picture 1"/>
          <p:cNvPicPr>
            <a:picLocks noChangeAspect="1"/>
          </p:cNvPicPr>
          <p:nvPr/>
        </p:nvPicPr>
        <p:blipFill>
          <a:blip r:embed="rId3"/>
          <a:srcRect/>
          <a:stretch>
            <a:fillRect/>
          </a:stretch>
        </p:blipFill>
        <p:spPr bwMode="auto">
          <a:xfrm>
            <a:off x="2971800" y="4343400"/>
            <a:ext cx="5791200" cy="1708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Footer Placeholder 4"/>
          <p:cNvSpPr>
            <a:spLocks noGrp="1"/>
          </p:cNvSpPr>
          <p:nvPr>
            <p:ph type="ftr" sz="quarter" idx="11"/>
          </p:nvPr>
        </p:nvSpPr>
        <p:spPr>
          <a:xfrm>
            <a:off x="3962400" y="6553200"/>
            <a:ext cx="2895600" cy="304800"/>
          </a:xfrm>
          <a:noFill/>
        </p:spPr>
        <p:txBody>
          <a:bodyPr/>
          <a:lstStyle/>
          <a:p>
            <a:r>
              <a:rPr lang="en-US">
                <a:cs typeface="Arial" charset="0"/>
              </a:rPr>
              <a:t>Copyright ©2014 by Pearson Education, Inc. All rights reserved. </a:t>
            </a:r>
          </a:p>
        </p:txBody>
      </p:sp>
      <p:sp>
        <p:nvSpPr>
          <p:cNvPr id="92162" name="Slide Number Placeholder 5"/>
          <p:cNvSpPr>
            <a:spLocks noGrp="1"/>
          </p:cNvSpPr>
          <p:nvPr>
            <p:ph type="sldNum" sz="quarter" idx="12"/>
          </p:nvPr>
        </p:nvSpPr>
        <p:spPr>
          <a:xfrm>
            <a:off x="7010400" y="6553200"/>
            <a:ext cx="1905000" cy="457200"/>
          </a:xfrm>
          <a:noFill/>
        </p:spPr>
        <p:txBody>
          <a:bodyPr/>
          <a:lstStyle/>
          <a:p>
            <a:r>
              <a:rPr lang="en-US" smtClean="0">
                <a:cs typeface="Arial" charset="0"/>
              </a:rPr>
              <a:t>7-</a:t>
            </a:r>
            <a:fld id="{25A2006D-E150-4B12-94E4-89FE9389774D}" type="slidenum">
              <a:rPr lang="en-US" smtClean="0">
                <a:cs typeface="Arial" charset="0"/>
              </a:rPr>
              <a:pPr/>
              <a:t>37</a:t>
            </a:fld>
            <a:endParaRPr lang="en-US" smtClean="0">
              <a:cs typeface="Arial" charset="0"/>
            </a:endParaRPr>
          </a:p>
        </p:txBody>
      </p:sp>
      <p:sp>
        <p:nvSpPr>
          <p:cNvPr id="92163" name="Rectangle 2"/>
          <p:cNvSpPr>
            <a:spLocks noGrp="1" noChangeArrowheads="1"/>
          </p:cNvSpPr>
          <p:nvPr>
            <p:ph type="body" idx="1"/>
          </p:nvPr>
        </p:nvSpPr>
        <p:spPr>
          <a:xfrm>
            <a:off x="914400" y="2133600"/>
            <a:ext cx="8001000" cy="2590800"/>
          </a:xfrm>
        </p:spPr>
        <p:txBody>
          <a:bodyPr/>
          <a:lstStyle/>
          <a:p>
            <a:pPr lvl="1"/>
            <a:r>
              <a:rPr lang="en-US" sz="2400" smtClean="0"/>
              <a:t>Consumers respond to sources they like</a:t>
            </a:r>
          </a:p>
          <a:p>
            <a:pPr lvl="1"/>
            <a:r>
              <a:rPr lang="en-US" sz="2400" smtClean="0"/>
              <a:t>May like role an actor plays</a:t>
            </a:r>
          </a:p>
          <a:p>
            <a:pPr lvl="1"/>
            <a:r>
              <a:rPr lang="en-US" sz="2400" smtClean="0"/>
              <a:t>May like an athlete because on favorite team</a:t>
            </a:r>
          </a:p>
          <a:p>
            <a:pPr lvl="1"/>
            <a:r>
              <a:rPr lang="en-US" sz="2400" smtClean="0"/>
              <a:t>May like source because supports favorite cause</a:t>
            </a:r>
          </a:p>
          <a:p>
            <a:pPr lvl="1"/>
            <a:r>
              <a:rPr lang="en-US" sz="2400" smtClean="0"/>
              <a:t>Transfer of dislike to brand being endorsed</a:t>
            </a:r>
          </a:p>
        </p:txBody>
      </p:sp>
      <p:sp>
        <p:nvSpPr>
          <p:cNvPr id="92164" name="Rectangle 3"/>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92165" name="Rectangle 4"/>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92166" name="Rectangle 5"/>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
        <p:nvSpPr>
          <p:cNvPr id="92167" name="Rectangle 6"/>
          <p:cNvSpPr>
            <a:spLocks noGrp="1" noChangeArrowheads="1"/>
          </p:cNvSpPr>
          <p:nvPr>
            <p:ph type="title"/>
          </p:nvPr>
        </p:nvSpPr>
        <p:spPr>
          <a:xfrm>
            <a:off x="838200" y="0"/>
            <a:ext cx="8001000" cy="1752600"/>
          </a:xfrm>
        </p:spPr>
        <p:txBody>
          <a:bodyPr/>
          <a:lstStyle/>
          <a:p>
            <a:r>
              <a:rPr lang="en-US" sz="4800" smtClean="0">
                <a:solidFill>
                  <a:srgbClr val="00B050"/>
                </a:solidFill>
              </a:rPr>
              <a:t>Likeability</a:t>
            </a:r>
            <a:r>
              <a:rPr lang="en-US" sz="4800" smtClean="0">
                <a:solidFill>
                  <a:schemeClr val="hlink"/>
                </a:solidFill>
              </a:rPr>
              <a:t/>
            </a:r>
            <a:br>
              <a:rPr lang="en-US" sz="4800" smtClean="0">
                <a:solidFill>
                  <a:schemeClr val="hlink"/>
                </a:solidFill>
              </a:rPr>
            </a:br>
            <a:r>
              <a:rPr lang="en-US" sz="3600" smtClean="0">
                <a:solidFill>
                  <a:schemeClr val="hlink"/>
                </a:solidFill>
              </a:rPr>
              <a:t>Source Characteristics</a:t>
            </a:r>
            <a:endParaRPr lang="en-US" sz="4800" smtClean="0">
              <a:solidFill>
                <a:schemeClr val="hlink"/>
              </a:solidFill>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Footer Placeholder 4"/>
          <p:cNvSpPr>
            <a:spLocks noGrp="1"/>
          </p:cNvSpPr>
          <p:nvPr>
            <p:ph type="ftr" sz="quarter" idx="11"/>
          </p:nvPr>
        </p:nvSpPr>
        <p:spPr>
          <a:xfrm>
            <a:off x="3810000" y="6553200"/>
            <a:ext cx="2895600" cy="304800"/>
          </a:xfrm>
          <a:noFill/>
        </p:spPr>
        <p:txBody>
          <a:bodyPr/>
          <a:lstStyle/>
          <a:p>
            <a:r>
              <a:rPr lang="en-US">
                <a:cs typeface="Arial" charset="0"/>
              </a:rPr>
              <a:t>Copyright ©2014 by Pearson Education, Inc. All rights reserved. </a:t>
            </a:r>
          </a:p>
        </p:txBody>
      </p:sp>
      <p:sp>
        <p:nvSpPr>
          <p:cNvPr id="94210" name="Slide Number Placeholder 5"/>
          <p:cNvSpPr>
            <a:spLocks noGrp="1"/>
          </p:cNvSpPr>
          <p:nvPr>
            <p:ph type="sldNum" sz="quarter" idx="12"/>
          </p:nvPr>
        </p:nvSpPr>
        <p:spPr>
          <a:xfrm>
            <a:off x="7010400" y="6553200"/>
            <a:ext cx="1905000" cy="457200"/>
          </a:xfrm>
          <a:noFill/>
        </p:spPr>
        <p:txBody>
          <a:bodyPr/>
          <a:lstStyle/>
          <a:p>
            <a:r>
              <a:rPr lang="en-US" smtClean="0">
                <a:cs typeface="Arial" charset="0"/>
              </a:rPr>
              <a:t>7-</a:t>
            </a:r>
            <a:fld id="{48EF89B0-457F-4AD3-BC5E-3BBA284CEA9A}" type="slidenum">
              <a:rPr lang="en-US" smtClean="0">
                <a:cs typeface="Arial" charset="0"/>
              </a:rPr>
              <a:pPr/>
              <a:t>38</a:t>
            </a:fld>
            <a:endParaRPr lang="en-US" smtClean="0">
              <a:cs typeface="Arial" charset="0"/>
            </a:endParaRPr>
          </a:p>
        </p:txBody>
      </p:sp>
      <p:sp>
        <p:nvSpPr>
          <p:cNvPr id="94211" name="Rectangle 2"/>
          <p:cNvSpPr>
            <a:spLocks noGrp="1" noChangeArrowheads="1"/>
          </p:cNvSpPr>
          <p:nvPr>
            <p:ph type="body" idx="1"/>
          </p:nvPr>
        </p:nvSpPr>
        <p:spPr>
          <a:xfrm>
            <a:off x="609600" y="2133600"/>
            <a:ext cx="8229600" cy="2590800"/>
          </a:xfrm>
        </p:spPr>
        <p:txBody>
          <a:bodyPr/>
          <a:lstStyle/>
          <a:p>
            <a:pPr lvl="1"/>
            <a:r>
              <a:rPr lang="en-US" smtClean="0"/>
              <a:t>Not all spokespersons are viewed trustworthy</a:t>
            </a:r>
          </a:p>
          <a:p>
            <a:pPr lvl="1"/>
            <a:r>
              <a:rPr lang="en-US" smtClean="0"/>
              <a:t>Degree of confidence or acceptance</a:t>
            </a:r>
          </a:p>
          <a:p>
            <a:pPr lvl="1"/>
            <a:r>
              <a:rPr lang="en-US" smtClean="0"/>
              <a:t>Helps consumers believe message</a:t>
            </a:r>
          </a:p>
          <a:p>
            <a:pPr lvl="1"/>
            <a:r>
              <a:rPr lang="en-US" smtClean="0"/>
              <a:t>Likeability and trustworthiness related</a:t>
            </a:r>
          </a:p>
        </p:txBody>
      </p:sp>
      <p:sp>
        <p:nvSpPr>
          <p:cNvPr id="94212" name="Rectangle 3"/>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94213" name="Rectangle 4"/>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94214" name="Rectangle 5"/>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
        <p:nvSpPr>
          <p:cNvPr id="94215" name="Rectangle 6"/>
          <p:cNvSpPr>
            <a:spLocks noGrp="1" noChangeArrowheads="1"/>
          </p:cNvSpPr>
          <p:nvPr>
            <p:ph type="title"/>
          </p:nvPr>
        </p:nvSpPr>
        <p:spPr>
          <a:xfrm>
            <a:off x="838200" y="0"/>
            <a:ext cx="8001000" cy="1752600"/>
          </a:xfrm>
        </p:spPr>
        <p:txBody>
          <a:bodyPr/>
          <a:lstStyle/>
          <a:p>
            <a:r>
              <a:rPr lang="en-US" sz="4800" smtClean="0">
                <a:solidFill>
                  <a:srgbClr val="00B050"/>
                </a:solidFill>
              </a:rPr>
              <a:t>Trustworthiness</a:t>
            </a:r>
            <a:r>
              <a:rPr lang="en-US" sz="4800" smtClean="0">
                <a:solidFill>
                  <a:schemeClr val="hlink"/>
                </a:solidFill>
              </a:rPr>
              <a:t/>
            </a:r>
            <a:br>
              <a:rPr lang="en-US" sz="4800" smtClean="0">
                <a:solidFill>
                  <a:schemeClr val="hlink"/>
                </a:solidFill>
              </a:rPr>
            </a:br>
            <a:r>
              <a:rPr lang="en-US" sz="3600" smtClean="0">
                <a:solidFill>
                  <a:schemeClr val="hlink"/>
                </a:solidFill>
              </a:rPr>
              <a:t>Source Characteristics</a:t>
            </a:r>
            <a:endParaRPr lang="en-US" sz="4800" smtClean="0">
              <a:solidFill>
                <a:schemeClr val="hlink"/>
              </a:solidFill>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Footer Placeholder 4"/>
          <p:cNvSpPr>
            <a:spLocks noGrp="1"/>
          </p:cNvSpPr>
          <p:nvPr>
            <p:ph type="ftr" sz="quarter" idx="11"/>
          </p:nvPr>
        </p:nvSpPr>
        <p:spPr>
          <a:xfrm>
            <a:off x="3733800" y="6553200"/>
            <a:ext cx="2895600" cy="304800"/>
          </a:xfrm>
          <a:noFill/>
        </p:spPr>
        <p:txBody>
          <a:bodyPr/>
          <a:lstStyle/>
          <a:p>
            <a:r>
              <a:rPr lang="en-US">
                <a:cs typeface="Arial" charset="0"/>
              </a:rPr>
              <a:t>Copyright ©2014 by Pearson Education, Inc. All rights reserved. </a:t>
            </a:r>
          </a:p>
        </p:txBody>
      </p:sp>
      <p:sp>
        <p:nvSpPr>
          <p:cNvPr id="96258" name="Slide Number Placeholder 5"/>
          <p:cNvSpPr>
            <a:spLocks noGrp="1"/>
          </p:cNvSpPr>
          <p:nvPr>
            <p:ph type="sldNum" sz="quarter" idx="12"/>
          </p:nvPr>
        </p:nvSpPr>
        <p:spPr>
          <a:xfrm>
            <a:off x="7010400" y="6553200"/>
            <a:ext cx="1905000" cy="457200"/>
          </a:xfrm>
          <a:noFill/>
        </p:spPr>
        <p:txBody>
          <a:bodyPr/>
          <a:lstStyle/>
          <a:p>
            <a:r>
              <a:rPr lang="en-US" smtClean="0">
                <a:cs typeface="Arial" charset="0"/>
              </a:rPr>
              <a:t>7-</a:t>
            </a:r>
            <a:fld id="{CD9C8AF6-79D1-41A6-867E-6A4F74820E80}" type="slidenum">
              <a:rPr lang="en-US" smtClean="0">
                <a:cs typeface="Arial" charset="0"/>
              </a:rPr>
              <a:pPr/>
              <a:t>39</a:t>
            </a:fld>
            <a:endParaRPr lang="en-US" smtClean="0">
              <a:cs typeface="Arial" charset="0"/>
            </a:endParaRPr>
          </a:p>
        </p:txBody>
      </p:sp>
      <p:sp>
        <p:nvSpPr>
          <p:cNvPr id="96259" name="Rectangle 3"/>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96260" name="Rectangle 4"/>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96261" name="Rectangle 5"/>
          <p:cNvSpPr>
            <a:spLocks noChangeArrowheads="1"/>
          </p:cNvSpPr>
          <p:nvPr/>
        </p:nvSpPr>
        <p:spPr bwMode="auto">
          <a:xfrm>
            <a:off x="0" y="32004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
        <p:nvSpPr>
          <p:cNvPr id="96262" name="Rectangle 6"/>
          <p:cNvSpPr>
            <a:spLocks noChangeArrowheads="1"/>
          </p:cNvSpPr>
          <p:nvPr/>
        </p:nvSpPr>
        <p:spPr bwMode="auto">
          <a:xfrm>
            <a:off x="533400" y="228600"/>
            <a:ext cx="5257800" cy="609600"/>
          </a:xfrm>
          <a:prstGeom prst="rect">
            <a:avLst/>
          </a:prstGeom>
          <a:solidFill>
            <a:srgbClr val="333399"/>
          </a:solidFill>
          <a:ln w="12700">
            <a:noFill/>
            <a:miter lim="800000"/>
            <a:headEnd type="none" w="sm" len="sm"/>
            <a:tailEnd type="none" w="sm" len="sm"/>
          </a:ln>
        </p:spPr>
        <p:txBody>
          <a:bodyPr wrap="none" anchor="ctr"/>
          <a:lstStyle/>
          <a:p>
            <a:pPr eaLnBrk="0" hangingPunct="0"/>
            <a:endParaRPr lang="en-US"/>
          </a:p>
        </p:txBody>
      </p:sp>
      <p:sp>
        <p:nvSpPr>
          <p:cNvPr id="96263" name="Rectangle 7"/>
          <p:cNvSpPr>
            <a:spLocks noChangeArrowheads="1"/>
          </p:cNvSpPr>
          <p:nvPr/>
        </p:nvSpPr>
        <p:spPr bwMode="auto">
          <a:xfrm>
            <a:off x="533400" y="838200"/>
            <a:ext cx="5257800" cy="6096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
        <p:nvSpPr>
          <p:cNvPr id="96264" name="Text Box 8"/>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a:r>
              <a:rPr lang="en-US" sz="3200">
                <a:solidFill>
                  <a:srgbClr val="FFFFFF"/>
                </a:solidFill>
              </a:rPr>
              <a:t>F I G U R E    7. 7</a:t>
            </a:r>
          </a:p>
        </p:txBody>
      </p:sp>
      <p:sp>
        <p:nvSpPr>
          <p:cNvPr id="96265" name="Rectangle 9"/>
          <p:cNvSpPr>
            <a:spLocks noGrp="1" noChangeArrowheads="1"/>
          </p:cNvSpPr>
          <p:nvPr>
            <p:ph type="title"/>
          </p:nvPr>
        </p:nvSpPr>
        <p:spPr>
          <a:xfrm>
            <a:off x="762000" y="914400"/>
            <a:ext cx="4572000" cy="533400"/>
          </a:xfrm>
        </p:spPr>
        <p:txBody>
          <a:bodyPr/>
          <a:lstStyle/>
          <a:p>
            <a:pPr algn="l"/>
            <a:r>
              <a:rPr lang="en-US" smtClean="0"/>
              <a:t>Most Trust Celebrities</a:t>
            </a:r>
          </a:p>
        </p:txBody>
      </p:sp>
      <p:sp>
        <p:nvSpPr>
          <p:cNvPr id="12" name="Content Placeholder 4"/>
          <p:cNvSpPr>
            <a:spLocks noGrp="1"/>
          </p:cNvSpPr>
          <p:nvPr>
            <p:ph idx="1"/>
          </p:nvPr>
        </p:nvSpPr>
        <p:spPr>
          <a:xfrm>
            <a:off x="1447800" y="1676400"/>
            <a:ext cx="7239000" cy="4114800"/>
          </a:xfrm>
        </p:spPr>
        <p:txBody>
          <a:bodyPr>
            <a:normAutofit/>
          </a:bodyPr>
          <a:lstStyle/>
          <a:p>
            <a:pPr marL="514350" indent="-514350">
              <a:lnSpc>
                <a:spcPct val="80000"/>
              </a:lnSpc>
              <a:buFontTx/>
              <a:buAutoNum type="arabicPeriod"/>
            </a:pPr>
            <a:r>
              <a:rPr lang="en-US" sz="2500" smtClean="0"/>
              <a:t>Betty White</a:t>
            </a:r>
          </a:p>
          <a:p>
            <a:pPr marL="514350" indent="-514350">
              <a:lnSpc>
                <a:spcPct val="80000"/>
              </a:lnSpc>
              <a:buFontTx/>
              <a:buAutoNum type="arabicPeriod"/>
            </a:pPr>
            <a:r>
              <a:rPr lang="en-US" sz="2500" smtClean="0"/>
              <a:t>Denzel Washington</a:t>
            </a:r>
          </a:p>
          <a:p>
            <a:pPr marL="514350" indent="-514350">
              <a:lnSpc>
                <a:spcPct val="80000"/>
              </a:lnSpc>
              <a:buFontTx/>
              <a:buAutoNum type="arabicPeriod"/>
            </a:pPr>
            <a:r>
              <a:rPr lang="en-US" sz="2500" smtClean="0"/>
              <a:t>Sandra Bullock</a:t>
            </a:r>
          </a:p>
          <a:p>
            <a:pPr marL="514350" indent="-514350">
              <a:lnSpc>
                <a:spcPct val="80000"/>
              </a:lnSpc>
              <a:buFontTx/>
              <a:buAutoNum type="arabicPeriod"/>
            </a:pPr>
            <a:r>
              <a:rPr lang="en-US" sz="2500" smtClean="0"/>
              <a:t>Clint Eastwood</a:t>
            </a:r>
          </a:p>
          <a:p>
            <a:pPr marL="514350" indent="-514350">
              <a:lnSpc>
                <a:spcPct val="80000"/>
              </a:lnSpc>
              <a:buFontTx/>
              <a:buAutoNum type="arabicPeriod"/>
            </a:pPr>
            <a:r>
              <a:rPr lang="en-US" sz="2500" smtClean="0"/>
              <a:t>Tom Hanks</a:t>
            </a:r>
          </a:p>
          <a:p>
            <a:pPr marL="514350" indent="-514350">
              <a:lnSpc>
                <a:spcPct val="80000"/>
              </a:lnSpc>
              <a:buFontTx/>
              <a:buAutoNum type="arabicPeriod"/>
            </a:pPr>
            <a:r>
              <a:rPr lang="en-US" sz="2500" smtClean="0"/>
              <a:t>Harrison Ford</a:t>
            </a:r>
          </a:p>
          <a:p>
            <a:pPr marL="514350" indent="-514350">
              <a:lnSpc>
                <a:spcPct val="80000"/>
              </a:lnSpc>
              <a:buFontTx/>
              <a:buAutoNum type="arabicPeriod"/>
            </a:pPr>
            <a:r>
              <a:rPr lang="en-US" sz="2500" smtClean="0"/>
              <a:t>Morgan Freeman</a:t>
            </a:r>
          </a:p>
          <a:p>
            <a:pPr marL="514350" indent="-514350">
              <a:lnSpc>
                <a:spcPct val="80000"/>
              </a:lnSpc>
              <a:buFontTx/>
              <a:buAutoNum type="arabicPeriod"/>
            </a:pPr>
            <a:r>
              <a:rPr lang="en-US" sz="2500" smtClean="0"/>
              <a:t>Kate Middleton</a:t>
            </a:r>
          </a:p>
          <a:p>
            <a:pPr marL="514350" indent="-514350">
              <a:lnSpc>
                <a:spcPct val="80000"/>
              </a:lnSpc>
              <a:buFontTx/>
              <a:buAutoNum type="arabicPeriod"/>
            </a:pPr>
            <a:r>
              <a:rPr lang="en-US" sz="2500" smtClean="0"/>
              <a:t>Will Smith</a:t>
            </a:r>
          </a:p>
          <a:p>
            <a:pPr marL="514350" indent="-514350">
              <a:lnSpc>
                <a:spcPct val="80000"/>
              </a:lnSpc>
              <a:buFontTx/>
              <a:buAutoNum type="arabicPeriod"/>
            </a:pPr>
            <a:r>
              <a:rPr lang="en-US" sz="2500" smtClean="0"/>
              <a:t>Johnny Depp</a:t>
            </a:r>
          </a:p>
        </p:txBody>
      </p:sp>
      <p:sp>
        <p:nvSpPr>
          <p:cNvPr id="96267" name="TextBox 12"/>
          <p:cNvSpPr txBox="1">
            <a:spLocks noChangeArrowheads="1"/>
          </p:cNvSpPr>
          <p:nvPr/>
        </p:nvSpPr>
        <p:spPr bwMode="auto">
          <a:xfrm>
            <a:off x="1216025" y="5891213"/>
            <a:ext cx="7620000" cy="431800"/>
          </a:xfrm>
          <a:prstGeom prst="rect">
            <a:avLst/>
          </a:prstGeom>
          <a:noFill/>
          <a:ln w="9525">
            <a:noFill/>
            <a:miter lim="800000"/>
            <a:headEnd/>
            <a:tailEnd/>
          </a:ln>
        </p:spPr>
        <p:txBody>
          <a:bodyPr>
            <a:spAutoFit/>
          </a:bodyPr>
          <a:lstStyle/>
          <a:p>
            <a:pPr eaLnBrk="0" hangingPunct="0"/>
            <a:r>
              <a:rPr lang="en-US" sz="1100">
                <a:solidFill>
                  <a:schemeClr val="tx1"/>
                </a:solidFill>
              </a:rPr>
              <a:t>Source: Adapted from “Betty White Voted America’s Most Trusted Celebrity: Poll,” </a:t>
            </a:r>
            <a:r>
              <a:rPr lang="en-US" sz="1100" i="1">
                <a:solidFill>
                  <a:schemeClr val="tx1"/>
                </a:solidFill>
              </a:rPr>
              <a:t>Reuters</a:t>
            </a:r>
            <a:r>
              <a:rPr lang="en-US" sz="1100">
                <a:solidFill>
                  <a:schemeClr val="tx1"/>
                </a:solidFill>
              </a:rPr>
              <a:t>, August 18, 2011, </a:t>
            </a:r>
            <a:r>
              <a:rPr lang="en-US" sz="1100" u="sng">
                <a:hlinkClick r:id="rId3"/>
              </a:rPr>
              <a:t>www.reuters.com/assets/print?aid=USTRE77H2WE20110818</a:t>
            </a:r>
            <a:r>
              <a:rPr lang="en-US" sz="1100"/>
              <a:t>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Footer Placeholder 5"/>
          <p:cNvSpPr>
            <a:spLocks noGrp="1"/>
          </p:cNvSpPr>
          <p:nvPr>
            <p:ph type="ftr" sz="quarter" idx="11"/>
          </p:nvPr>
        </p:nvSpPr>
        <p:spPr>
          <a:xfrm>
            <a:off x="3810000" y="6553200"/>
            <a:ext cx="2895600" cy="304800"/>
          </a:xfrm>
          <a:noFill/>
        </p:spPr>
        <p:txBody>
          <a:bodyPr/>
          <a:lstStyle/>
          <a:p>
            <a:r>
              <a:rPr lang="en-US">
                <a:cs typeface="Arial" charset="0"/>
              </a:rPr>
              <a:t>Copyright ©2014 by Pearson Education, Inc. All rights reserved. </a:t>
            </a:r>
          </a:p>
        </p:txBody>
      </p:sp>
      <p:sp>
        <p:nvSpPr>
          <p:cNvPr id="24578" name="Slide Number Placeholder 6"/>
          <p:cNvSpPr>
            <a:spLocks noGrp="1"/>
          </p:cNvSpPr>
          <p:nvPr>
            <p:ph type="sldNum" sz="quarter" idx="12"/>
          </p:nvPr>
        </p:nvSpPr>
        <p:spPr>
          <a:xfrm>
            <a:off x="7010400" y="6553200"/>
            <a:ext cx="1905000" cy="457200"/>
          </a:xfrm>
          <a:noFill/>
        </p:spPr>
        <p:txBody>
          <a:bodyPr/>
          <a:lstStyle/>
          <a:p>
            <a:r>
              <a:rPr lang="en-US" smtClean="0">
                <a:cs typeface="Arial" charset="0"/>
              </a:rPr>
              <a:t>7-</a:t>
            </a:r>
            <a:fld id="{DC807ADE-3CE4-4F1E-B144-512110353AC6}" type="slidenum">
              <a:rPr lang="en-US" smtClean="0">
                <a:cs typeface="Arial" charset="0"/>
              </a:rPr>
              <a:pPr/>
              <a:t>4</a:t>
            </a:fld>
            <a:endParaRPr lang="en-US" smtClean="0">
              <a:cs typeface="Arial" charset="0"/>
            </a:endParaRPr>
          </a:p>
        </p:txBody>
      </p:sp>
      <p:sp>
        <p:nvSpPr>
          <p:cNvPr id="24579" name="Rectangle 2"/>
          <p:cNvSpPr>
            <a:spLocks noGrp="1" noChangeArrowheads="1"/>
          </p:cNvSpPr>
          <p:nvPr>
            <p:ph type="title"/>
          </p:nvPr>
        </p:nvSpPr>
        <p:spPr>
          <a:xfrm>
            <a:off x="3581400" y="2438400"/>
            <a:ext cx="4572000" cy="533400"/>
          </a:xfrm>
        </p:spPr>
        <p:txBody>
          <a:bodyPr/>
          <a:lstStyle/>
          <a:p>
            <a:r>
              <a:rPr lang="en-US" sz="4000" smtClean="0">
                <a:solidFill>
                  <a:srgbClr val="FF3300"/>
                </a:solidFill>
              </a:rPr>
              <a:t>Chapter Overview</a:t>
            </a:r>
          </a:p>
        </p:txBody>
      </p:sp>
      <p:sp>
        <p:nvSpPr>
          <p:cNvPr id="24580" name="Rectangle 3"/>
          <p:cNvSpPr>
            <a:spLocks noGrp="1" noChangeArrowheads="1"/>
          </p:cNvSpPr>
          <p:nvPr>
            <p:ph type="body" sz="half" idx="1"/>
          </p:nvPr>
        </p:nvSpPr>
        <p:spPr>
          <a:xfrm>
            <a:off x="3048000" y="3352800"/>
            <a:ext cx="5943600" cy="3048000"/>
          </a:xfrm>
        </p:spPr>
        <p:txBody>
          <a:bodyPr/>
          <a:lstStyle/>
          <a:p>
            <a:pPr>
              <a:lnSpc>
                <a:spcPct val="90000"/>
              </a:lnSpc>
            </a:pPr>
            <a:r>
              <a:rPr lang="en-US" sz="2800" smtClean="0"/>
              <a:t>Message strategies</a:t>
            </a:r>
          </a:p>
          <a:p>
            <a:pPr>
              <a:lnSpc>
                <a:spcPct val="90000"/>
              </a:lnSpc>
            </a:pPr>
            <a:r>
              <a:rPr lang="en-US" sz="2800" smtClean="0"/>
              <a:t>Executional frameworks</a:t>
            </a:r>
          </a:p>
          <a:p>
            <a:pPr>
              <a:lnSpc>
                <a:spcPct val="90000"/>
              </a:lnSpc>
            </a:pPr>
            <a:r>
              <a:rPr lang="en-US" sz="2800" smtClean="0"/>
              <a:t>Spokespersons and endorsers</a:t>
            </a:r>
          </a:p>
          <a:p>
            <a:pPr>
              <a:lnSpc>
                <a:spcPct val="90000"/>
              </a:lnSpc>
            </a:pPr>
            <a:r>
              <a:rPr lang="en-US" sz="2800" smtClean="0"/>
              <a:t>Principles of effective advertising</a:t>
            </a:r>
          </a:p>
        </p:txBody>
      </p:sp>
      <p:sp>
        <p:nvSpPr>
          <p:cNvPr id="24581" name="Text Box 6"/>
          <p:cNvSpPr txBox="1">
            <a:spLocks noChangeArrowheads="1"/>
          </p:cNvSpPr>
          <p:nvPr/>
        </p:nvSpPr>
        <p:spPr bwMode="auto">
          <a:xfrm>
            <a:off x="3048000" y="533400"/>
            <a:ext cx="6096000" cy="1446213"/>
          </a:xfrm>
          <a:prstGeom prst="rect">
            <a:avLst/>
          </a:prstGeom>
          <a:noFill/>
          <a:ln w="12700">
            <a:noFill/>
            <a:miter lim="800000"/>
            <a:headEnd type="none" w="sm" len="sm"/>
            <a:tailEnd type="none" w="sm" len="sm"/>
          </a:ln>
        </p:spPr>
        <p:txBody>
          <a:bodyPr>
            <a:spAutoFit/>
          </a:bodyPr>
          <a:lstStyle/>
          <a:p>
            <a:pPr algn="ctr" eaLnBrk="0" hangingPunct="0"/>
            <a:r>
              <a:rPr lang="en-US" sz="3200" b="1">
                <a:solidFill>
                  <a:schemeClr val="tx2"/>
                </a:solidFill>
              </a:rPr>
              <a:t>Advertising Design </a:t>
            </a:r>
          </a:p>
          <a:p>
            <a:pPr algn="ctr" eaLnBrk="0" hangingPunct="0"/>
            <a:r>
              <a:rPr lang="en-US">
                <a:solidFill>
                  <a:schemeClr val="tx2"/>
                </a:solidFill>
              </a:rPr>
              <a:t>Message Strategies </a:t>
            </a:r>
            <a:r>
              <a:rPr lang="en-US" sz="2000">
                <a:solidFill>
                  <a:schemeClr val="tx2"/>
                </a:solidFill>
              </a:rPr>
              <a:t>and</a:t>
            </a:r>
            <a:r>
              <a:rPr lang="en-US">
                <a:solidFill>
                  <a:schemeClr val="tx2"/>
                </a:solidFill>
              </a:rPr>
              <a:t> </a:t>
            </a:r>
          </a:p>
          <a:p>
            <a:pPr algn="ctr" eaLnBrk="0" hangingPunct="0"/>
            <a:r>
              <a:rPr lang="en-US">
                <a:solidFill>
                  <a:schemeClr val="tx2"/>
                </a:solidFill>
              </a:rPr>
              <a:t>Executional Frameworks</a:t>
            </a:r>
            <a:r>
              <a:rPr lang="en-US" sz="2400"/>
              <a:t> </a:t>
            </a:r>
          </a:p>
        </p:txBody>
      </p:sp>
      <p:sp>
        <p:nvSpPr>
          <p:cNvPr id="24582" name="Rectangle 7"/>
          <p:cNvSpPr>
            <a:spLocks noChangeArrowheads="1"/>
          </p:cNvSpPr>
          <p:nvPr/>
        </p:nvSpPr>
        <p:spPr bwMode="auto">
          <a:xfrm>
            <a:off x="0" y="0"/>
            <a:ext cx="29718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24583" name="Text Box 9"/>
          <p:cNvSpPr txBox="1">
            <a:spLocks noChangeArrowheads="1"/>
          </p:cNvSpPr>
          <p:nvPr/>
        </p:nvSpPr>
        <p:spPr bwMode="auto">
          <a:xfrm>
            <a:off x="609600" y="533400"/>
            <a:ext cx="2133600" cy="2043113"/>
          </a:xfrm>
          <a:prstGeom prst="rect">
            <a:avLst/>
          </a:prstGeom>
          <a:noFill/>
          <a:ln w="12700">
            <a:noFill/>
            <a:miter lim="800000"/>
            <a:headEnd type="none" w="sm" len="sm"/>
            <a:tailEnd type="none" w="sm" len="sm"/>
          </a:ln>
        </p:spPr>
        <p:txBody>
          <a:bodyPr>
            <a:spAutoFit/>
          </a:bodyPr>
          <a:lstStyle/>
          <a:p>
            <a:pPr algn="ctr">
              <a:spcBef>
                <a:spcPct val="50000"/>
              </a:spcBef>
            </a:pPr>
            <a:r>
              <a:rPr lang="en-US" sz="12800">
                <a:solidFill>
                  <a:srgbClr val="CC3300"/>
                </a:solidFill>
              </a:rPr>
              <a:t>7</a:t>
            </a:r>
          </a:p>
        </p:txBody>
      </p:sp>
      <p:sp>
        <p:nvSpPr>
          <p:cNvPr id="24584" name="Rectangle 10"/>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pic>
        <p:nvPicPr>
          <p:cNvPr id="24585" name="Picture 3"/>
          <p:cNvPicPr>
            <a:picLocks noChangeAspect="1"/>
          </p:cNvPicPr>
          <p:nvPr/>
        </p:nvPicPr>
        <p:blipFill>
          <a:blip r:embed="rId3"/>
          <a:srcRect/>
          <a:stretch>
            <a:fillRect/>
          </a:stretch>
        </p:blipFill>
        <p:spPr bwMode="auto">
          <a:xfrm>
            <a:off x="-6350" y="3048000"/>
            <a:ext cx="2986088" cy="19875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Footer Placeholder 4"/>
          <p:cNvSpPr>
            <a:spLocks noGrp="1"/>
          </p:cNvSpPr>
          <p:nvPr>
            <p:ph type="ftr" sz="quarter" idx="11"/>
          </p:nvPr>
        </p:nvSpPr>
        <p:spPr>
          <a:xfrm>
            <a:off x="3733800" y="6553200"/>
            <a:ext cx="2895600" cy="304800"/>
          </a:xfrm>
          <a:noFill/>
        </p:spPr>
        <p:txBody>
          <a:bodyPr/>
          <a:lstStyle/>
          <a:p>
            <a:r>
              <a:rPr lang="en-US">
                <a:cs typeface="Arial" charset="0"/>
              </a:rPr>
              <a:t>Copyright ©2014 by Pearson Education, Inc. All rights reserved. </a:t>
            </a:r>
          </a:p>
        </p:txBody>
      </p:sp>
      <p:sp>
        <p:nvSpPr>
          <p:cNvPr id="98306" name="Slide Number Placeholder 5"/>
          <p:cNvSpPr>
            <a:spLocks noGrp="1"/>
          </p:cNvSpPr>
          <p:nvPr>
            <p:ph type="sldNum" sz="quarter" idx="12"/>
          </p:nvPr>
        </p:nvSpPr>
        <p:spPr>
          <a:xfrm>
            <a:off x="7010400" y="6553200"/>
            <a:ext cx="1905000" cy="457200"/>
          </a:xfrm>
          <a:noFill/>
        </p:spPr>
        <p:txBody>
          <a:bodyPr/>
          <a:lstStyle/>
          <a:p>
            <a:r>
              <a:rPr lang="en-US" smtClean="0">
                <a:cs typeface="Arial" charset="0"/>
              </a:rPr>
              <a:t>7-</a:t>
            </a:r>
            <a:fld id="{7A5503F2-5421-49DC-9E23-569DBC989358}" type="slidenum">
              <a:rPr lang="en-US" smtClean="0">
                <a:cs typeface="Arial" charset="0"/>
              </a:rPr>
              <a:pPr/>
              <a:t>40</a:t>
            </a:fld>
            <a:endParaRPr lang="en-US" smtClean="0">
              <a:cs typeface="Arial" charset="0"/>
            </a:endParaRPr>
          </a:p>
        </p:txBody>
      </p:sp>
      <p:sp>
        <p:nvSpPr>
          <p:cNvPr id="98307" name="Rectangle 3"/>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98308" name="Rectangle 4"/>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98309" name="Rectangle 5"/>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
        <p:nvSpPr>
          <p:cNvPr id="98310" name="Rectangle 6"/>
          <p:cNvSpPr>
            <a:spLocks noGrp="1" noChangeArrowheads="1"/>
          </p:cNvSpPr>
          <p:nvPr>
            <p:ph type="title"/>
          </p:nvPr>
        </p:nvSpPr>
        <p:spPr>
          <a:xfrm>
            <a:off x="609600" y="0"/>
            <a:ext cx="8229600" cy="1524000"/>
          </a:xfrm>
        </p:spPr>
        <p:txBody>
          <a:bodyPr/>
          <a:lstStyle/>
          <a:p>
            <a:r>
              <a:rPr lang="en-US" sz="4800" smtClean="0">
                <a:solidFill>
                  <a:srgbClr val="00B050"/>
                </a:solidFill>
              </a:rPr>
              <a:t>Expertise</a:t>
            </a:r>
            <a:r>
              <a:rPr lang="en-US" sz="4800" smtClean="0">
                <a:solidFill>
                  <a:schemeClr val="hlink"/>
                </a:solidFill>
              </a:rPr>
              <a:t/>
            </a:r>
            <a:br>
              <a:rPr lang="en-US" sz="4800" smtClean="0">
                <a:solidFill>
                  <a:schemeClr val="hlink"/>
                </a:solidFill>
              </a:rPr>
            </a:br>
            <a:r>
              <a:rPr lang="en-US" sz="3600" smtClean="0">
                <a:solidFill>
                  <a:schemeClr val="hlink"/>
                </a:solidFill>
              </a:rPr>
              <a:t>Source Characteristics</a:t>
            </a:r>
            <a:endParaRPr lang="en-US" sz="4800" smtClean="0">
              <a:solidFill>
                <a:schemeClr val="hlink"/>
              </a:solidFill>
            </a:endParaRPr>
          </a:p>
        </p:txBody>
      </p:sp>
      <p:sp>
        <p:nvSpPr>
          <p:cNvPr id="98311" name="TextBox 10"/>
          <p:cNvSpPr txBox="1">
            <a:spLocks noChangeArrowheads="1"/>
          </p:cNvSpPr>
          <p:nvPr/>
        </p:nvSpPr>
        <p:spPr bwMode="auto">
          <a:xfrm>
            <a:off x="1447800" y="2667000"/>
            <a:ext cx="3359150" cy="1077913"/>
          </a:xfrm>
          <a:prstGeom prst="rect">
            <a:avLst/>
          </a:prstGeom>
          <a:noFill/>
          <a:ln w="9525">
            <a:noFill/>
            <a:miter lim="800000"/>
            <a:headEnd/>
            <a:tailEnd/>
          </a:ln>
        </p:spPr>
        <p:txBody>
          <a:bodyPr wrap="none">
            <a:spAutoFit/>
          </a:bodyPr>
          <a:lstStyle/>
          <a:p>
            <a:pPr eaLnBrk="0" hangingPunct="0">
              <a:buFont typeface="Arial" charset="0"/>
              <a:buChar char="•"/>
            </a:pPr>
            <a:r>
              <a:rPr lang="en-US" sz="3200">
                <a:solidFill>
                  <a:srgbClr val="0000CC"/>
                </a:solidFill>
              </a:rPr>
              <a:t>Higher expertise</a:t>
            </a:r>
          </a:p>
          <a:p>
            <a:pPr eaLnBrk="0" hangingPunct="0">
              <a:buFont typeface="Arial" charset="0"/>
              <a:buChar char="•"/>
            </a:pPr>
            <a:r>
              <a:rPr lang="en-US" sz="3200">
                <a:solidFill>
                  <a:srgbClr val="0000CC"/>
                </a:solidFill>
              </a:rPr>
              <a:t>Higher credibility</a:t>
            </a:r>
          </a:p>
        </p:txBody>
      </p:sp>
      <p:pic>
        <p:nvPicPr>
          <p:cNvPr id="98312" name="Picture 1"/>
          <p:cNvPicPr>
            <a:picLocks noChangeAspect="1"/>
          </p:cNvPicPr>
          <p:nvPr/>
        </p:nvPicPr>
        <p:blipFill>
          <a:blip r:embed="rId3"/>
          <a:srcRect/>
          <a:stretch>
            <a:fillRect/>
          </a:stretch>
        </p:blipFill>
        <p:spPr bwMode="auto">
          <a:xfrm>
            <a:off x="5029200" y="1465263"/>
            <a:ext cx="3683000" cy="47831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Footer Placeholder 4"/>
          <p:cNvSpPr>
            <a:spLocks noGrp="1"/>
          </p:cNvSpPr>
          <p:nvPr>
            <p:ph type="ftr" sz="quarter" idx="11"/>
          </p:nvPr>
        </p:nvSpPr>
        <p:spPr>
          <a:xfrm>
            <a:off x="3886200" y="6553200"/>
            <a:ext cx="2895600" cy="304800"/>
          </a:xfrm>
          <a:noFill/>
        </p:spPr>
        <p:txBody>
          <a:bodyPr/>
          <a:lstStyle/>
          <a:p>
            <a:r>
              <a:rPr lang="en-US">
                <a:cs typeface="Arial" charset="0"/>
              </a:rPr>
              <a:t>Copyright ©2014 by Pearson Education, Inc. All rights reserved. </a:t>
            </a:r>
          </a:p>
        </p:txBody>
      </p:sp>
      <p:sp>
        <p:nvSpPr>
          <p:cNvPr id="100354" name="Slide Number Placeholder 5"/>
          <p:cNvSpPr>
            <a:spLocks noGrp="1"/>
          </p:cNvSpPr>
          <p:nvPr>
            <p:ph type="sldNum" sz="quarter" idx="12"/>
          </p:nvPr>
        </p:nvSpPr>
        <p:spPr>
          <a:xfrm>
            <a:off x="7010400" y="6553200"/>
            <a:ext cx="1905000" cy="457200"/>
          </a:xfrm>
          <a:noFill/>
        </p:spPr>
        <p:txBody>
          <a:bodyPr/>
          <a:lstStyle/>
          <a:p>
            <a:r>
              <a:rPr lang="en-US" smtClean="0">
                <a:cs typeface="Arial" charset="0"/>
              </a:rPr>
              <a:t>7-</a:t>
            </a:r>
            <a:fld id="{E7CD7776-3AB8-4B19-A1BE-F2FE3E3B1203}" type="slidenum">
              <a:rPr lang="en-US" smtClean="0">
                <a:cs typeface="Arial" charset="0"/>
              </a:rPr>
              <a:pPr/>
              <a:t>41</a:t>
            </a:fld>
            <a:endParaRPr lang="en-US" smtClean="0">
              <a:cs typeface="Arial" charset="0"/>
            </a:endParaRPr>
          </a:p>
        </p:txBody>
      </p:sp>
      <p:sp>
        <p:nvSpPr>
          <p:cNvPr id="100355" name="Rectangle 2"/>
          <p:cNvSpPr>
            <a:spLocks noGrp="1" noChangeArrowheads="1"/>
          </p:cNvSpPr>
          <p:nvPr>
            <p:ph type="body" idx="1"/>
          </p:nvPr>
        </p:nvSpPr>
        <p:spPr>
          <a:xfrm>
            <a:off x="990600" y="1524000"/>
            <a:ext cx="7239000" cy="4648200"/>
          </a:xfrm>
        </p:spPr>
        <p:txBody>
          <a:bodyPr/>
          <a:lstStyle/>
          <a:p>
            <a:pPr lvl="1"/>
            <a:r>
              <a:rPr lang="en-US" sz="2400" b="1" smtClean="0">
                <a:solidFill>
                  <a:srgbClr val="00B050"/>
                </a:solidFill>
              </a:rPr>
              <a:t>Celebrities</a:t>
            </a:r>
          </a:p>
          <a:p>
            <a:pPr lvl="2"/>
            <a:r>
              <a:rPr lang="en-US" sz="1800" smtClean="0"/>
              <a:t>Tend to score high in credibility</a:t>
            </a:r>
          </a:p>
          <a:p>
            <a:pPr lvl="2"/>
            <a:r>
              <a:rPr lang="en-US" sz="1800" smtClean="0"/>
              <a:t>Negative publicity</a:t>
            </a:r>
          </a:p>
          <a:p>
            <a:pPr lvl="2"/>
            <a:r>
              <a:rPr lang="en-US" sz="1800" smtClean="0"/>
              <a:t>Endorsement of too many products</a:t>
            </a:r>
          </a:p>
          <a:p>
            <a:pPr lvl="1"/>
            <a:r>
              <a:rPr lang="en-US" sz="2400" b="1" smtClean="0">
                <a:solidFill>
                  <a:srgbClr val="00B050"/>
                </a:solidFill>
              </a:rPr>
              <a:t>CEO</a:t>
            </a:r>
          </a:p>
          <a:p>
            <a:pPr lvl="2"/>
            <a:r>
              <a:rPr lang="en-US" sz="1800" smtClean="0"/>
              <a:t>Trustworthy, expertise, and some credibility</a:t>
            </a:r>
          </a:p>
          <a:p>
            <a:pPr lvl="2"/>
            <a:r>
              <a:rPr lang="en-US" sz="1800" smtClean="0"/>
              <a:t>Must exercise care in selection</a:t>
            </a:r>
          </a:p>
          <a:p>
            <a:pPr lvl="1"/>
            <a:r>
              <a:rPr lang="en-US" sz="2400" b="1" smtClean="0">
                <a:solidFill>
                  <a:srgbClr val="00B050"/>
                </a:solidFill>
              </a:rPr>
              <a:t>Expert</a:t>
            </a:r>
          </a:p>
          <a:p>
            <a:pPr lvl="2"/>
            <a:r>
              <a:rPr lang="en-US" sz="1800" smtClean="0"/>
              <a:t>Seek experts who are attractive, likable, trustworthy</a:t>
            </a:r>
          </a:p>
          <a:p>
            <a:pPr lvl="2"/>
            <a:r>
              <a:rPr lang="en-US" sz="1800" smtClean="0"/>
              <a:t>Valid credentials important</a:t>
            </a:r>
          </a:p>
          <a:p>
            <a:pPr lvl="1"/>
            <a:r>
              <a:rPr lang="en-US" sz="2400" b="1" smtClean="0">
                <a:solidFill>
                  <a:srgbClr val="00B050"/>
                </a:solidFill>
              </a:rPr>
              <a:t>Typical person</a:t>
            </a:r>
          </a:p>
          <a:p>
            <a:pPr lvl="2"/>
            <a:r>
              <a:rPr lang="en-US" sz="1600" smtClean="0"/>
              <a:t>Multiple typical persons increase credibility</a:t>
            </a:r>
          </a:p>
          <a:p>
            <a:pPr lvl="2"/>
            <a:r>
              <a:rPr lang="en-US" sz="1600" smtClean="0"/>
              <a:t>Real-person</a:t>
            </a:r>
          </a:p>
          <a:p>
            <a:pPr lvl="2"/>
            <a:r>
              <a:rPr lang="en-US" sz="1600" smtClean="0"/>
              <a:t>Actor</a:t>
            </a:r>
          </a:p>
        </p:txBody>
      </p:sp>
      <p:sp>
        <p:nvSpPr>
          <p:cNvPr id="100356" name="Rectangle 3"/>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100357" name="Rectangle 4"/>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100358" name="Rectangle 5"/>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
        <p:nvSpPr>
          <p:cNvPr id="100359" name="Rectangle 6"/>
          <p:cNvSpPr>
            <a:spLocks noGrp="1" noChangeArrowheads="1"/>
          </p:cNvSpPr>
          <p:nvPr>
            <p:ph type="title"/>
          </p:nvPr>
        </p:nvSpPr>
        <p:spPr>
          <a:xfrm>
            <a:off x="0" y="152400"/>
            <a:ext cx="9067800" cy="1295400"/>
          </a:xfrm>
        </p:spPr>
        <p:txBody>
          <a:bodyPr/>
          <a:lstStyle/>
          <a:p>
            <a:r>
              <a:rPr lang="en-US" sz="4400" smtClean="0">
                <a:solidFill>
                  <a:schemeClr val="hlink"/>
                </a:solidFill>
              </a:rPr>
              <a:t>Matching Source Types</a:t>
            </a:r>
            <a:br>
              <a:rPr lang="en-US" sz="4400" smtClean="0">
                <a:solidFill>
                  <a:schemeClr val="hlink"/>
                </a:solidFill>
              </a:rPr>
            </a:br>
            <a:r>
              <a:rPr lang="en-US" smtClean="0">
                <a:solidFill>
                  <a:schemeClr val="hlink"/>
                </a:solidFill>
              </a:rPr>
              <a:t>and </a:t>
            </a:r>
            <a:r>
              <a:rPr lang="en-US" sz="4400" smtClean="0">
                <a:solidFill>
                  <a:schemeClr val="hlink"/>
                </a:solidFill>
              </a:rPr>
              <a:t>Characteristics</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Footer Placeholder 3"/>
          <p:cNvSpPr>
            <a:spLocks noGrp="1"/>
          </p:cNvSpPr>
          <p:nvPr>
            <p:ph type="ftr" sz="quarter" idx="11"/>
          </p:nvPr>
        </p:nvSpPr>
        <p:spPr>
          <a:xfrm>
            <a:off x="3657600" y="6553200"/>
            <a:ext cx="2895600" cy="304800"/>
          </a:xfrm>
          <a:noFill/>
        </p:spPr>
        <p:txBody>
          <a:bodyPr/>
          <a:lstStyle/>
          <a:p>
            <a:r>
              <a:rPr lang="en-US">
                <a:cs typeface="Arial" charset="0"/>
              </a:rPr>
              <a:t>Copyright ©2014 by Pearson Education, Inc. All rights reserved. </a:t>
            </a:r>
          </a:p>
        </p:txBody>
      </p:sp>
      <p:sp>
        <p:nvSpPr>
          <p:cNvPr id="102402" name="Slide Number Placeholder 4"/>
          <p:cNvSpPr>
            <a:spLocks noGrp="1"/>
          </p:cNvSpPr>
          <p:nvPr>
            <p:ph type="sldNum" sz="quarter" idx="12"/>
          </p:nvPr>
        </p:nvSpPr>
        <p:spPr>
          <a:xfrm>
            <a:off x="7010400" y="6553200"/>
            <a:ext cx="1905000" cy="457200"/>
          </a:xfrm>
          <a:noFill/>
        </p:spPr>
        <p:txBody>
          <a:bodyPr/>
          <a:lstStyle/>
          <a:p>
            <a:r>
              <a:rPr lang="en-US" smtClean="0">
                <a:cs typeface="Arial" charset="0"/>
              </a:rPr>
              <a:t>7-</a:t>
            </a:r>
            <a:fld id="{9A6F46D9-43CF-433C-B490-72BAC60224C4}" type="slidenum">
              <a:rPr lang="en-US" smtClean="0">
                <a:cs typeface="Arial" charset="0"/>
              </a:rPr>
              <a:pPr/>
              <a:t>42</a:t>
            </a:fld>
            <a:endParaRPr lang="en-US" smtClean="0">
              <a:cs typeface="Arial" charset="0"/>
            </a:endParaRPr>
          </a:p>
        </p:txBody>
      </p:sp>
      <p:sp>
        <p:nvSpPr>
          <p:cNvPr id="102403" name="Rectangle 26"/>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102404" name="Rectangle 27"/>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102405" name="Rectangle 28"/>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
        <p:nvSpPr>
          <p:cNvPr id="102406" name="Rectangle 30"/>
          <p:cNvSpPr>
            <a:spLocks noChangeArrowheads="1"/>
          </p:cNvSpPr>
          <p:nvPr/>
        </p:nvSpPr>
        <p:spPr bwMode="auto">
          <a:xfrm>
            <a:off x="533400" y="228600"/>
            <a:ext cx="5257800" cy="609600"/>
          </a:xfrm>
          <a:prstGeom prst="rect">
            <a:avLst/>
          </a:prstGeom>
          <a:solidFill>
            <a:srgbClr val="333399"/>
          </a:solidFill>
          <a:ln w="12700">
            <a:noFill/>
            <a:miter lim="800000"/>
            <a:headEnd type="none" w="sm" len="sm"/>
            <a:tailEnd type="none" w="sm" len="sm"/>
          </a:ln>
        </p:spPr>
        <p:txBody>
          <a:bodyPr wrap="none" anchor="ctr"/>
          <a:lstStyle/>
          <a:p>
            <a:pPr eaLnBrk="0" hangingPunct="0"/>
            <a:endParaRPr lang="en-US"/>
          </a:p>
        </p:txBody>
      </p:sp>
      <p:sp>
        <p:nvSpPr>
          <p:cNvPr id="102407" name="Rectangle 31"/>
          <p:cNvSpPr>
            <a:spLocks noChangeArrowheads="1"/>
          </p:cNvSpPr>
          <p:nvPr/>
        </p:nvSpPr>
        <p:spPr bwMode="auto">
          <a:xfrm>
            <a:off x="533400" y="838200"/>
            <a:ext cx="5257800" cy="6096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
        <p:nvSpPr>
          <p:cNvPr id="102408" name="Text Box 32"/>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a:r>
              <a:rPr lang="en-US" sz="3200">
                <a:solidFill>
                  <a:srgbClr val="FFFFFF"/>
                </a:solidFill>
              </a:rPr>
              <a:t>F I G U R E    7 . 8</a:t>
            </a:r>
          </a:p>
        </p:txBody>
      </p:sp>
      <p:sp>
        <p:nvSpPr>
          <p:cNvPr id="102409" name="Rectangle 33"/>
          <p:cNvSpPr>
            <a:spLocks noChangeArrowheads="1"/>
          </p:cNvSpPr>
          <p:nvPr/>
        </p:nvSpPr>
        <p:spPr bwMode="auto">
          <a:xfrm>
            <a:off x="838200" y="914400"/>
            <a:ext cx="5943600" cy="457200"/>
          </a:xfrm>
          <a:prstGeom prst="rect">
            <a:avLst/>
          </a:prstGeom>
          <a:noFill/>
          <a:ln w="9525">
            <a:noFill/>
            <a:miter lim="800000"/>
            <a:headEnd/>
            <a:tailEnd/>
          </a:ln>
        </p:spPr>
        <p:txBody>
          <a:bodyPr lIns="92075" tIns="46038" rIns="92075" bIns="46038" anchor="ctr"/>
          <a:lstStyle/>
          <a:p>
            <a:pPr eaLnBrk="0" hangingPunct="0"/>
            <a:r>
              <a:rPr lang="en-US" b="1">
                <a:solidFill>
                  <a:schemeClr val="tx1"/>
                </a:solidFill>
              </a:rPr>
              <a:t>Creating an Advertisement</a:t>
            </a:r>
          </a:p>
        </p:txBody>
      </p:sp>
      <p:pic>
        <p:nvPicPr>
          <p:cNvPr id="102410" name="Picture 36" descr="Fig07"/>
          <p:cNvPicPr>
            <a:picLocks noGrp="1" noChangeAspect="1" noChangeArrowheads="1"/>
          </p:cNvPicPr>
          <p:nvPr>
            <p:ph/>
          </p:nvPr>
        </p:nvPicPr>
        <p:blipFill>
          <a:blip r:embed="rId3"/>
          <a:srcRect/>
          <a:stretch>
            <a:fillRect/>
          </a:stretch>
        </p:blipFill>
        <p:spPr>
          <a:xfrm>
            <a:off x="1066800" y="1600200"/>
            <a:ext cx="7620000" cy="4886325"/>
          </a:xfrm>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Footer Placeholder 4"/>
          <p:cNvSpPr>
            <a:spLocks noGrp="1"/>
          </p:cNvSpPr>
          <p:nvPr>
            <p:ph type="ftr" sz="quarter" idx="11"/>
          </p:nvPr>
        </p:nvSpPr>
        <p:spPr>
          <a:xfrm>
            <a:off x="3733800" y="6553200"/>
            <a:ext cx="2895600" cy="304800"/>
          </a:xfrm>
          <a:noFill/>
        </p:spPr>
        <p:txBody>
          <a:bodyPr/>
          <a:lstStyle/>
          <a:p>
            <a:r>
              <a:rPr lang="en-US">
                <a:cs typeface="Arial" charset="0"/>
              </a:rPr>
              <a:t>Copyright ©2014 by Pearson Education, Inc. All rights reserved. </a:t>
            </a:r>
          </a:p>
        </p:txBody>
      </p:sp>
      <p:sp>
        <p:nvSpPr>
          <p:cNvPr id="104450" name="Slide Number Placeholder 5"/>
          <p:cNvSpPr>
            <a:spLocks noGrp="1"/>
          </p:cNvSpPr>
          <p:nvPr>
            <p:ph type="sldNum" sz="quarter" idx="12"/>
          </p:nvPr>
        </p:nvSpPr>
        <p:spPr>
          <a:xfrm>
            <a:off x="7010400" y="6553200"/>
            <a:ext cx="1905000" cy="457200"/>
          </a:xfrm>
          <a:noFill/>
        </p:spPr>
        <p:txBody>
          <a:bodyPr/>
          <a:lstStyle/>
          <a:p>
            <a:r>
              <a:rPr lang="en-US" smtClean="0">
                <a:cs typeface="Arial" charset="0"/>
              </a:rPr>
              <a:t>7-</a:t>
            </a:r>
            <a:fld id="{4E6518BB-B4E6-4255-A320-175CBCC6CDF7}" type="slidenum">
              <a:rPr lang="en-US" smtClean="0">
                <a:cs typeface="Arial" charset="0"/>
              </a:rPr>
              <a:pPr/>
              <a:t>43</a:t>
            </a:fld>
            <a:endParaRPr lang="en-US" smtClean="0">
              <a:cs typeface="Arial" charset="0"/>
            </a:endParaRPr>
          </a:p>
        </p:txBody>
      </p:sp>
      <p:sp>
        <p:nvSpPr>
          <p:cNvPr id="104451" name="Rectangle 3"/>
          <p:cNvSpPr>
            <a:spLocks noGrp="1" noChangeArrowheads="1"/>
          </p:cNvSpPr>
          <p:nvPr>
            <p:ph type="body" idx="1"/>
          </p:nvPr>
        </p:nvSpPr>
        <p:spPr>
          <a:xfrm>
            <a:off x="1219200" y="1905000"/>
            <a:ext cx="7543800" cy="4191000"/>
          </a:xfrm>
        </p:spPr>
        <p:txBody>
          <a:bodyPr/>
          <a:lstStyle/>
          <a:p>
            <a:pPr>
              <a:lnSpc>
                <a:spcPct val="90000"/>
              </a:lnSpc>
            </a:pPr>
            <a:r>
              <a:rPr lang="en-US" smtClean="0"/>
              <a:t>Visual consistency</a:t>
            </a:r>
          </a:p>
          <a:p>
            <a:pPr>
              <a:lnSpc>
                <a:spcPct val="90000"/>
              </a:lnSpc>
            </a:pPr>
            <a:r>
              <a:rPr lang="en-US" smtClean="0"/>
              <a:t>Campaign duration</a:t>
            </a:r>
          </a:p>
          <a:p>
            <a:pPr>
              <a:lnSpc>
                <a:spcPct val="90000"/>
              </a:lnSpc>
            </a:pPr>
            <a:r>
              <a:rPr lang="en-US" smtClean="0"/>
              <a:t>Repeated taglines</a:t>
            </a:r>
          </a:p>
          <a:p>
            <a:pPr>
              <a:lnSpc>
                <a:spcPct val="90000"/>
              </a:lnSpc>
            </a:pPr>
            <a:r>
              <a:rPr lang="en-US" smtClean="0"/>
              <a:t>Consistent positioning- </a:t>
            </a:r>
            <a:r>
              <a:rPr lang="en-US" sz="2800" smtClean="0"/>
              <a:t>avoid ambiguity</a:t>
            </a:r>
            <a:endParaRPr lang="en-US" smtClean="0"/>
          </a:p>
          <a:p>
            <a:pPr>
              <a:lnSpc>
                <a:spcPct val="90000"/>
              </a:lnSpc>
            </a:pPr>
            <a:r>
              <a:rPr lang="en-US" smtClean="0"/>
              <a:t>Simplicity</a:t>
            </a:r>
          </a:p>
          <a:p>
            <a:pPr>
              <a:lnSpc>
                <a:spcPct val="90000"/>
              </a:lnSpc>
            </a:pPr>
            <a:r>
              <a:rPr lang="en-US" smtClean="0"/>
              <a:t>Identifiable selling point</a:t>
            </a:r>
          </a:p>
          <a:p>
            <a:pPr>
              <a:lnSpc>
                <a:spcPct val="90000"/>
              </a:lnSpc>
            </a:pPr>
            <a:r>
              <a:rPr lang="en-US" smtClean="0"/>
              <a:t>Create an effective flow</a:t>
            </a:r>
          </a:p>
        </p:txBody>
      </p:sp>
      <p:sp>
        <p:nvSpPr>
          <p:cNvPr id="104452"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104453"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104454"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
        <p:nvSpPr>
          <p:cNvPr id="104455" name="Rectangle 7"/>
          <p:cNvSpPr>
            <a:spLocks noChangeArrowheads="1"/>
          </p:cNvSpPr>
          <p:nvPr/>
        </p:nvSpPr>
        <p:spPr bwMode="auto">
          <a:xfrm>
            <a:off x="533400" y="228600"/>
            <a:ext cx="5257800" cy="609600"/>
          </a:xfrm>
          <a:prstGeom prst="rect">
            <a:avLst/>
          </a:prstGeom>
          <a:solidFill>
            <a:srgbClr val="333399"/>
          </a:solidFill>
          <a:ln w="12700">
            <a:noFill/>
            <a:miter lim="800000"/>
            <a:headEnd type="none" w="sm" len="sm"/>
            <a:tailEnd type="none" w="sm" len="sm"/>
          </a:ln>
        </p:spPr>
        <p:txBody>
          <a:bodyPr wrap="none" anchor="ctr"/>
          <a:lstStyle/>
          <a:p>
            <a:pPr eaLnBrk="0" hangingPunct="0"/>
            <a:endParaRPr lang="en-US"/>
          </a:p>
        </p:txBody>
      </p:sp>
      <p:sp>
        <p:nvSpPr>
          <p:cNvPr id="104456" name="Rectangle 8"/>
          <p:cNvSpPr>
            <a:spLocks noChangeArrowheads="1"/>
          </p:cNvSpPr>
          <p:nvPr/>
        </p:nvSpPr>
        <p:spPr bwMode="auto">
          <a:xfrm>
            <a:off x="533400" y="838200"/>
            <a:ext cx="5257800" cy="6096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
        <p:nvSpPr>
          <p:cNvPr id="104457" name="Text Box 9"/>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a:r>
              <a:rPr lang="en-US" sz="3200">
                <a:solidFill>
                  <a:srgbClr val="FFFFFF"/>
                </a:solidFill>
              </a:rPr>
              <a:t>F I G U R E    7 . 9</a:t>
            </a:r>
          </a:p>
        </p:txBody>
      </p:sp>
      <p:sp>
        <p:nvSpPr>
          <p:cNvPr id="104458" name="Rectangle 10"/>
          <p:cNvSpPr>
            <a:spLocks noChangeArrowheads="1"/>
          </p:cNvSpPr>
          <p:nvPr/>
        </p:nvSpPr>
        <p:spPr bwMode="auto">
          <a:xfrm>
            <a:off x="838200" y="914400"/>
            <a:ext cx="5943600" cy="457200"/>
          </a:xfrm>
          <a:prstGeom prst="rect">
            <a:avLst/>
          </a:prstGeom>
          <a:noFill/>
          <a:ln w="9525">
            <a:noFill/>
            <a:miter lim="800000"/>
            <a:headEnd/>
            <a:tailEnd/>
          </a:ln>
        </p:spPr>
        <p:txBody>
          <a:bodyPr lIns="92075" tIns="46038" rIns="92075" bIns="46038" anchor="ctr"/>
          <a:lstStyle/>
          <a:p>
            <a:pPr eaLnBrk="0" hangingPunct="0"/>
            <a:r>
              <a:rPr lang="en-US" sz="2200" b="1">
                <a:solidFill>
                  <a:schemeClr val="tx1"/>
                </a:solidFill>
              </a:rPr>
              <a:t>Principles of Effective Advertising</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Footer Placeholder 4"/>
          <p:cNvSpPr>
            <a:spLocks noGrp="1"/>
          </p:cNvSpPr>
          <p:nvPr>
            <p:ph type="ftr" sz="quarter" idx="11"/>
          </p:nvPr>
        </p:nvSpPr>
        <p:spPr>
          <a:xfrm>
            <a:off x="3733800" y="6553200"/>
            <a:ext cx="2895600" cy="304800"/>
          </a:xfrm>
          <a:noFill/>
        </p:spPr>
        <p:txBody>
          <a:bodyPr/>
          <a:lstStyle/>
          <a:p>
            <a:r>
              <a:rPr lang="en-US">
                <a:cs typeface="Arial" charset="0"/>
              </a:rPr>
              <a:t>Copyright ©2014 by Pearson Education, Inc. All rights reserved. </a:t>
            </a:r>
          </a:p>
        </p:txBody>
      </p:sp>
      <p:sp>
        <p:nvSpPr>
          <p:cNvPr id="106498" name="Slide Number Placeholder 5"/>
          <p:cNvSpPr>
            <a:spLocks noGrp="1"/>
          </p:cNvSpPr>
          <p:nvPr>
            <p:ph type="sldNum" sz="quarter" idx="12"/>
          </p:nvPr>
        </p:nvSpPr>
        <p:spPr>
          <a:xfrm>
            <a:off x="7010400" y="6553200"/>
            <a:ext cx="1905000" cy="457200"/>
          </a:xfrm>
          <a:noFill/>
        </p:spPr>
        <p:txBody>
          <a:bodyPr/>
          <a:lstStyle/>
          <a:p>
            <a:r>
              <a:rPr lang="en-US" smtClean="0">
                <a:cs typeface="Arial" charset="0"/>
              </a:rPr>
              <a:t>7-</a:t>
            </a:r>
            <a:fld id="{72D0105C-322C-49E9-AD9C-0EAA25E919D0}" type="slidenum">
              <a:rPr lang="en-US" smtClean="0">
                <a:cs typeface="Arial" charset="0"/>
              </a:rPr>
              <a:pPr/>
              <a:t>44</a:t>
            </a:fld>
            <a:endParaRPr lang="en-US" smtClean="0">
              <a:cs typeface="Arial" charset="0"/>
            </a:endParaRPr>
          </a:p>
        </p:txBody>
      </p:sp>
      <p:sp>
        <p:nvSpPr>
          <p:cNvPr id="106499" name="Rectangle 5"/>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106500" name="Rectangle 6"/>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106501" name="Rectangle 7"/>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
        <p:nvSpPr>
          <p:cNvPr id="106502" name="Rectangle 9"/>
          <p:cNvSpPr>
            <a:spLocks noChangeArrowheads="1"/>
          </p:cNvSpPr>
          <p:nvPr/>
        </p:nvSpPr>
        <p:spPr bwMode="auto">
          <a:xfrm>
            <a:off x="533400" y="228600"/>
            <a:ext cx="5257800" cy="609600"/>
          </a:xfrm>
          <a:prstGeom prst="rect">
            <a:avLst/>
          </a:prstGeom>
          <a:solidFill>
            <a:srgbClr val="333399"/>
          </a:solidFill>
          <a:ln w="12700">
            <a:noFill/>
            <a:miter lim="800000"/>
            <a:headEnd type="none" w="sm" len="sm"/>
            <a:tailEnd type="none" w="sm" len="sm"/>
          </a:ln>
        </p:spPr>
        <p:txBody>
          <a:bodyPr wrap="none" anchor="ctr"/>
          <a:lstStyle/>
          <a:p>
            <a:pPr eaLnBrk="0" hangingPunct="0"/>
            <a:endParaRPr lang="en-US"/>
          </a:p>
        </p:txBody>
      </p:sp>
      <p:sp>
        <p:nvSpPr>
          <p:cNvPr id="106503" name="Rectangle 10"/>
          <p:cNvSpPr>
            <a:spLocks noChangeArrowheads="1"/>
          </p:cNvSpPr>
          <p:nvPr/>
        </p:nvSpPr>
        <p:spPr bwMode="auto">
          <a:xfrm>
            <a:off x="533400" y="838200"/>
            <a:ext cx="5257800" cy="6096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
        <p:nvSpPr>
          <p:cNvPr id="106504" name="Text Box 11"/>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a:r>
              <a:rPr lang="en-US" sz="3200">
                <a:solidFill>
                  <a:srgbClr val="FFFFFF"/>
                </a:solidFill>
              </a:rPr>
              <a:t>F I G U R E    7. 10</a:t>
            </a:r>
          </a:p>
        </p:txBody>
      </p:sp>
      <p:sp>
        <p:nvSpPr>
          <p:cNvPr id="106505" name="Rectangle 12"/>
          <p:cNvSpPr>
            <a:spLocks noChangeArrowheads="1"/>
          </p:cNvSpPr>
          <p:nvPr/>
        </p:nvSpPr>
        <p:spPr bwMode="auto">
          <a:xfrm>
            <a:off x="685800" y="914400"/>
            <a:ext cx="6096000" cy="457200"/>
          </a:xfrm>
          <a:prstGeom prst="rect">
            <a:avLst/>
          </a:prstGeom>
          <a:noFill/>
          <a:ln w="9525">
            <a:noFill/>
            <a:miter lim="800000"/>
            <a:headEnd/>
            <a:tailEnd/>
          </a:ln>
        </p:spPr>
        <p:txBody>
          <a:bodyPr lIns="92075" tIns="46038" rIns="92075" bIns="46038" anchor="ctr"/>
          <a:lstStyle/>
          <a:p>
            <a:pPr eaLnBrk="0" hangingPunct="0"/>
            <a:r>
              <a:rPr lang="en-US" sz="2400" b="1">
                <a:solidFill>
                  <a:schemeClr val="tx1"/>
                </a:solidFill>
              </a:rPr>
              <a:t>Which Taglines Can You Identify?</a:t>
            </a:r>
          </a:p>
        </p:txBody>
      </p:sp>
      <p:sp>
        <p:nvSpPr>
          <p:cNvPr id="12" name="Content Placeholder 4"/>
          <p:cNvSpPr>
            <a:spLocks noGrp="1"/>
          </p:cNvSpPr>
          <p:nvPr>
            <p:ph idx="1"/>
          </p:nvPr>
        </p:nvSpPr>
        <p:spPr>
          <a:xfrm>
            <a:off x="1219200" y="1676400"/>
            <a:ext cx="7543800" cy="4572000"/>
          </a:xfrm>
        </p:spPr>
        <p:txBody>
          <a:bodyPr>
            <a:normAutofit/>
          </a:bodyPr>
          <a:lstStyle/>
          <a:p>
            <a:pPr marL="514350" indent="-514350">
              <a:lnSpc>
                <a:spcPct val="90000"/>
              </a:lnSpc>
              <a:buFontTx/>
              <a:buAutoNum type="arabicPeriod"/>
            </a:pPr>
            <a:r>
              <a:rPr lang="en-US" sz="2700" smtClean="0"/>
              <a:t>Finger Lickin’ Good</a:t>
            </a:r>
          </a:p>
          <a:p>
            <a:pPr marL="514350" indent="-514350">
              <a:lnSpc>
                <a:spcPct val="90000"/>
              </a:lnSpc>
              <a:buFontTx/>
              <a:buAutoNum type="arabicPeriod"/>
            </a:pPr>
            <a:r>
              <a:rPr lang="en-US" sz="2700" smtClean="0"/>
              <a:t>Think Small</a:t>
            </a:r>
          </a:p>
          <a:p>
            <a:pPr marL="514350" indent="-514350">
              <a:lnSpc>
                <a:spcPct val="90000"/>
              </a:lnSpc>
              <a:buFontTx/>
              <a:buAutoNum type="arabicPeriod"/>
            </a:pPr>
            <a:r>
              <a:rPr lang="en-US" sz="2700" smtClean="0"/>
              <a:t>Between Love and Madness Lies Obsession</a:t>
            </a:r>
          </a:p>
          <a:p>
            <a:pPr marL="514350" indent="-514350">
              <a:lnSpc>
                <a:spcPct val="90000"/>
              </a:lnSpc>
              <a:buFontTx/>
              <a:buAutoNum type="arabicPeriod"/>
            </a:pPr>
            <a:r>
              <a:rPr lang="en-US" sz="2700" smtClean="0"/>
              <a:t>Save Money, Live Better</a:t>
            </a:r>
          </a:p>
          <a:p>
            <a:pPr marL="514350" indent="-514350">
              <a:lnSpc>
                <a:spcPct val="90000"/>
              </a:lnSpc>
              <a:buFontTx/>
              <a:buAutoNum type="arabicPeriod"/>
            </a:pPr>
            <a:r>
              <a:rPr lang="en-US" sz="2700" smtClean="0"/>
              <a:t>Innovation</a:t>
            </a:r>
          </a:p>
          <a:p>
            <a:pPr marL="514350" indent="-514350">
              <a:lnSpc>
                <a:spcPct val="90000"/>
              </a:lnSpc>
              <a:buFontTx/>
              <a:buAutoNum type="arabicPeriod"/>
            </a:pPr>
            <a:r>
              <a:rPr lang="en-US" sz="2700" smtClean="0"/>
              <a:t>Connecting People</a:t>
            </a:r>
          </a:p>
          <a:p>
            <a:pPr marL="514350" indent="-514350">
              <a:lnSpc>
                <a:spcPct val="90000"/>
              </a:lnSpc>
              <a:buFontTx/>
              <a:buAutoNum type="arabicPeriod"/>
            </a:pPr>
            <a:r>
              <a:rPr lang="en-US" sz="2700" smtClean="0"/>
              <a:t>I’m Lovin It</a:t>
            </a:r>
          </a:p>
          <a:p>
            <a:pPr marL="514350" indent="-514350">
              <a:lnSpc>
                <a:spcPct val="90000"/>
              </a:lnSpc>
              <a:buFontTx/>
              <a:buAutoNum type="arabicPeriod"/>
            </a:pPr>
            <a:r>
              <a:rPr lang="en-US" sz="2700" smtClean="0"/>
              <a:t>A Diamond is Forever</a:t>
            </a:r>
          </a:p>
          <a:p>
            <a:pPr marL="514350" indent="-514350">
              <a:lnSpc>
                <a:spcPct val="90000"/>
              </a:lnSpc>
              <a:buFontTx/>
              <a:buAutoNum type="arabicPeriod"/>
            </a:pPr>
            <a:r>
              <a:rPr lang="en-US" sz="2700" smtClean="0"/>
              <a:t>Have It Your Way</a:t>
            </a:r>
          </a:p>
          <a:p>
            <a:pPr marL="514350" indent="-514350">
              <a:lnSpc>
                <a:spcPct val="90000"/>
              </a:lnSpc>
              <a:buFontTx/>
              <a:buAutoNum type="arabicPeriod"/>
            </a:pPr>
            <a:r>
              <a:rPr lang="en-US" sz="2700" smtClean="0"/>
              <a:t>Buy It. Sell It. Love It.</a:t>
            </a:r>
          </a:p>
          <a:p>
            <a:pPr marL="514350" indent="-514350">
              <a:lnSpc>
                <a:spcPct val="90000"/>
              </a:lnSpc>
              <a:buFontTx/>
              <a:buAutoNum type="arabicPeriod"/>
            </a:pPr>
            <a:endParaRPr lang="en-US" sz="2700" smtClean="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Footer Placeholder 4"/>
          <p:cNvSpPr>
            <a:spLocks noGrp="1"/>
          </p:cNvSpPr>
          <p:nvPr>
            <p:ph type="ftr" sz="quarter" idx="11"/>
          </p:nvPr>
        </p:nvSpPr>
        <p:spPr>
          <a:xfrm>
            <a:off x="3657600" y="6553200"/>
            <a:ext cx="2895600" cy="304800"/>
          </a:xfrm>
          <a:noFill/>
        </p:spPr>
        <p:txBody>
          <a:bodyPr/>
          <a:lstStyle/>
          <a:p>
            <a:r>
              <a:rPr lang="en-US">
                <a:cs typeface="Arial" charset="0"/>
              </a:rPr>
              <a:t>Copyright ©2014 by Pearson Education, Inc. All rights reserved. </a:t>
            </a:r>
          </a:p>
        </p:txBody>
      </p:sp>
      <p:sp>
        <p:nvSpPr>
          <p:cNvPr id="108546" name="Slide Number Placeholder 5"/>
          <p:cNvSpPr>
            <a:spLocks noGrp="1"/>
          </p:cNvSpPr>
          <p:nvPr>
            <p:ph type="sldNum" sz="quarter" idx="12"/>
          </p:nvPr>
        </p:nvSpPr>
        <p:spPr>
          <a:xfrm>
            <a:off x="7010400" y="6553200"/>
            <a:ext cx="1905000" cy="457200"/>
          </a:xfrm>
          <a:noFill/>
        </p:spPr>
        <p:txBody>
          <a:bodyPr/>
          <a:lstStyle/>
          <a:p>
            <a:r>
              <a:rPr lang="en-US" smtClean="0">
                <a:cs typeface="Arial" charset="0"/>
              </a:rPr>
              <a:t>7-</a:t>
            </a:r>
            <a:fld id="{56F23C7A-B402-4B1F-9E7A-8F94E2BF60F2}" type="slidenum">
              <a:rPr lang="en-US" smtClean="0">
                <a:cs typeface="Arial" charset="0"/>
              </a:rPr>
              <a:pPr/>
              <a:t>45</a:t>
            </a:fld>
            <a:endParaRPr lang="en-US" smtClean="0">
              <a:cs typeface="Arial" charset="0"/>
            </a:endParaRPr>
          </a:p>
        </p:txBody>
      </p:sp>
      <p:sp>
        <p:nvSpPr>
          <p:cNvPr id="108547" name="Rectangle 2"/>
          <p:cNvSpPr>
            <a:spLocks noGrp="1" noChangeArrowheads="1"/>
          </p:cNvSpPr>
          <p:nvPr>
            <p:ph type="title"/>
          </p:nvPr>
        </p:nvSpPr>
        <p:spPr>
          <a:xfrm>
            <a:off x="838200" y="304800"/>
            <a:ext cx="8001000" cy="1143000"/>
          </a:xfrm>
        </p:spPr>
        <p:txBody>
          <a:bodyPr/>
          <a:lstStyle/>
          <a:p>
            <a:r>
              <a:rPr lang="en-US" sz="5400" smtClean="0">
                <a:solidFill>
                  <a:srgbClr val="0000CC"/>
                </a:solidFill>
              </a:rPr>
              <a:t>Beating Ad Clutter</a:t>
            </a:r>
          </a:p>
        </p:txBody>
      </p:sp>
      <p:sp>
        <p:nvSpPr>
          <p:cNvPr id="108548" name="Rectangle 3"/>
          <p:cNvSpPr>
            <a:spLocks noGrp="1" noChangeArrowheads="1"/>
          </p:cNvSpPr>
          <p:nvPr>
            <p:ph type="body" idx="1"/>
          </p:nvPr>
        </p:nvSpPr>
        <p:spPr>
          <a:xfrm>
            <a:off x="1447800" y="1676400"/>
            <a:ext cx="6629400" cy="4191000"/>
          </a:xfrm>
        </p:spPr>
        <p:txBody>
          <a:bodyPr/>
          <a:lstStyle/>
          <a:p>
            <a:r>
              <a:rPr lang="en-US" sz="3600" smtClean="0"/>
              <a:t>Presence of competitor ads</a:t>
            </a:r>
          </a:p>
          <a:p>
            <a:r>
              <a:rPr lang="en-US" sz="3600" smtClean="0"/>
              <a:t>Repetition</a:t>
            </a:r>
          </a:p>
          <a:p>
            <a:r>
              <a:rPr lang="en-US" sz="3600" b="1" smtClean="0">
                <a:solidFill>
                  <a:srgbClr val="00B050"/>
                </a:solidFill>
              </a:rPr>
              <a:t>Variability Theory</a:t>
            </a:r>
          </a:p>
          <a:p>
            <a:r>
              <a:rPr lang="en-US" sz="3600" b="1" smtClean="0">
                <a:solidFill>
                  <a:srgbClr val="00B050"/>
                </a:solidFill>
              </a:rPr>
              <a:t>Multiple mediums</a:t>
            </a:r>
          </a:p>
        </p:txBody>
      </p:sp>
      <p:sp>
        <p:nvSpPr>
          <p:cNvPr id="108549"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108550"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108551"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Footer Placeholder 4"/>
          <p:cNvSpPr>
            <a:spLocks noGrp="1"/>
          </p:cNvSpPr>
          <p:nvPr>
            <p:ph type="ftr" sz="quarter" idx="11"/>
          </p:nvPr>
        </p:nvSpPr>
        <p:spPr>
          <a:xfrm>
            <a:off x="3733800" y="6553200"/>
            <a:ext cx="2895600" cy="304800"/>
          </a:xfrm>
          <a:noFill/>
        </p:spPr>
        <p:txBody>
          <a:bodyPr/>
          <a:lstStyle/>
          <a:p>
            <a:r>
              <a:rPr lang="en-US">
                <a:cs typeface="Arial" charset="0"/>
              </a:rPr>
              <a:t>Copyright ©2014 by Pearson Education, Inc. All rights reserved. </a:t>
            </a:r>
          </a:p>
        </p:txBody>
      </p:sp>
      <p:sp>
        <p:nvSpPr>
          <p:cNvPr id="110594" name="Slide Number Placeholder 5"/>
          <p:cNvSpPr>
            <a:spLocks noGrp="1"/>
          </p:cNvSpPr>
          <p:nvPr>
            <p:ph type="sldNum" sz="quarter" idx="12"/>
          </p:nvPr>
        </p:nvSpPr>
        <p:spPr>
          <a:xfrm>
            <a:off x="7010400" y="6553200"/>
            <a:ext cx="1905000" cy="457200"/>
          </a:xfrm>
          <a:noFill/>
        </p:spPr>
        <p:txBody>
          <a:bodyPr/>
          <a:lstStyle/>
          <a:p>
            <a:r>
              <a:rPr lang="en-US" smtClean="0">
                <a:cs typeface="Arial" charset="0"/>
              </a:rPr>
              <a:t>7-</a:t>
            </a:r>
            <a:fld id="{4F9B023C-6AAA-41BC-B5B8-DDE1A48C8E82}" type="slidenum">
              <a:rPr lang="en-US" smtClean="0">
                <a:cs typeface="Arial" charset="0"/>
              </a:rPr>
              <a:pPr/>
              <a:t>46</a:t>
            </a:fld>
            <a:endParaRPr lang="en-US" smtClean="0">
              <a:cs typeface="Arial" charset="0"/>
            </a:endParaRPr>
          </a:p>
        </p:txBody>
      </p:sp>
      <p:sp>
        <p:nvSpPr>
          <p:cNvPr id="110595" name="Rectangle 2"/>
          <p:cNvSpPr>
            <a:spLocks noGrp="1" noChangeArrowheads="1"/>
          </p:cNvSpPr>
          <p:nvPr>
            <p:ph type="title"/>
          </p:nvPr>
        </p:nvSpPr>
        <p:spPr>
          <a:xfrm>
            <a:off x="838200" y="304800"/>
            <a:ext cx="8001000" cy="1143000"/>
          </a:xfrm>
        </p:spPr>
        <p:txBody>
          <a:bodyPr/>
          <a:lstStyle/>
          <a:p>
            <a:r>
              <a:rPr lang="en-US" sz="4800" smtClean="0">
                <a:solidFill>
                  <a:srgbClr val="FF0000"/>
                </a:solidFill>
              </a:rPr>
              <a:t>International Implications</a:t>
            </a:r>
          </a:p>
        </p:txBody>
      </p:sp>
      <p:sp>
        <p:nvSpPr>
          <p:cNvPr id="110596" name="Rectangle 3"/>
          <p:cNvSpPr>
            <a:spLocks noGrp="1" noChangeArrowheads="1"/>
          </p:cNvSpPr>
          <p:nvPr>
            <p:ph type="body" idx="1"/>
          </p:nvPr>
        </p:nvSpPr>
        <p:spPr>
          <a:xfrm>
            <a:off x="1295400" y="1905000"/>
            <a:ext cx="7010400" cy="2514600"/>
          </a:xfrm>
        </p:spPr>
        <p:txBody>
          <a:bodyPr/>
          <a:lstStyle/>
          <a:p>
            <a:r>
              <a:rPr lang="en-US" smtClean="0"/>
              <a:t>Match culture of region</a:t>
            </a:r>
          </a:p>
          <a:p>
            <a:r>
              <a:rPr lang="en-US" smtClean="0"/>
              <a:t>Comparison ads less common</a:t>
            </a:r>
          </a:p>
          <a:p>
            <a:r>
              <a:rPr lang="en-US" smtClean="0"/>
              <a:t>Message strategy effects execution</a:t>
            </a:r>
          </a:p>
          <a:p>
            <a:r>
              <a:rPr lang="en-US" smtClean="0"/>
              <a:t>Soft sell preferred in Japan</a:t>
            </a:r>
          </a:p>
          <a:p>
            <a:endParaRPr lang="en-US" smtClean="0"/>
          </a:p>
        </p:txBody>
      </p:sp>
      <p:sp>
        <p:nvSpPr>
          <p:cNvPr id="110597"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110598"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110599"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a:xfrm>
            <a:off x="914400" y="392113"/>
            <a:ext cx="7958138" cy="1284287"/>
          </a:xfrm>
        </p:spPr>
        <p:txBody>
          <a:bodyPr/>
          <a:lstStyle/>
          <a:p>
            <a:r>
              <a:rPr lang="en-US" sz="4000" smtClean="0">
                <a:solidFill>
                  <a:srgbClr val="008000"/>
                </a:solidFill>
              </a:rPr>
              <a:t>Ouachita Independent Bank</a:t>
            </a:r>
            <a:br>
              <a:rPr lang="en-US" sz="4000" smtClean="0">
                <a:solidFill>
                  <a:srgbClr val="008000"/>
                </a:solidFill>
              </a:rPr>
            </a:br>
            <a:r>
              <a:rPr lang="en-US" sz="2400" smtClean="0">
                <a:solidFill>
                  <a:srgbClr val="008000"/>
                </a:solidFill>
              </a:rPr>
              <a:t>(Part 7)</a:t>
            </a:r>
          </a:p>
        </p:txBody>
      </p:sp>
      <p:sp>
        <p:nvSpPr>
          <p:cNvPr id="112642" name="Footer Placeholder 3"/>
          <p:cNvSpPr>
            <a:spLocks noGrp="1"/>
          </p:cNvSpPr>
          <p:nvPr>
            <p:ph type="ftr" sz="quarter" idx="11"/>
          </p:nvPr>
        </p:nvSpPr>
        <p:spPr>
          <a:xfrm>
            <a:off x="1828800" y="6477000"/>
            <a:ext cx="5715000" cy="457200"/>
          </a:xfrm>
          <a:noFill/>
        </p:spPr>
        <p:txBody>
          <a:bodyPr/>
          <a:lstStyle/>
          <a:p>
            <a:r>
              <a:rPr lang="en-US">
                <a:solidFill>
                  <a:srgbClr val="000000"/>
                </a:solidFill>
                <a:cs typeface="Arial" charset="0"/>
              </a:rPr>
              <a:t>Copyright ©2014 by Pearson Education, Inc. All rights reserved.</a:t>
            </a:r>
          </a:p>
        </p:txBody>
      </p:sp>
      <p:sp>
        <p:nvSpPr>
          <p:cNvPr id="112643" name="Slide Number Placeholder 4"/>
          <p:cNvSpPr>
            <a:spLocks noGrp="1"/>
          </p:cNvSpPr>
          <p:nvPr>
            <p:ph type="sldNum" sz="quarter" idx="12"/>
          </p:nvPr>
        </p:nvSpPr>
        <p:spPr>
          <a:xfrm>
            <a:off x="6924675" y="6553200"/>
            <a:ext cx="1905000" cy="307975"/>
          </a:xfrm>
          <a:noFill/>
        </p:spPr>
        <p:txBody>
          <a:bodyPr/>
          <a:lstStyle/>
          <a:p>
            <a:r>
              <a:rPr lang="en-US" smtClean="0">
                <a:solidFill>
                  <a:srgbClr val="000000"/>
                </a:solidFill>
                <a:cs typeface="Arial" charset="0"/>
              </a:rPr>
              <a:t>3-</a:t>
            </a:r>
            <a:fld id="{A882F350-E709-415A-8217-6F04552BCB3D}" type="slidenum">
              <a:rPr lang="en-US" smtClean="0">
                <a:solidFill>
                  <a:srgbClr val="000000"/>
                </a:solidFill>
                <a:cs typeface="Arial" charset="0"/>
              </a:rPr>
              <a:pPr/>
              <a:t>47</a:t>
            </a:fld>
            <a:endParaRPr lang="en-US" smtClean="0">
              <a:solidFill>
                <a:srgbClr val="000000"/>
              </a:solidFill>
              <a:cs typeface="Arial" charset="0"/>
            </a:endParaRPr>
          </a:p>
        </p:txBody>
      </p:sp>
      <p:sp>
        <p:nvSpPr>
          <p:cNvPr id="112644"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sz="1800">
              <a:solidFill>
                <a:srgbClr val="000000"/>
              </a:solidFill>
            </a:endParaRPr>
          </a:p>
        </p:txBody>
      </p:sp>
      <p:sp>
        <p:nvSpPr>
          <p:cNvPr id="112645"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sz="1800">
              <a:solidFill>
                <a:srgbClr val="000000"/>
              </a:solidFill>
            </a:endParaRPr>
          </a:p>
        </p:txBody>
      </p:sp>
      <p:sp>
        <p:nvSpPr>
          <p:cNvPr id="112646"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sz="1800">
              <a:solidFill>
                <a:srgbClr val="000000"/>
              </a:solidFill>
            </a:endParaRPr>
          </a:p>
        </p:txBody>
      </p:sp>
      <p:sp>
        <p:nvSpPr>
          <p:cNvPr id="10" name="Footer Placeholder 4"/>
          <p:cNvSpPr txBox="1">
            <a:spLocks/>
          </p:cNvSpPr>
          <p:nvPr/>
        </p:nvSpPr>
        <p:spPr>
          <a:xfrm>
            <a:off x="838200" y="152400"/>
            <a:ext cx="4724400" cy="304800"/>
          </a:xfrm>
          <a:prstGeom prst="rect">
            <a:avLst/>
          </a:prstGeom>
        </p:spPr>
        <p:txBody>
          <a:bodyPr/>
          <a:lstStyle>
            <a:lvl1pPr>
              <a:defRPr>
                <a:solidFill>
                  <a:srgbClr val="C00000"/>
                </a:solidFill>
              </a:defRPr>
            </a:lvl1pPr>
          </a:lstStyle>
          <a:p>
            <a:pPr eaLnBrk="0" hangingPunct="0">
              <a:defRPr/>
            </a:pPr>
            <a:r>
              <a:rPr lang="en-US" sz="1600" b="1" dirty="0" smtClean="0">
                <a:ln w="11430"/>
                <a:solidFill>
                  <a:srgbClr val="0070C0"/>
                </a:solidFill>
                <a:effectLst>
                  <a:outerShdw blurRad="50800" dist="39000" dir="5460000" algn="tl">
                    <a:srgbClr val="000000">
                      <a:alpha val="38000"/>
                    </a:srgbClr>
                  </a:outerShdw>
                </a:effectLst>
                <a:cs typeface="+mn-cs"/>
              </a:rPr>
              <a:t>C</a:t>
            </a:r>
            <a:r>
              <a:rPr lang="en-US" sz="1600" b="1" dirty="0" smtClean="0">
                <a:ln w="11430"/>
                <a:effectLst>
                  <a:outerShdw blurRad="50800" dist="39000" dir="5460000" algn="tl">
                    <a:srgbClr val="000000">
                      <a:alpha val="38000"/>
                    </a:srgbClr>
                  </a:outerShdw>
                </a:effectLst>
                <a:cs typeface="+mn-cs"/>
              </a:rPr>
              <a:t>low</a:t>
            </a:r>
            <a:r>
              <a:rPr lang="en-US" sz="1600" b="1" dirty="0" smtClean="0">
                <a:ln w="11430"/>
                <a:solidFill>
                  <a:srgbClr val="0070C0"/>
                </a:solidFill>
                <a:effectLst>
                  <a:outerShdw blurRad="50800" dist="39000" dir="5460000" algn="tl">
                    <a:srgbClr val="000000">
                      <a:alpha val="38000"/>
                    </a:srgbClr>
                  </a:outerShdw>
                </a:effectLst>
                <a:cs typeface="+mn-cs"/>
              </a:rPr>
              <a:t>B</a:t>
            </a:r>
            <a:r>
              <a:rPr lang="en-US" sz="1600" b="1" dirty="0" smtClean="0">
                <a:ln w="11430"/>
                <a:effectLst>
                  <a:outerShdw blurRad="50800" dist="39000" dir="5460000" algn="tl">
                    <a:srgbClr val="000000">
                      <a:alpha val="38000"/>
                    </a:srgbClr>
                  </a:outerShdw>
                </a:effectLst>
                <a:cs typeface="+mn-cs"/>
              </a:rPr>
              <a:t>aack</a:t>
            </a:r>
            <a:r>
              <a:rPr lang="en-US" sz="1600" b="1" dirty="0" smtClean="0">
                <a:ln w="11430"/>
                <a:gradFill>
                  <a:gsLst>
                    <a:gs pos="0">
                      <a:srgbClr val="00CCCC">
                        <a:tint val="70000"/>
                        <a:satMod val="245000"/>
                      </a:srgbClr>
                    </a:gs>
                    <a:gs pos="75000">
                      <a:srgbClr val="00CCCC">
                        <a:tint val="90000"/>
                        <a:shade val="60000"/>
                        <a:satMod val="240000"/>
                      </a:srgbClr>
                    </a:gs>
                    <a:gs pos="100000">
                      <a:srgbClr val="00CCCC">
                        <a:tint val="100000"/>
                        <a:shade val="50000"/>
                        <a:satMod val="240000"/>
                      </a:srgbClr>
                    </a:gs>
                  </a:gsLst>
                  <a:lin ang="5400000"/>
                </a:gradFill>
                <a:effectLst>
                  <a:outerShdw blurRad="50800" dist="39000" dir="5460000" algn="tl">
                    <a:srgbClr val="000000">
                      <a:alpha val="38000"/>
                    </a:srgbClr>
                  </a:outerShdw>
                </a:effectLst>
                <a:cs typeface="+mn-cs"/>
              </a:rPr>
              <a:t> </a:t>
            </a:r>
            <a:r>
              <a:rPr lang="en-US" sz="1600" b="1" dirty="0" smtClean="0">
                <a:ln w="11430"/>
                <a:effectLst>
                  <a:outerShdw blurRad="50800" dist="39000" dir="5460000" algn="tl">
                    <a:srgbClr val="000000">
                      <a:alpha val="38000"/>
                    </a:srgbClr>
                  </a:outerShdw>
                </a:effectLst>
                <a:cs typeface="+mn-cs"/>
              </a:rPr>
              <a:t>– Integrated Campaigns in Action 		</a:t>
            </a:r>
            <a:endParaRPr lang="en-US" sz="900" dirty="0">
              <a:cs typeface="+mn-cs"/>
            </a:endParaRPr>
          </a:p>
        </p:txBody>
      </p:sp>
      <p:pic>
        <p:nvPicPr>
          <p:cNvPr id="112648" name="Content Placeholder 6">
            <a:hlinkClick r:id="rId3"/>
          </p:cNvPr>
          <p:cNvPicPr>
            <a:picLocks noGrp="1" noChangeAspect="1"/>
          </p:cNvPicPr>
          <p:nvPr>
            <p:ph idx="1"/>
          </p:nvPr>
        </p:nvPicPr>
        <p:blipFill>
          <a:blip r:embed="rId4"/>
          <a:srcRect/>
          <a:stretch>
            <a:fillRect/>
          </a:stretch>
        </p:blipFill>
        <p:spPr>
          <a:xfrm>
            <a:off x="2971800" y="1828800"/>
            <a:ext cx="3455988" cy="1865313"/>
          </a:xfrm>
        </p:spPr>
      </p:pic>
      <p:sp>
        <p:nvSpPr>
          <p:cNvPr id="112649" name="TextBox 7"/>
          <p:cNvSpPr txBox="1">
            <a:spLocks noChangeArrowheads="1"/>
          </p:cNvSpPr>
          <p:nvPr/>
        </p:nvSpPr>
        <p:spPr bwMode="auto">
          <a:xfrm>
            <a:off x="1295400" y="4114800"/>
            <a:ext cx="7234238" cy="1384300"/>
          </a:xfrm>
          <a:prstGeom prst="rect">
            <a:avLst/>
          </a:prstGeom>
          <a:noFill/>
          <a:ln w="9525">
            <a:noFill/>
            <a:miter lim="800000"/>
            <a:headEnd/>
            <a:tailEnd/>
          </a:ln>
        </p:spPr>
        <p:txBody>
          <a:bodyPr wrap="none">
            <a:spAutoFit/>
          </a:bodyPr>
          <a:lstStyle/>
          <a:p>
            <a:pPr marL="457200" indent="-457200" eaLnBrk="0" hangingPunct="0">
              <a:buFont typeface="Arial" charset="0"/>
              <a:buChar char="•"/>
            </a:pPr>
            <a:r>
              <a:rPr lang="en-US">
                <a:solidFill>
                  <a:srgbClr val="C00000"/>
                </a:solidFill>
              </a:rPr>
              <a:t>Message Strategy -</a:t>
            </a:r>
            <a:r>
              <a:rPr lang="en-US">
                <a:solidFill>
                  <a:schemeClr val="tx1"/>
                </a:solidFill>
              </a:rPr>
              <a:t> Affective, Resonance</a:t>
            </a:r>
          </a:p>
          <a:p>
            <a:pPr marL="457200" indent="-457200" eaLnBrk="0" hangingPunct="0">
              <a:buFont typeface="Arial" charset="0"/>
              <a:buChar char="•"/>
            </a:pPr>
            <a:r>
              <a:rPr lang="en-US">
                <a:solidFill>
                  <a:srgbClr val="C00000"/>
                </a:solidFill>
              </a:rPr>
              <a:t>Execution –</a:t>
            </a:r>
            <a:r>
              <a:rPr lang="en-US">
                <a:solidFill>
                  <a:schemeClr val="tx1"/>
                </a:solidFill>
              </a:rPr>
              <a:t> Informative</a:t>
            </a:r>
          </a:p>
          <a:p>
            <a:pPr marL="457200" indent="-457200" eaLnBrk="0" hangingPunct="0">
              <a:buFont typeface="Arial" charset="0"/>
              <a:buChar char="•"/>
            </a:pPr>
            <a:r>
              <a:rPr lang="en-US">
                <a:solidFill>
                  <a:srgbClr val="C00000"/>
                </a:solidFill>
              </a:rPr>
              <a:t>Spokesperson –</a:t>
            </a:r>
            <a:r>
              <a:rPr lang="en-US">
                <a:solidFill>
                  <a:schemeClr val="tx1"/>
                </a:solidFill>
              </a:rPr>
              <a:t> Chairman, CEO</a:t>
            </a:r>
            <a:endParaRPr lang="en-US">
              <a:solidFill>
                <a:srgbClr val="C00000"/>
              </a:solidFill>
            </a:endParaRPr>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a:xfrm>
            <a:off x="914400" y="392113"/>
            <a:ext cx="7958138" cy="1284287"/>
          </a:xfrm>
        </p:spPr>
        <p:txBody>
          <a:bodyPr/>
          <a:lstStyle/>
          <a:p>
            <a:r>
              <a:rPr lang="en-US" sz="4000" smtClean="0">
                <a:solidFill>
                  <a:srgbClr val="008000"/>
                </a:solidFill>
              </a:rPr>
              <a:t>Ouachita Independent Bank</a:t>
            </a:r>
            <a:br>
              <a:rPr lang="en-US" sz="4000" smtClean="0">
                <a:solidFill>
                  <a:srgbClr val="008000"/>
                </a:solidFill>
              </a:rPr>
            </a:br>
            <a:r>
              <a:rPr lang="en-US" sz="2400" smtClean="0">
                <a:solidFill>
                  <a:srgbClr val="008000"/>
                </a:solidFill>
              </a:rPr>
              <a:t>(Part 7)</a:t>
            </a:r>
          </a:p>
        </p:txBody>
      </p:sp>
      <p:sp>
        <p:nvSpPr>
          <p:cNvPr id="114690" name="Footer Placeholder 3"/>
          <p:cNvSpPr>
            <a:spLocks noGrp="1"/>
          </p:cNvSpPr>
          <p:nvPr>
            <p:ph type="ftr" sz="quarter" idx="11"/>
          </p:nvPr>
        </p:nvSpPr>
        <p:spPr>
          <a:xfrm>
            <a:off x="1828800" y="6477000"/>
            <a:ext cx="5715000" cy="457200"/>
          </a:xfrm>
          <a:noFill/>
        </p:spPr>
        <p:txBody>
          <a:bodyPr/>
          <a:lstStyle/>
          <a:p>
            <a:r>
              <a:rPr lang="en-US">
                <a:solidFill>
                  <a:srgbClr val="000000"/>
                </a:solidFill>
                <a:cs typeface="Arial" charset="0"/>
              </a:rPr>
              <a:t>Copyright ©2014 by Pearson Education, Inc. All rights reserved.</a:t>
            </a:r>
          </a:p>
        </p:txBody>
      </p:sp>
      <p:sp>
        <p:nvSpPr>
          <p:cNvPr id="114691" name="Slide Number Placeholder 4"/>
          <p:cNvSpPr>
            <a:spLocks noGrp="1"/>
          </p:cNvSpPr>
          <p:nvPr>
            <p:ph type="sldNum" sz="quarter" idx="12"/>
          </p:nvPr>
        </p:nvSpPr>
        <p:spPr>
          <a:xfrm>
            <a:off x="6924675" y="6553200"/>
            <a:ext cx="1905000" cy="307975"/>
          </a:xfrm>
          <a:noFill/>
        </p:spPr>
        <p:txBody>
          <a:bodyPr/>
          <a:lstStyle/>
          <a:p>
            <a:r>
              <a:rPr lang="en-US" smtClean="0">
                <a:solidFill>
                  <a:srgbClr val="000000"/>
                </a:solidFill>
                <a:cs typeface="Arial" charset="0"/>
              </a:rPr>
              <a:t>3-</a:t>
            </a:r>
            <a:fld id="{BAA0C917-7BE3-4DF3-8934-646FC62EC6AE}" type="slidenum">
              <a:rPr lang="en-US" smtClean="0">
                <a:solidFill>
                  <a:srgbClr val="000000"/>
                </a:solidFill>
                <a:cs typeface="Arial" charset="0"/>
              </a:rPr>
              <a:pPr/>
              <a:t>48</a:t>
            </a:fld>
            <a:endParaRPr lang="en-US" smtClean="0">
              <a:solidFill>
                <a:srgbClr val="000000"/>
              </a:solidFill>
              <a:cs typeface="Arial" charset="0"/>
            </a:endParaRPr>
          </a:p>
        </p:txBody>
      </p:sp>
      <p:sp>
        <p:nvSpPr>
          <p:cNvPr id="114692"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sz="1800">
              <a:solidFill>
                <a:srgbClr val="000000"/>
              </a:solidFill>
            </a:endParaRPr>
          </a:p>
        </p:txBody>
      </p:sp>
      <p:sp>
        <p:nvSpPr>
          <p:cNvPr id="114693"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sz="1800">
              <a:solidFill>
                <a:srgbClr val="000000"/>
              </a:solidFill>
            </a:endParaRPr>
          </a:p>
        </p:txBody>
      </p:sp>
      <p:sp>
        <p:nvSpPr>
          <p:cNvPr id="114694"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sz="1800">
              <a:solidFill>
                <a:srgbClr val="000000"/>
              </a:solidFill>
            </a:endParaRPr>
          </a:p>
        </p:txBody>
      </p:sp>
      <p:sp>
        <p:nvSpPr>
          <p:cNvPr id="10" name="Footer Placeholder 4"/>
          <p:cNvSpPr txBox="1">
            <a:spLocks/>
          </p:cNvSpPr>
          <p:nvPr/>
        </p:nvSpPr>
        <p:spPr>
          <a:xfrm>
            <a:off x="838200" y="152400"/>
            <a:ext cx="4724400" cy="304800"/>
          </a:xfrm>
          <a:prstGeom prst="rect">
            <a:avLst/>
          </a:prstGeom>
        </p:spPr>
        <p:txBody>
          <a:bodyPr/>
          <a:lstStyle>
            <a:lvl1pPr>
              <a:defRPr>
                <a:solidFill>
                  <a:srgbClr val="C00000"/>
                </a:solidFill>
              </a:defRPr>
            </a:lvl1pPr>
          </a:lstStyle>
          <a:p>
            <a:pPr eaLnBrk="0" hangingPunct="0">
              <a:defRPr/>
            </a:pPr>
            <a:r>
              <a:rPr lang="en-US" sz="1600" b="1" dirty="0" smtClean="0">
                <a:ln w="11430"/>
                <a:solidFill>
                  <a:srgbClr val="0070C0"/>
                </a:solidFill>
                <a:effectLst>
                  <a:outerShdw blurRad="50800" dist="39000" dir="5460000" algn="tl">
                    <a:srgbClr val="000000">
                      <a:alpha val="38000"/>
                    </a:srgbClr>
                  </a:outerShdw>
                </a:effectLst>
                <a:cs typeface="+mn-cs"/>
              </a:rPr>
              <a:t>C</a:t>
            </a:r>
            <a:r>
              <a:rPr lang="en-US" sz="1600" b="1" dirty="0" smtClean="0">
                <a:ln w="11430"/>
                <a:effectLst>
                  <a:outerShdw blurRad="50800" dist="39000" dir="5460000" algn="tl">
                    <a:srgbClr val="000000">
                      <a:alpha val="38000"/>
                    </a:srgbClr>
                  </a:outerShdw>
                </a:effectLst>
                <a:cs typeface="+mn-cs"/>
              </a:rPr>
              <a:t>low</a:t>
            </a:r>
            <a:r>
              <a:rPr lang="en-US" sz="1600" b="1" dirty="0" smtClean="0">
                <a:ln w="11430"/>
                <a:solidFill>
                  <a:srgbClr val="0070C0"/>
                </a:solidFill>
                <a:effectLst>
                  <a:outerShdw blurRad="50800" dist="39000" dir="5460000" algn="tl">
                    <a:srgbClr val="000000">
                      <a:alpha val="38000"/>
                    </a:srgbClr>
                  </a:outerShdw>
                </a:effectLst>
                <a:cs typeface="+mn-cs"/>
              </a:rPr>
              <a:t>B</a:t>
            </a:r>
            <a:r>
              <a:rPr lang="en-US" sz="1600" b="1" dirty="0" smtClean="0">
                <a:ln w="11430"/>
                <a:effectLst>
                  <a:outerShdw blurRad="50800" dist="39000" dir="5460000" algn="tl">
                    <a:srgbClr val="000000">
                      <a:alpha val="38000"/>
                    </a:srgbClr>
                  </a:outerShdw>
                </a:effectLst>
                <a:cs typeface="+mn-cs"/>
              </a:rPr>
              <a:t>aack</a:t>
            </a:r>
            <a:r>
              <a:rPr lang="en-US" sz="1600" b="1" dirty="0" smtClean="0">
                <a:ln w="11430"/>
                <a:gradFill>
                  <a:gsLst>
                    <a:gs pos="0">
                      <a:srgbClr val="00CCCC">
                        <a:tint val="70000"/>
                        <a:satMod val="245000"/>
                      </a:srgbClr>
                    </a:gs>
                    <a:gs pos="75000">
                      <a:srgbClr val="00CCCC">
                        <a:tint val="90000"/>
                        <a:shade val="60000"/>
                        <a:satMod val="240000"/>
                      </a:srgbClr>
                    </a:gs>
                    <a:gs pos="100000">
                      <a:srgbClr val="00CCCC">
                        <a:tint val="100000"/>
                        <a:shade val="50000"/>
                        <a:satMod val="240000"/>
                      </a:srgbClr>
                    </a:gs>
                  </a:gsLst>
                  <a:lin ang="5400000"/>
                </a:gradFill>
                <a:effectLst>
                  <a:outerShdw blurRad="50800" dist="39000" dir="5460000" algn="tl">
                    <a:srgbClr val="000000">
                      <a:alpha val="38000"/>
                    </a:srgbClr>
                  </a:outerShdw>
                </a:effectLst>
                <a:cs typeface="+mn-cs"/>
              </a:rPr>
              <a:t> </a:t>
            </a:r>
            <a:r>
              <a:rPr lang="en-US" sz="1600" b="1" dirty="0" smtClean="0">
                <a:ln w="11430"/>
                <a:effectLst>
                  <a:outerShdw blurRad="50800" dist="39000" dir="5460000" algn="tl">
                    <a:srgbClr val="000000">
                      <a:alpha val="38000"/>
                    </a:srgbClr>
                  </a:outerShdw>
                </a:effectLst>
                <a:cs typeface="+mn-cs"/>
              </a:rPr>
              <a:t>– Integrated Campaigns in Action 		</a:t>
            </a:r>
            <a:endParaRPr lang="en-US" sz="900" dirty="0">
              <a:cs typeface="+mn-cs"/>
            </a:endParaRPr>
          </a:p>
        </p:txBody>
      </p:sp>
      <p:sp>
        <p:nvSpPr>
          <p:cNvPr id="114696" name="Content Placeholder 1"/>
          <p:cNvSpPr>
            <a:spLocks noGrp="1"/>
          </p:cNvSpPr>
          <p:nvPr>
            <p:ph idx="1"/>
          </p:nvPr>
        </p:nvSpPr>
        <p:spPr>
          <a:xfrm>
            <a:off x="5084763" y="3367088"/>
            <a:ext cx="3733800" cy="2819400"/>
          </a:xfrm>
        </p:spPr>
        <p:txBody>
          <a:bodyPr/>
          <a:lstStyle/>
          <a:p>
            <a:r>
              <a:rPr lang="en-US" smtClean="0"/>
              <a:t>Attractiveness</a:t>
            </a:r>
          </a:p>
          <a:p>
            <a:r>
              <a:rPr lang="en-US" smtClean="0"/>
              <a:t>Similarity</a:t>
            </a:r>
          </a:p>
          <a:p>
            <a:r>
              <a:rPr lang="en-US" smtClean="0"/>
              <a:t>Likeability</a:t>
            </a:r>
          </a:p>
          <a:p>
            <a:r>
              <a:rPr lang="en-US" smtClean="0"/>
              <a:t>Trustworthiness</a:t>
            </a:r>
          </a:p>
          <a:p>
            <a:r>
              <a:rPr lang="en-US" smtClean="0"/>
              <a:t>Expertise</a:t>
            </a:r>
          </a:p>
          <a:p>
            <a:endParaRPr lang="en-US" smtClean="0"/>
          </a:p>
        </p:txBody>
      </p:sp>
      <p:pic>
        <p:nvPicPr>
          <p:cNvPr id="3" name="Picture 2"/>
          <p:cNvPicPr>
            <a:picLocks noChangeAspect="1"/>
          </p:cNvPicPr>
          <p:nvPr/>
        </p:nvPicPr>
        <p:blipFill>
          <a:blip r:embed="rId3" cstate="print">
            <a:extLst>
              <a:ext uri="{28A0092B-C50C-407E-A947-70E740481C1C}"/>
            </a:extLst>
          </a:blip>
          <a:stretch>
            <a:fillRect/>
          </a:stretch>
        </p:blipFill>
        <p:spPr>
          <a:xfrm>
            <a:off x="838199" y="1600200"/>
            <a:ext cx="3729867" cy="2057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824023" y="4343400"/>
            <a:ext cx="3570208" cy="923330"/>
          </a:xfrm>
          <a:prstGeom prst="rect">
            <a:avLst/>
          </a:prstGeom>
          <a:noFill/>
        </p:spPr>
        <p:txBody>
          <a:bodyPr wrap="none">
            <a:spAutoFit/>
          </a:bodyPr>
          <a:lstStyle/>
          <a:p>
            <a:pPr algn="ctr" eaLnBrk="0" hangingPunct="0">
              <a:defRPr/>
            </a:pPr>
            <a:r>
              <a:rPr lang="en-US" sz="5400" b="1" dirty="0">
                <a:ln w="1905"/>
                <a:solidFill>
                  <a:srgbClr val="C00000"/>
                </a:solidFill>
                <a:effectLst>
                  <a:innerShdw blurRad="69850" dist="43180" dir="5400000">
                    <a:srgbClr val="000000">
                      <a:alpha val="65000"/>
                    </a:srgbClr>
                  </a:innerShdw>
                </a:effectLst>
                <a:cs typeface="+mn-cs"/>
              </a:rPr>
              <a:t>Credibility</a:t>
            </a:r>
          </a:p>
        </p:txBody>
      </p:sp>
      <p:cxnSp>
        <p:nvCxnSpPr>
          <p:cNvPr id="114699" name="Straight Arrow Connector 10"/>
          <p:cNvCxnSpPr>
            <a:cxnSpLocks noChangeShapeType="1"/>
            <a:stCxn id="6" idx="3"/>
          </p:cNvCxnSpPr>
          <p:nvPr/>
        </p:nvCxnSpPr>
        <p:spPr bwMode="auto">
          <a:xfrm flipV="1">
            <a:off x="4394200" y="3733800"/>
            <a:ext cx="787400" cy="1071563"/>
          </a:xfrm>
          <a:prstGeom prst="straightConnector1">
            <a:avLst/>
          </a:prstGeom>
          <a:noFill/>
          <a:ln w="12700" algn="ctr">
            <a:solidFill>
              <a:schemeClr val="tx1"/>
            </a:solidFill>
            <a:round/>
            <a:headEnd type="none" w="sm" len="sm"/>
            <a:tailEnd type="arrow" w="med" len="med"/>
          </a:ln>
        </p:spPr>
      </p:cxnSp>
      <p:cxnSp>
        <p:nvCxnSpPr>
          <p:cNvPr id="114700" name="Straight Arrow Connector 15"/>
          <p:cNvCxnSpPr>
            <a:cxnSpLocks noChangeShapeType="1"/>
            <a:stCxn id="6" idx="3"/>
          </p:cNvCxnSpPr>
          <p:nvPr/>
        </p:nvCxnSpPr>
        <p:spPr bwMode="auto">
          <a:xfrm flipV="1">
            <a:off x="4394200" y="4268788"/>
            <a:ext cx="787400" cy="536575"/>
          </a:xfrm>
          <a:prstGeom prst="straightConnector1">
            <a:avLst/>
          </a:prstGeom>
          <a:noFill/>
          <a:ln w="12700" algn="ctr">
            <a:solidFill>
              <a:schemeClr val="tx1"/>
            </a:solidFill>
            <a:round/>
            <a:headEnd type="none" w="sm" len="sm"/>
            <a:tailEnd type="arrow" w="med" len="med"/>
          </a:ln>
        </p:spPr>
      </p:cxnSp>
      <p:cxnSp>
        <p:nvCxnSpPr>
          <p:cNvPr id="114701" name="Straight Arrow Connector 18"/>
          <p:cNvCxnSpPr>
            <a:cxnSpLocks noChangeShapeType="1"/>
            <a:stCxn id="6" idx="3"/>
          </p:cNvCxnSpPr>
          <p:nvPr/>
        </p:nvCxnSpPr>
        <p:spPr bwMode="auto">
          <a:xfrm>
            <a:off x="4394200" y="4805363"/>
            <a:ext cx="787400" cy="0"/>
          </a:xfrm>
          <a:prstGeom prst="straightConnector1">
            <a:avLst/>
          </a:prstGeom>
          <a:noFill/>
          <a:ln w="12700" algn="ctr">
            <a:solidFill>
              <a:schemeClr val="tx1"/>
            </a:solidFill>
            <a:round/>
            <a:headEnd type="none" w="sm" len="sm"/>
            <a:tailEnd type="arrow" w="med" len="med"/>
          </a:ln>
        </p:spPr>
      </p:cxnSp>
      <p:cxnSp>
        <p:nvCxnSpPr>
          <p:cNvPr id="114702" name="Straight Arrow Connector 19"/>
          <p:cNvCxnSpPr>
            <a:cxnSpLocks noChangeShapeType="1"/>
          </p:cNvCxnSpPr>
          <p:nvPr/>
        </p:nvCxnSpPr>
        <p:spPr bwMode="auto">
          <a:xfrm>
            <a:off x="4394200" y="4805363"/>
            <a:ext cx="787400" cy="530225"/>
          </a:xfrm>
          <a:prstGeom prst="straightConnector1">
            <a:avLst/>
          </a:prstGeom>
          <a:noFill/>
          <a:ln w="12700" algn="ctr">
            <a:solidFill>
              <a:schemeClr val="tx1"/>
            </a:solidFill>
            <a:round/>
            <a:headEnd type="none" w="sm" len="sm"/>
            <a:tailEnd type="arrow" w="med" len="med"/>
          </a:ln>
        </p:spPr>
      </p:cxnSp>
      <p:cxnSp>
        <p:nvCxnSpPr>
          <p:cNvPr id="114703" name="Straight Arrow Connector 20"/>
          <p:cNvCxnSpPr>
            <a:cxnSpLocks noChangeShapeType="1"/>
          </p:cNvCxnSpPr>
          <p:nvPr/>
        </p:nvCxnSpPr>
        <p:spPr bwMode="auto">
          <a:xfrm>
            <a:off x="4343400" y="4805363"/>
            <a:ext cx="838200" cy="1062037"/>
          </a:xfrm>
          <a:prstGeom prst="straightConnector1">
            <a:avLst/>
          </a:prstGeom>
          <a:noFill/>
          <a:ln w="12700" algn="ctr">
            <a:solidFill>
              <a:schemeClr val="tx1"/>
            </a:solidFill>
            <a:round/>
            <a:headEnd type="none" w="sm" len="sm"/>
            <a:tailEnd type="arrow" w="med" len="med"/>
          </a:ln>
        </p:spPr>
      </p:cxn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Footer Placeholder 4"/>
          <p:cNvSpPr>
            <a:spLocks noGrp="1"/>
          </p:cNvSpPr>
          <p:nvPr>
            <p:ph type="ftr" sz="quarter" idx="11"/>
          </p:nvPr>
        </p:nvSpPr>
        <p:spPr>
          <a:xfrm>
            <a:off x="3657600" y="6553200"/>
            <a:ext cx="2895600" cy="304800"/>
          </a:xfrm>
          <a:noFill/>
        </p:spPr>
        <p:txBody>
          <a:bodyPr/>
          <a:lstStyle/>
          <a:p>
            <a:r>
              <a:rPr lang="en-US">
                <a:cs typeface="Arial" charset="0"/>
              </a:rPr>
              <a:t>Copyright ©2014 by Pearson Education, Inc. All rights reserved. </a:t>
            </a:r>
          </a:p>
        </p:txBody>
      </p:sp>
      <p:sp>
        <p:nvSpPr>
          <p:cNvPr id="116738" name="Slide Number Placeholder 5"/>
          <p:cNvSpPr>
            <a:spLocks noGrp="1"/>
          </p:cNvSpPr>
          <p:nvPr>
            <p:ph type="sldNum" sz="quarter" idx="12"/>
          </p:nvPr>
        </p:nvSpPr>
        <p:spPr>
          <a:xfrm>
            <a:off x="7010400" y="6553200"/>
            <a:ext cx="1905000" cy="457200"/>
          </a:xfrm>
          <a:noFill/>
        </p:spPr>
        <p:txBody>
          <a:bodyPr/>
          <a:lstStyle/>
          <a:p>
            <a:r>
              <a:rPr lang="en-US" smtClean="0">
                <a:cs typeface="Arial" charset="0"/>
              </a:rPr>
              <a:t>7-</a:t>
            </a:r>
            <a:fld id="{22017DA2-4C9D-4ED0-904F-D2422F57BECE}" type="slidenum">
              <a:rPr lang="en-US" smtClean="0">
                <a:cs typeface="Arial" charset="0"/>
              </a:rPr>
              <a:pPr/>
              <a:t>49</a:t>
            </a:fld>
            <a:endParaRPr lang="en-US" smtClean="0">
              <a:cs typeface="Arial" charset="0"/>
            </a:endParaRPr>
          </a:p>
        </p:txBody>
      </p:sp>
      <p:sp>
        <p:nvSpPr>
          <p:cNvPr id="116739" name="Rectangle 2"/>
          <p:cNvSpPr>
            <a:spLocks noGrp="1" noChangeArrowheads="1"/>
          </p:cNvSpPr>
          <p:nvPr>
            <p:ph type="title"/>
          </p:nvPr>
        </p:nvSpPr>
        <p:spPr>
          <a:xfrm>
            <a:off x="838200" y="304800"/>
            <a:ext cx="8001000" cy="838200"/>
          </a:xfrm>
        </p:spPr>
        <p:txBody>
          <a:bodyPr/>
          <a:lstStyle/>
          <a:p>
            <a:pPr eaLnBrk="1" hangingPunct="1"/>
            <a:r>
              <a:rPr lang="en-US" sz="4000" smtClean="0">
                <a:solidFill>
                  <a:srgbClr val="00B050"/>
                </a:solidFill>
              </a:rPr>
              <a:t>Integrated Campaigns in Action</a:t>
            </a:r>
          </a:p>
        </p:txBody>
      </p:sp>
      <p:sp>
        <p:nvSpPr>
          <p:cNvPr id="116740"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116741"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116742"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
        <p:nvSpPr>
          <p:cNvPr id="11" name="Rectangle 10"/>
          <p:cNvSpPr/>
          <p:nvPr/>
        </p:nvSpPr>
        <p:spPr>
          <a:xfrm>
            <a:off x="1098698" y="1905000"/>
            <a:ext cx="4070345" cy="175432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sz="5400" b="1" dirty="0">
                <a:ln w="11430"/>
                <a:solidFill>
                  <a:srgbClr val="0033CC"/>
                </a:solidFill>
                <a:effectLst>
                  <a:outerShdw blurRad="50800" dist="39000" dir="5460000" algn="tl">
                    <a:srgbClr val="000000">
                      <a:alpha val="38000"/>
                    </a:srgbClr>
                  </a:outerShdw>
                </a:effectLst>
                <a:cs typeface="+mn-cs"/>
              </a:rPr>
              <a:t>The</a:t>
            </a:r>
          </a:p>
          <a:p>
            <a:pPr algn="ctr" eaLnBrk="0" hangingPunct="0">
              <a:defRPr/>
            </a:pPr>
            <a:r>
              <a:rPr lang="en-US" sz="5400" b="1" dirty="0">
                <a:ln w="11430"/>
                <a:solidFill>
                  <a:srgbClr val="0033CC"/>
                </a:solidFill>
                <a:effectLst>
                  <a:outerShdw blurRad="50800" dist="39000" dir="5460000" algn="tl">
                    <a:srgbClr val="000000">
                      <a:alpha val="38000"/>
                    </a:srgbClr>
                  </a:outerShdw>
                </a:effectLst>
                <a:cs typeface="+mn-cs"/>
              </a:rPr>
              <a:t>Soap Opera</a:t>
            </a:r>
          </a:p>
        </p:txBody>
      </p:sp>
      <p:pic>
        <p:nvPicPr>
          <p:cNvPr id="116745" name="Picture 1"/>
          <p:cNvPicPr>
            <a:picLocks noChangeAspect="1"/>
          </p:cNvPicPr>
          <p:nvPr/>
        </p:nvPicPr>
        <p:blipFill>
          <a:blip r:embed="rId3"/>
          <a:srcRect/>
          <a:stretch>
            <a:fillRect/>
          </a:stretch>
        </p:blipFill>
        <p:spPr bwMode="auto">
          <a:xfrm>
            <a:off x="5791200" y="1143000"/>
            <a:ext cx="2849563" cy="5308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Footer Placeholder 5"/>
          <p:cNvSpPr>
            <a:spLocks noGrp="1"/>
          </p:cNvSpPr>
          <p:nvPr>
            <p:ph type="ftr" sz="quarter" idx="11"/>
          </p:nvPr>
        </p:nvSpPr>
        <p:spPr>
          <a:xfrm>
            <a:off x="3886200" y="6553200"/>
            <a:ext cx="2895600" cy="304800"/>
          </a:xfrm>
          <a:noFill/>
        </p:spPr>
        <p:txBody>
          <a:bodyPr/>
          <a:lstStyle/>
          <a:p>
            <a:r>
              <a:rPr lang="en-US">
                <a:cs typeface="Arial" charset="0"/>
              </a:rPr>
              <a:t>Copyright ©2014 by Pearson Education, Inc. All rights reserved. </a:t>
            </a:r>
          </a:p>
        </p:txBody>
      </p:sp>
      <p:sp>
        <p:nvSpPr>
          <p:cNvPr id="26626" name="Slide Number Placeholder 6"/>
          <p:cNvSpPr>
            <a:spLocks noGrp="1"/>
          </p:cNvSpPr>
          <p:nvPr>
            <p:ph type="sldNum" sz="quarter" idx="12"/>
          </p:nvPr>
        </p:nvSpPr>
        <p:spPr>
          <a:xfrm>
            <a:off x="7010400" y="6553200"/>
            <a:ext cx="1905000" cy="457200"/>
          </a:xfrm>
          <a:noFill/>
        </p:spPr>
        <p:txBody>
          <a:bodyPr/>
          <a:lstStyle/>
          <a:p>
            <a:r>
              <a:rPr lang="en-US" smtClean="0">
                <a:cs typeface="Arial" charset="0"/>
              </a:rPr>
              <a:t>7-</a:t>
            </a:r>
            <a:fld id="{FAE5D57E-62C1-4EEB-86F3-0E7EEB9E9C94}" type="slidenum">
              <a:rPr lang="en-US" smtClean="0">
                <a:cs typeface="Arial" charset="0"/>
              </a:rPr>
              <a:pPr/>
              <a:t>5</a:t>
            </a:fld>
            <a:endParaRPr lang="en-US" smtClean="0">
              <a:cs typeface="Arial" charset="0"/>
            </a:endParaRPr>
          </a:p>
        </p:txBody>
      </p:sp>
      <p:sp>
        <p:nvSpPr>
          <p:cNvPr id="26627" name="Rectangle 2"/>
          <p:cNvSpPr>
            <a:spLocks noGrp="1" noChangeArrowheads="1"/>
          </p:cNvSpPr>
          <p:nvPr>
            <p:ph type="title"/>
          </p:nvPr>
        </p:nvSpPr>
        <p:spPr>
          <a:xfrm>
            <a:off x="838200" y="304800"/>
            <a:ext cx="8001000" cy="990600"/>
          </a:xfrm>
        </p:spPr>
        <p:txBody>
          <a:bodyPr/>
          <a:lstStyle/>
          <a:p>
            <a:r>
              <a:rPr lang="en-US" sz="4400" smtClean="0">
                <a:solidFill>
                  <a:srgbClr val="FF3300"/>
                </a:solidFill>
              </a:rPr>
              <a:t>Message Strategies</a:t>
            </a:r>
          </a:p>
        </p:txBody>
      </p:sp>
      <p:sp>
        <p:nvSpPr>
          <p:cNvPr id="26628" name="Rectangle 5"/>
          <p:cNvSpPr>
            <a:spLocks noChangeArrowheads="1"/>
          </p:cNvSpPr>
          <p:nvPr/>
        </p:nvSpPr>
        <p:spPr bwMode="auto">
          <a:xfrm>
            <a:off x="1905000" y="1295400"/>
            <a:ext cx="1905000" cy="5334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eaLnBrk="0" hangingPunct="0"/>
            <a:r>
              <a:rPr lang="en-US">
                <a:solidFill>
                  <a:srgbClr val="FFFF66"/>
                </a:solidFill>
              </a:rPr>
              <a:t>Cognitive</a:t>
            </a:r>
          </a:p>
        </p:txBody>
      </p:sp>
      <p:sp>
        <p:nvSpPr>
          <p:cNvPr id="26629" name="Rectangle 7"/>
          <p:cNvSpPr>
            <a:spLocks noChangeArrowheads="1"/>
          </p:cNvSpPr>
          <p:nvPr/>
        </p:nvSpPr>
        <p:spPr bwMode="auto">
          <a:xfrm>
            <a:off x="3886200" y="1295400"/>
            <a:ext cx="1905000" cy="5334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eaLnBrk="0" hangingPunct="0"/>
            <a:r>
              <a:rPr lang="en-US">
                <a:solidFill>
                  <a:srgbClr val="FFFF66"/>
                </a:solidFill>
              </a:rPr>
              <a:t>Affective</a:t>
            </a:r>
          </a:p>
        </p:txBody>
      </p:sp>
      <p:sp>
        <p:nvSpPr>
          <p:cNvPr id="26630" name="Rectangle 8"/>
          <p:cNvSpPr>
            <a:spLocks noChangeArrowheads="1"/>
          </p:cNvSpPr>
          <p:nvPr/>
        </p:nvSpPr>
        <p:spPr bwMode="auto">
          <a:xfrm>
            <a:off x="5867400" y="1295400"/>
            <a:ext cx="1905000" cy="5334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eaLnBrk="0" hangingPunct="0"/>
            <a:r>
              <a:rPr lang="en-US">
                <a:solidFill>
                  <a:srgbClr val="FFFF66"/>
                </a:solidFill>
              </a:rPr>
              <a:t>Conative</a:t>
            </a:r>
          </a:p>
        </p:txBody>
      </p:sp>
      <p:sp>
        <p:nvSpPr>
          <p:cNvPr id="26631" name="Rectangle 12"/>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26632" name="Rectangle 1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26633" name="Rectangle 1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pic>
        <p:nvPicPr>
          <p:cNvPr id="26634" name="Picture 1"/>
          <p:cNvPicPr>
            <a:picLocks noChangeAspect="1"/>
          </p:cNvPicPr>
          <p:nvPr/>
        </p:nvPicPr>
        <p:blipFill>
          <a:blip r:embed="rId3"/>
          <a:srcRect/>
          <a:stretch>
            <a:fillRect/>
          </a:stretch>
        </p:blipFill>
        <p:spPr bwMode="auto">
          <a:xfrm>
            <a:off x="2009775" y="2166938"/>
            <a:ext cx="5800725" cy="39163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Footer Placeholder 5"/>
          <p:cNvSpPr>
            <a:spLocks noGrp="1"/>
          </p:cNvSpPr>
          <p:nvPr>
            <p:ph type="ftr" sz="quarter" idx="11"/>
          </p:nvPr>
        </p:nvSpPr>
        <p:spPr>
          <a:xfrm>
            <a:off x="3733800" y="6553200"/>
            <a:ext cx="2895600" cy="304800"/>
          </a:xfrm>
          <a:noFill/>
        </p:spPr>
        <p:txBody>
          <a:bodyPr/>
          <a:lstStyle/>
          <a:p>
            <a:r>
              <a:rPr lang="en-US">
                <a:cs typeface="Arial" charset="0"/>
              </a:rPr>
              <a:t>Copyright ©2014 by Pearson Education, Inc. All rights reserved. </a:t>
            </a:r>
          </a:p>
        </p:txBody>
      </p:sp>
      <p:sp>
        <p:nvSpPr>
          <p:cNvPr id="28674" name="Slide Number Placeholder 6"/>
          <p:cNvSpPr>
            <a:spLocks noGrp="1"/>
          </p:cNvSpPr>
          <p:nvPr>
            <p:ph type="sldNum" sz="quarter" idx="12"/>
          </p:nvPr>
        </p:nvSpPr>
        <p:spPr>
          <a:xfrm>
            <a:off x="7010400" y="6553200"/>
            <a:ext cx="1905000" cy="457200"/>
          </a:xfrm>
          <a:noFill/>
        </p:spPr>
        <p:txBody>
          <a:bodyPr/>
          <a:lstStyle/>
          <a:p>
            <a:r>
              <a:rPr lang="en-US" smtClean="0">
                <a:cs typeface="Arial" charset="0"/>
              </a:rPr>
              <a:t>7-</a:t>
            </a:r>
            <a:fld id="{C21E2674-C8BF-4E8F-B3DB-89A622FDCD22}" type="slidenum">
              <a:rPr lang="en-US" smtClean="0">
                <a:cs typeface="Arial" charset="0"/>
              </a:rPr>
              <a:pPr/>
              <a:t>6</a:t>
            </a:fld>
            <a:endParaRPr lang="en-US" smtClean="0">
              <a:cs typeface="Arial" charset="0"/>
            </a:endParaRPr>
          </a:p>
        </p:txBody>
      </p:sp>
      <p:sp>
        <p:nvSpPr>
          <p:cNvPr id="28675" name="Rectangle 2"/>
          <p:cNvSpPr>
            <a:spLocks noGrp="1" noChangeArrowheads="1"/>
          </p:cNvSpPr>
          <p:nvPr>
            <p:ph type="title"/>
          </p:nvPr>
        </p:nvSpPr>
        <p:spPr>
          <a:xfrm>
            <a:off x="609600" y="152400"/>
            <a:ext cx="7772400" cy="990600"/>
          </a:xfrm>
        </p:spPr>
        <p:txBody>
          <a:bodyPr/>
          <a:lstStyle/>
          <a:p>
            <a:r>
              <a:rPr lang="en-US" sz="4000" smtClean="0">
                <a:solidFill>
                  <a:srgbClr val="0000CC"/>
                </a:solidFill>
              </a:rPr>
              <a:t>Message Strategies</a:t>
            </a:r>
          </a:p>
        </p:txBody>
      </p:sp>
      <p:sp>
        <p:nvSpPr>
          <p:cNvPr id="28676" name="Rectangle 4"/>
          <p:cNvSpPr>
            <a:spLocks noGrp="1" noChangeArrowheads="1"/>
          </p:cNvSpPr>
          <p:nvPr>
            <p:ph type="body" sz="half" idx="2"/>
          </p:nvPr>
        </p:nvSpPr>
        <p:spPr>
          <a:xfrm>
            <a:off x="2971800" y="3048000"/>
            <a:ext cx="4724400" cy="2971800"/>
          </a:xfrm>
        </p:spPr>
        <p:txBody>
          <a:bodyPr/>
          <a:lstStyle/>
          <a:p>
            <a:r>
              <a:rPr lang="en-US" smtClean="0"/>
              <a:t>Generic</a:t>
            </a:r>
          </a:p>
          <a:p>
            <a:r>
              <a:rPr lang="en-US" smtClean="0"/>
              <a:t>Preemptive</a:t>
            </a:r>
          </a:p>
          <a:p>
            <a:r>
              <a:rPr lang="en-US" smtClean="0"/>
              <a:t>Unique Selling Proposition</a:t>
            </a:r>
          </a:p>
          <a:p>
            <a:r>
              <a:rPr lang="en-US" smtClean="0"/>
              <a:t>Hyperbole</a:t>
            </a:r>
          </a:p>
          <a:p>
            <a:r>
              <a:rPr lang="en-US" smtClean="0"/>
              <a:t>Comparative</a:t>
            </a:r>
          </a:p>
        </p:txBody>
      </p:sp>
      <p:sp>
        <p:nvSpPr>
          <p:cNvPr id="28677" name="Rectangle 5"/>
          <p:cNvSpPr>
            <a:spLocks noChangeArrowheads="1"/>
          </p:cNvSpPr>
          <p:nvPr/>
        </p:nvSpPr>
        <p:spPr bwMode="auto">
          <a:xfrm>
            <a:off x="1676400" y="1295400"/>
            <a:ext cx="1905000" cy="5334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eaLnBrk="0" hangingPunct="0"/>
            <a:r>
              <a:rPr lang="en-US">
                <a:solidFill>
                  <a:srgbClr val="FFFF66"/>
                </a:solidFill>
              </a:rPr>
              <a:t>Cognitive</a:t>
            </a:r>
          </a:p>
        </p:txBody>
      </p:sp>
      <p:sp>
        <p:nvSpPr>
          <p:cNvPr id="28678" name="Rectangle 7"/>
          <p:cNvSpPr>
            <a:spLocks noChangeArrowheads="1"/>
          </p:cNvSpPr>
          <p:nvPr/>
        </p:nvSpPr>
        <p:spPr bwMode="auto">
          <a:xfrm>
            <a:off x="3657600" y="1295400"/>
            <a:ext cx="1905000" cy="5334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eaLnBrk="0" hangingPunct="0"/>
            <a:r>
              <a:rPr lang="en-US">
                <a:solidFill>
                  <a:schemeClr val="tx1"/>
                </a:solidFill>
              </a:rPr>
              <a:t>Affective</a:t>
            </a:r>
          </a:p>
        </p:txBody>
      </p:sp>
      <p:sp>
        <p:nvSpPr>
          <p:cNvPr id="28679" name="Rectangle 8"/>
          <p:cNvSpPr>
            <a:spLocks noChangeArrowheads="1"/>
          </p:cNvSpPr>
          <p:nvPr/>
        </p:nvSpPr>
        <p:spPr bwMode="auto">
          <a:xfrm>
            <a:off x="5638800" y="1295400"/>
            <a:ext cx="1905000" cy="5334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eaLnBrk="0" hangingPunct="0"/>
            <a:r>
              <a:rPr lang="en-US">
                <a:solidFill>
                  <a:schemeClr val="tx1"/>
                </a:solidFill>
              </a:rPr>
              <a:t>Conative</a:t>
            </a:r>
          </a:p>
        </p:txBody>
      </p:sp>
      <p:sp>
        <p:nvSpPr>
          <p:cNvPr id="28680" name="Line 11"/>
          <p:cNvSpPr>
            <a:spLocks noChangeShapeType="1"/>
          </p:cNvSpPr>
          <p:nvPr/>
        </p:nvSpPr>
        <p:spPr bwMode="auto">
          <a:xfrm>
            <a:off x="2667000" y="1981200"/>
            <a:ext cx="457200" cy="914400"/>
          </a:xfrm>
          <a:prstGeom prst="line">
            <a:avLst/>
          </a:prstGeom>
          <a:noFill/>
          <a:ln w="57150">
            <a:solidFill>
              <a:srgbClr val="FFCC00"/>
            </a:solidFill>
            <a:round/>
            <a:headEnd type="none" w="sm" len="sm"/>
            <a:tailEnd type="triangle" w="med" len="med"/>
          </a:ln>
        </p:spPr>
        <p:txBody>
          <a:bodyPr/>
          <a:lstStyle/>
          <a:p>
            <a:endParaRPr lang="en-US"/>
          </a:p>
        </p:txBody>
      </p:sp>
      <p:sp>
        <p:nvSpPr>
          <p:cNvPr id="28681" name="Rectangle 12"/>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US"/>
          </a:p>
        </p:txBody>
      </p:sp>
      <p:sp>
        <p:nvSpPr>
          <p:cNvPr id="28682" name="Rectangle 1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28683" name="Rectangle 1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Footer Placeholder 4"/>
          <p:cNvSpPr>
            <a:spLocks noGrp="1"/>
          </p:cNvSpPr>
          <p:nvPr>
            <p:ph type="ftr" sz="quarter" idx="11"/>
          </p:nvPr>
        </p:nvSpPr>
        <p:spPr>
          <a:noFill/>
        </p:spPr>
        <p:txBody>
          <a:bodyPr/>
          <a:lstStyle/>
          <a:p>
            <a:r>
              <a:rPr lang="en-US">
                <a:cs typeface="Arial" charset="0"/>
              </a:rPr>
              <a:t>Copyright ©2014 by Pearson Education, Inc. All rights reserved. </a:t>
            </a:r>
          </a:p>
        </p:txBody>
      </p:sp>
      <p:sp>
        <p:nvSpPr>
          <p:cNvPr id="30722" name="Slide Number Placeholder 5"/>
          <p:cNvSpPr>
            <a:spLocks noGrp="1"/>
          </p:cNvSpPr>
          <p:nvPr>
            <p:ph type="sldNum" sz="quarter" idx="12"/>
          </p:nvPr>
        </p:nvSpPr>
        <p:spPr>
          <a:xfrm>
            <a:off x="7315200" y="6553200"/>
            <a:ext cx="1905000" cy="457200"/>
          </a:xfrm>
          <a:noFill/>
        </p:spPr>
        <p:txBody>
          <a:bodyPr/>
          <a:lstStyle/>
          <a:p>
            <a:r>
              <a:rPr lang="en-US" smtClean="0">
                <a:cs typeface="Arial" charset="0"/>
              </a:rPr>
              <a:t>7-</a:t>
            </a:r>
            <a:fld id="{4C6CE366-B051-4C63-82D0-B6B79AA94EF3}" type="slidenum">
              <a:rPr lang="en-US" smtClean="0">
                <a:cs typeface="Arial" charset="0"/>
              </a:rPr>
              <a:pPr/>
              <a:t>7</a:t>
            </a:fld>
            <a:endParaRPr lang="en-US" smtClean="0">
              <a:cs typeface="Arial" charset="0"/>
            </a:endParaRPr>
          </a:p>
        </p:txBody>
      </p:sp>
      <p:sp>
        <p:nvSpPr>
          <p:cNvPr id="30723" name="Rectangle 3"/>
          <p:cNvSpPr>
            <a:spLocks noGrp="1" noChangeArrowheads="1"/>
          </p:cNvSpPr>
          <p:nvPr>
            <p:ph type="title"/>
          </p:nvPr>
        </p:nvSpPr>
        <p:spPr>
          <a:xfrm>
            <a:off x="685800" y="381000"/>
            <a:ext cx="7772400" cy="1371600"/>
          </a:xfrm>
        </p:spPr>
        <p:txBody>
          <a:bodyPr/>
          <a:lstStyle/>
          <a:p>
            <a:r>
              <a:rPr lang="en-US" sz="5400" smtClean="0">
                <a:solidFill>
                  <a:srgbClr val="339933"/>
                </a:solidFill>
              </a:rPr>
              <a:t>Generic</a:t>
            </a:r>
            <a:r>
              <a:rPr lang="en-US" sz="4000" smtClean="0">
                <a:solidFill>
                  <a:srgbClr val="FF0066"/>
                </a:solidFill>
              </a:rPr>
              <a:t/>
            </a:r>
            <a:br>
              <a:rPr lang="en-US" sz="4000" smtClean="0">
                <a:solidFill>
                  <a:srgbClr val="FF0066"/>
                </a:solidFill>
              </a:rPr>
            </a:br>
            <a:r>
              <a:rPr lang="en-US" sz="3600" smtClean="0">
                <a:solidFill>
                  <a:srgbClr val="0000CC"/>
                </a:solidFill>
              </a:rPr>
              <a:t>Cognitive Message Strategy</a:t>
            </a:r>
            <a:endParaRPr lang="en-US" sz="4000" smtClean="0">
              <a:solidFill>
                <a:srgbClr val="0000CC"/>
              </a:solidFill>
            </a:endParaRPr>
          </a:p>
        </p:txBody>
      </p:sp>
      <p:sp>
        <p:nvSpPr>
          <p:cNvPr id="30724" name="Text Box 5"/>
          <p:cNvSpPr txBox="1">
            <a:spLocks noChangeArrowheads="1"/>
          </p:cNvSpPr>
          <p:nvPr/>
        </p:nvSpPr>
        <p:spPr bwMode="auto">
          <a:xfrm>
            <a:off x="6537325" y="4637088"/>
            <a:ext cx="184150" cy="519112"/>
          </a:xfrm>
          <a:prstGeom prst="rect">
            <a:avLst/>
          </a:prstGeom>
          <a:noFill/>
          <a:ln w="12700">
            <a:noFill/>
            <a:miter lim="800000"/>
            <a:headEnd type="none" w="sm" len="sm"/>
            <a:tailEnd type="none" w="sm" len="sm"/>
          </a:ln>
        </p:spPr>
        <p:txBody>
          <a:bodyPr wrap="none">
            <a:spAutoFit/>
          </a:bodyPr>
          <a:lstStyle/>
          <a:p>
            <a:pPr eaLnBrk="0" hangingPunct="0"/>
            <a:endParaRPr lang="en-US"/>
          </a:p>
        </p:txBody>
      </p:sp>
      <p:pic>
        <p:nvPicPr>
          <p:cNvPr id="30725" name="Picture 1"/>
          <p:cNvPicPr>
            <a:picLocks noChangeAspect="1"/>
          </p:cNvPicPr>
          <p:nvPr/>
        </p:nvPicPr>
        <p:blipFill>
          <a:blip r:embed="rId3"/>
          <a:srcRect/>
          <a:stretch>
            <a:fillRect/>
          </a:stretch>
        </p:blipFill>
        <p:spPr bwMode="auto">
          <a:xfrm>
            <a:off x="1079500" y="2362200"/>
            <a:ext cx="6985000" cy="2997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oter Placeholder 4"/>
          <p:cNvSpPr>
            <a:spLocks noGrp="1"/>
          </p:cNvSpPr>
          <p:nvPr>
            <p:ph type="ftr" sz="quarter" idx="11"/>
          </p:nvPr>
        </p:nvSpPr>
        <p:spPr>
          <a:noFill/>
        </p:spPr>
        <p:txBody>
          <a:bodyPr/>
          <a:lstStyle/>
          <a:p>
            <a:r>
              <a:rPr lang="en-US">
                <a:cs typeface="Arial" charset="0"/>
              </a:rPr>
              <a:t>Copyright ©2014 by Pearson Education, Inc. All rights reserved. </a:t>
            </a:r>
          </a:p>
        </p:txBody>
      </p:sp>
      <p:sp>
        <p:nvSpPr>
          <p:cNvPr id="32770" name="Slide Number Placeholder 5"/>
          <p:cNvSpPr>
            <a:spLocks noGrp="1"/>
          </p:cNvSpPr>
          <p:nvPr>
            <p:ph type="sldNum" sz="quarter" idx="12"/>
          </p:nvPr>
        </p:nvSpPr>
        <p:spPr>
          <a:xfrm>
            <a:off x="7315200" y="6553200"/>
            <a:ext cx="1905000" cy="457200"/>
          </a:xfrm>
          <a:noFill/>
        </p:spPr>
        <p:txBody>
          <a:bodyPr/>
          <a:lstStyle/>
          <a:p>
            <a:r>
              <a:rPr lang="en-US" smtClean="0">
                <a:cs typeface="Arial" charset="0"/>
              </a:rPr>
              <a:t>7-</a:t>
            </a:r>
            <a:fld id="{B3EC530A-0CEA-482F-826C-9ECAF555C725}" type="slidenum">
              <a:rPr lang="en-US" smtClean="0">
                <a:cs typeface="Arial" charset="0"/>
              </a:rPr>
              <a:pPr/>
              <a:t>8</a:t>
            </a:fld>
            <a:endParaRPr lang="en-US" smtClean="0">
              <a:cs typeface="Arial" charset="0"/>
            </a:endParaRPr>
          </a:p>
        </p:txBody>
      </p:sp>
      <p:sp>
        <p:nvSpPr>
          <p:cNvPr id="32771" name="Rectangle 3"/>
          <p:cNvSpPr>
            <a:spLocks noGrp="1" noChangeArrowheads="1"/>
          </p:cNvSpPr>
          <p:nvPr>
            <p:ph type="title"/>
          </p:nvPr>
        </p:nvSpPr>
        <p:spPr>
          <a:xfrm>
            <a:off x="685800" y="381000"/>
            <a:ext cx="7772400" cy="1371600"/>
          </a:xfrm>
        </p:spPr>
        <p:txBody>
          <a:bodyPr/>
          <a:lstStyle/>
          <a:p>
            <a:r>
              <a:rPr lang="en-US" sz="5400" smtClean="0">
                <a:solidFill>
                  <a:srgbClr val="339933"/>
                </a:solidFill>
              </a:rPr>
              <a:t>Preemptive</a:t>
            </a:r>
            <a:r>
              <a:rPr lang="en-US" sz="4000" smtClean="0">
                <a:solidFill>
                  <a:srgbClr val="FF0066"/>
                </a:solidFill>
              </a:rPr>
              <a:t/>
            </a:r>
            <a:br>
              <a:rPr lang="en-US" sz="4000" smtClean="0">
                <a:solidFill>
                  <a:srgbClr val="FF0066"/>
                </a:solidFill>
              </a:rPr>
            </a:br>
            <a:r>
              <a:rPr lang="en-US" sz="3600" smtClean="0">
                <a:solidFill>
                  <a:srgbClr val="0000CC"/>
                </a:solidFill>
              </a:rPr>
              <a:t>Cognitive Message Strategy</a:t>
            </a:r>
            <a:endParaRPr lang="en-US" sz="4000" smtClean="0">
              <a:solidFill>
                <a:srgbClr val="0000CC"/>
              </a:solidFill>
            </a:endParaRPr>
          </a:p>
        </p:txBody>
      </p:sp>
      <p:sp>
        <p:nvSpPr>
          <p:cNvPr id="32772" name="Text Box 4"/>
          <p:cNvSpPr txBox="1">
            <a:spLocks noChangeArrowheads="1"/>
          </p:cNvSpPr>
          <p:nvPr/>
        </p:nvSpPr>
        <p:spPr bwMode="auto">
          <a:xfrm>
            <a:off x="749300" y="5253038"/>
            <a:ext cx="8001000" cy="708025"/>
          </a:xfrm>
          <a:prstGeom prst="rect">
            <a:avLst/>
          </a:prstGeom>
          <a:noFill/>
          <a:ln w="12700">
            <a:noFill/>
            <a:miter lim="800000"/>
            <a:headEnd type="none" w="sm" len="sm"/>
            <a:tailEnd type="none" w="sm" len="sm"/>
          </a:ln>
        </p:spPr>
        <p:txBody>
          <a:bodyPr>
            <a:spAutoFit/>
          </a:bodyPr>
          <a:lstStyle/>
          <a:p>
            <a:pPr eaLnBrk="0" hangingPunct="0"/>
            <a:r>
              <a:rPr lang="en-US" sz="2000">
                <a:solidFill>
                  <a:schemeClr val="tx1"/>
                </a:solidFill>
              </a:rPr>
              <a:t>A television advertisement for the Waterfront Grill created by Sartor Associates using a pre-emptive cognitive message strategy.</a:t>
            </a:r>
          </a:p>
        </p:txBody>
      </p:sp>
      <p:sp>
        <p:nvSpPr>
          <p:cNvPr id="32773" name="Text Box 5"/>
          <p:cNvSpPr txBox="1">
            <a:spLocks noChangeArrowheads="1"/>
          </p:cNvSpPr>
          <p:nvPr/>
        </p:nvSpPr>
        <p:spPr bwMode="auto">
          <a:xfrm>
            <a:off x="6537325" y="4637088"/>
            <a:ext cx="184150" cy="519112"/>
          </a:xfrm>
          <a:prstGeom prst="rect">
            <a:avLst/>
          </a:prstGeom>
          <a:noFill/>
          <a:ln w="12700">
            <a:noFill/>
            <a:miter lim="800000"/>
            <a:headEnd type="none" w="sm" len="sm"/>
            <a:tailEnd type="none" w="sm" len="sm"/>
          </a:ln>
        </p:spPr>
        <p:txBody>
          <a:bodyPr wrap="none">
            <a:spAutoFit/>
          </a:bodyPr>
          <a:lstStyle/>
          <a:p>
            <a:pPr eaLnBrk="0" hangingPunct="0"/>
            <a:endParaRPr lang="en-US"/>
          </a:p>
        </p:txBody>
      </p:sp>
      <p:pic>
        <p:nvPicPr>
          <p:cNvPr id="2" name="Picture 1">
            <a:hlinkClick r:id="rId3"/>
          </p:cNvPr>
          <p:cNvPicPr>
            <a:picLocks noChangeAspect="1"/>
          </p:cNvPicPr>
          <p:nvPr/>
        </p:nvPicPr>
        <p:blipFill>
          <a:blip r:embed="rId4" cstate="print">
            <a:extLst>
              <a:ext uri="{28A0092B-C50C-407E-A947-70E740481C1C}"/>
            </a:extLst>
          </a:blip>
          <a:stretch>
            <a:fillRect/>
          </a:stretch>
        </p:blipFill>
        <p:spPr>
          <a:xfrm>
            <a:off x="2277053" y="2209800"/>
            <a:ext cx="4661541" cy="25298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Footer Placeholder 2"/>
          <p:cNvSpPr>
            <a:spLocks noGrp="1"/>
          </p:cNvSpPr>
          <p:nvPr>
            <p:ph type="ftr" sz="quarter" idx="11"/>
          </p:nvPr>
        </p:nvSpPr>
        <p:spPr>
          <a:noFill/>
        </p:spPr>
        <p:txBody>
          <a:bodyPr/>
          <a:lstStyle/>
          <a:p>
            <a:r>
              <a:rPr lang="en-US">
                <a:cs typeface="Arial" charset="0"/>
              </a:rPr>
              <a:t>Copyright ©2014 by Pearson Education, Inc. All rights reserved. </a:t>
            </a:r>
          </a:p>
        </p:txBody>
      </p:sp>
      <p:sp>
        <p:nvSpPr>
          <p:cNvPr id="34818" name="Slide Number Placeholder 3"/>
          <p:cNvSpPr>
            <a:spLocks noGrp="1"/>
          </p:cNvSpPr>
          <p:nvPr>
            <p:ph type="sldNum" sz="quarter" idx="12"/>
          </p:nvPr>
        </p:nvSpPr>
        <p:spPr>
          <a:xfrm>
            <a:off x="7315200" y="6553200"/>
            <a:ext cx="1905000" cy="457200"/>
          </a:xfrm>
          <a:noFill/>
        </p:spPr>
        <p:txBody>
          <a:bodyPr/>
          <a:lstStyle/>
          <a:p>
            <a:r>
              <a:rPr lang="en-US" smtClean="0">
                <a:cs typeface="Arial" charset="0"/>
              </a:rPr>
              <a:t>7-</a:t>
            </a:r>
            <a:fld id="{70CF8F19-EDF8-4B3A-934A-0E5AC08F7870}" type="slidenum">
              <a:rPr lang="en-US" smtClean="0">
                <a:cs typeface="Arial" charset="0"/>
              </a:rPr>
              <a:pPr/>
              <a:t>9</a:t>
            </a:fld>
            <a:endParaRPr lang="en-US" smtClean="0">
              <a:cs typeface="Arial" charset="0"/>
            </a:endParaRPr>
          </a:p>
        </p:txBody>
      </p:sp>
      <p:sp>
        <p:nvSpPr>
          <p:cNvPr id="34819" name="Text Box 2051"/>
          <p:cNvSpPr txBox="1">
            <a:spLocks noChangeArrowheads="1"/>
          </p:cNvSpPr>
          <p:nvPr/>
        </p:nvSpPr>
        <p:spPr bwMode="auto">
          <a:xfrm>
            <a:off x="1447800" y="2286000"/>
            <a:ext cx="3352800" cy="1570038"/>
          </a:xfrm>
          <a:prstGeom prst="rect">
            <a:avLst/>
          </a:prstGeom>
          <a:noFill/>
          <a:ln w="12700">
            <a:noFill/>
            <a:miter lim="800000"/>
            <a:headEnd type="none" w="sm" len="sm"/>
            <a:tailEnd type="none" w="sm" len="sm"/>
          </a:ln>
        </p:spPr>
        <p:txBody>
          <a:bodyPr>
            <a:spAutoFit/>
          </a:bodyPr>
          <a:lstStyle/>
          <a:p>
            <a:pPr eaLnBrk="0" hangingPunct="0"/>
            <a:r>
              <a:rPr lang="en-US" sz="2400">
                <a:solidFill>
                  <a:schemeClr val="tx1"/>
                </a:solidFill>
              </a:rPr>
              <a:t>An advertisement by Bonne Bell using the unique selling proposition.</a:t>
            </a:r>
            <a:endParaRPr lang="en-US" sz="2400">
              <a:solidFill>
                <a:srgbClr val="FFFF66"/>
              </a:solidFill>
            </a:endParaRPr>
          </a:p>
        </p:txBody>
      </p:sp>
      <p:sp>
        <p:nvSpPr>
          <p:cNvPr id="34820" name="Rectangle 2054"/>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US"/>
          </a:p>
        </p:txBody>
      </p:sp>
      <p:sp>
        <p:nvSpPr>
          <p:cNvPr id="34821" name="Rectangle 2055"/>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US"/>
          </a:p>
        </p:txBody>
      </p:sp>
      <p:sp>
        <p:nvSpPr>
          <p:cNvPr id="8" name="Rectangle 3"/>
          <p:cNvSpPr txBox="1">
            <a:spLocks noChangeArrowheads="1"/>
          </p:cNvSpPr>
          <p:nvPr/>
        </p:nvSpPr>
        <p:spPr>
          <a:xfrm>
            <a:off x="914400" y="0"/>
            <a:ext cx="8077200" cy="1600200"/>
          </a:xfrm>
          <a:prstGeom prst="rect">
            <a:avLst/>
          </a:prstGeom>
        </p:spPr>
        <p:txBody>
          <a:bodyPr/>
          <a:lstStyle/>
          <a:p>
            <a:pPr algn="ctr" eaLnBrk="0" hangingPunct="0">
              <a:defRPr/>
            </a:pPr>
            <a:r>
              <a:rPr lang="en-US" sz="4400" b="1" kern="0" dirty="0">
                <a:solidFill>
                  <a:srgbClr val="339933"/>
                </a:solidFill>
                <a:latin typeface="+mj-lt"/>
                <a:ea typeface="+mj-ea"/>
                <a:cs typeface="+mj-cs"/>
              </a:rPr>
              <a:t>Unique Selling Proposition</a:t>
            </a:r>
            <a:r>
              <a:rPr lang="en-US" sz="4000" b="1" kern="0" dirty="0">
                <a:latin typeface="+mj-lt"/>
                <a:ea typeface="+mj-ea"/>
                <a:cs typeface="+mj-cs"/>
              </a:rPr>
              <a:t/>
            </a:r>
            <a:br>
              <a:rPr lang="en-US" sz="4000" b="1" kern="0" dirty="0">
                <a:latin typeface="+mj-lt"/>
                <a:ea typeface="+mj-ea"/>
                <a:cs typeface="+mj-cs"/>
              </a:rPr>
            </a:br>
            <a:r>
              <a:rPr lang="en-US" sz="3600" b="1" kern="0" dirty="0">
                <a:solidFill>
                  <a:srgbClr val="0000CC"/>
                </a:solidFill>
                <a:latin typeface="+mj-lt"/>
                <a:ea typeface="+mj-ea"/>
                <a:cs typeface="+mj-cs"/>
              </a:rPr>
              <a:t>Cognitive Message Strategy</a:t>
            </a:r>
            <a:endParaRPr lang="en-US" sz="4000" b="1" kern="0" dirty="0">
              <a:solidFill>
                <a:srgbClr val="0000CC"/>
              </a:solidFill>
              <a:latin typeface="+mj-lt"/>
              <a:ea typeface="+mj-ea"/>
              <a:cs typeface="+mj-cs"/>
            </a:endParaRPr>
          </a:p>
        </p:txBody>
      </p:sp>
      <p:pic>
        <p:nvPicPr>
          <p:cNvPr id="34823" name="Picture 1"/>
          <p:cNvPicPr>
            <a:picLocks noChangeAspect="1"/>
          </p:cNvPicPr>
          <p:nvPr/>
        </p:nvPicPr>
        <p:blipFill>
          <a:blip r:embed="rId3"/>
          <a:srcRect/>
          <a:stretch>
            <a:fillRect/>
          </a:stretch>
        </p:blipFill>
        <p:spPr bwMode="auto">
          <a:xfrm>
            <a:off x="4724400" y="1374775"/>
            <a:ext cx="4133850" cy="5102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ue Weave">
  <a:themeElements>
    <a:clrScheme name="">
      <a:dk1>
        <a:srgbClr val="000000"/>
      </a:dk1>
      <a:lt1>
        <a:srgbClr val="006699"/>
      </a:lt1>
      <a:dk2>
        <a:srgbClr val="000099"/>
      </a:dk2>
      <a:lt2>
        <a:srgbClr val="00354E"/>
      </a:lt2>
      <a:accent1>
        <a:srgbClr val="006699"/>
      </a:accent1>
      <a:accent2>
        <a:srgbClr val="6699FF"/>
      </a:accent2>
      <a:accent3>
        <a:srgbClr val="AAB8CA"/>
      </a:accent3>
      <a:accent4>
        <a:srgbClr val="000000"/>
      </a:accent4>
      <a:accent5>
        <a:srgbClr val="AAB8CA"/>
      </a:accent5>
      <a:accent6>
        <a:srgbClr val="5C8AE7"/>
      </a:accent6>
      <a:hlink>
        <a:srgbClr val="0000CC"/>
      </a:hlink>
      <a:folHlink>
        <a:srgbClr val="5E6FD4"/>
      </a:folHlink>
    </a:clrScheme>
    <a:fontScheme name="Blue Weav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rgbClr val="FF0066"/>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rgbClr val="FF0066"/>
            </a:solidFill>
            <a:effectLst/>
            <a:latin typeface="Arial" charset="0"/>
          </a:defRPr>
        </a:defPPr>
      </a:lstStyle>
    </a:lnDef>
  </a:objectDefaults>
  <a:extraClrSchemeLst>
    <a:extraClrScheme>
      <a:clrScheme name="Blue Weave 1">
        <a:dk1>
          <a:srgbClr val="00354E"/>
        </a:dk1>
        <a:lt1>
          <a:srgbClr val="EAEAEA"/>
        </a:lt1>
        <a:dk2>
          <a:srgbClr val="006699"/>
        </a:dk2>
        <a:lt2>
          <a:srgbClr val="CCECFF"/>
        </a:lt2>
        <a:accent1>
          <a:srgbClr val="006699"/>
        </a:accent1>
        <a:accent2>
          <a:srgbClr val="6699FF"/>
        </a:accent2>
        <a:accent3>
          <a:srgbClr val="AAB8CA"/>
        </a:accent3>
        <a:accent4>
          <a:srgbClr val="C8C8C8"/>
        </a:accent4>
        <a:accent5>
          <a:srgbClr val="AAB8CA"/>
        </a:accent5>
        <a:accent6>
          <a:srgbClr val="5C8AE7"/>
        </a:accent6>
        <a:hlink>
          <a:srgbClr val="CCCCFF"/>
        </a:hlink>
        <a:folHlink>
          <a:srgbClr val="5E6FD4"/>
        </a:folHlink>
      </a:clrScheme>
      <a:clrMap bg1="dk2" tx1="lt1" bg2="dk1" tx2="lt2" accent1="accent1" accent2="accent2" accent3="accent3" accent4="accent4" accent5="accent5" accent6="accent6" hlink="hlink" folHlink="folHlink"/>
    </a:extraClrScheme>
    <a:extraClrScheme>
      <a:clrScheme name="Blue Weave 2">
        <a:dk1>
          <a:srgbClr val="000080"/>
        </a:dk1>
        <a:lt1>
          <a:srgbClr val="FFFFFF"/>
        </a:lt1>
        <a:dk2>
          <a:srgbClr val="3366CC"/>
        </a:dk2>
        <a:lt2>
          <a:srgbClr val="7A7C93"/>
        </a:lt2>
        <a:accent1>
          <a:srgbClr val="006699"/>
        </a:accent1>
        <a:accent2>
          <a:srgbClr val="6699FF"/>
        </a:accent2>
        <a:accent3>
          <a:srgbClr val="FFFFFF"/>
        </a:accent3>
        <a:accent4>
          <a:srgbClr val="00006C"/>
        </a:accent4>
        <a:accent5>
          <a:srgbClr val="AAB8CA"/>
        </a:accent5>
        <a:accent6>
          <a:srgbClr val="5C8AE7"/>
        </a:accent6>
        <a:hlink>
          <a:srgbClr val="CCCCFF"/>
        </a:hlink>
        <a:folHlink>
          <a:srgbClr val="5E6FD4"/>
        </a:folHlink>
      </a:clrScheme>
      <a:clrMap bg1="lt1" tx1="dk1" bg2="lt2" tx2="dk2" accent1="accent1" accent2="accent2" accent3="accent3" accent4="accent4" accent5="accent5" accent6="accent6" hlink="hlink" folHlink="folHlink"/>
    </a:extraClrScheme>
    <a:extraClrScheme>
      <a:clrScheme name="Blue Weave 3">
        <a:dk1>
          <a:srgbClr val="000000"/>
        </a:dk1>
        <a:lt1>
          <a:srgbClr val="FFFFFF"/>
        </a:lt1>
        <a:dk2>
          <a:srgbClr val="000000"/>
        </a:dk2>
        <a:lt2>
          <a:srgbClr val="868686"/>
        </a:lt2>
        <a:accent1>
          <a:srgbClr val="969696"/>
        </a:accent1>
        <a:accent2>
          <a:srgbClr val="CBCBCB"/>
        </a:accent2>
        <a:accent3>
          <a:srgbClr val="FFFFFF"/>
        </a:accent3>
        <a:accent4>
          <a:srgbClr val="000000"/>
        </a:accent4>
        <a:accent5>
          <a:srgbClr val="C9C9C9"/>
        </a:accent5>
        <a:accent6>
          <a:srgbClr val="B8B8B8"/>
        </a:accent6>
        <a:hlink>
          <a:srgbClr val="EAEAEA"/>
        </a:hlink>
        <a:folHlink>
          <a:srgbClr val="5F5F5F"/>
        </a:folHlink>
      </a:clrScheme>
      <a:clrMap bg1="lt1" tx1="dk1" bg2="lt2" tx2="dk2" accent1="accent1" accent2="accent2" accent3="accent3" accent4="accent4" accent5="accent5" accent6="accent6" hlink="hlink" folHlink="folHlink"/>
    </a:extraClrScheme>
    <a:extraClrScheme>
      <a:clrScheme name="Blue Weave 4">
        <a:dk1>
          <a:srgbClr val="660066"/>
        </a:dk1>
        <a:lt1>
          <a:srgbClr val="EAEAEA"/>
        </a:lt1>
        <a:dk2>
          <a:srgbClr val="3366CC"/>
        </a:dk2>
        <a:lt2>
          <a:srgbClr val="7A7C93"/>
        </a:lt2>
        <a:accent1>
          <a:srgbClr val="00CCCC"/>
        </a:accent1>
        <a:accent2>
          <a:srgbClr val="CC66FF"/>
        </a:accent2>
        <a:accent3>
          <a:srgbClr val="F3F3F3"/>
        </a:accent3>
        <a:accent4>
          <a:srgbClr val="560056"/>
        </a:accent4>
        <a:accent5>
          <a:srgbClr val="AAE2E2"/>
        </a:accent5>
        <a:accent6>
          <a:srgbClr val="B95CE7"/>
        </a:accent6>
        <a:hlink>
          <a:srgbClr val="CCFFCC"/>
        </a:hlink>
        <a:folHlink>
          <a:srgbClr val="FFCC66"/>
        </a:folHlink>
      </a:clrScheme>
      <a:clrMap bg1="lt1" tx1="dk1" bg2="lt2" tx2="dk2" accent1="accent1" accent2="accent2" accent3="accent3" accent4="accent4" accent5="accent5" accent6="accent6" hlink="hlink" folHlink="folHlink"/>
    </a:extraClrScheme>
    <a:extraClrScheme>
      <a:clrScheme name="Blue Weave 5">
        <a:dk1>
          <a:srgbClr val="003366"/>
        </a:dk1>
        <a:lt1>
          <a:srgbClr val="EAEAEA"/>
        </a:lt1>
        <a:dk2>
          <a:srgbClr val="009999"/>
        </a:dk2>
        <a:lt2>
          <a:srgbClr val="FFFFFF"/>
        </a:lt2>
        <a:accent1>
          <a:srgbClr val="008080"/>
        </a:accent1>
        <a:accent2>
          <a:srgbClr val="00CCCC"/>
        </a:accent2>
        <a:accent3>
          <a:srgbClr val="AACACA"/>
        </a:accent3>
        <a:accent4>
          <a:srgbClr val="C8C8C8"/>
        </a:accent4>
        <a:accent5>
          <a:srgbClr val="AAC0C0"/>
        </a:accent5>
        <a:accent6>
          <a:srgbClr val="00B9B9"/>
        </a:accent6>
        <a:hlink>
          <a:srgbClr val="A7DDE1"/>
        </a:hlink>
        <a:folHlink>
          <a:srgbClr val="319CB7"/>
        </a:folHlink>
      </a:clrScheme>
      <a:clrMap bg1="dk2" tx1="lt1" bg2="dk1" tx2="lt2" accent1="accent1" accent2="accent2" accent3="accent3" accent4="accent4" accent5="accent5" accent6="accent6" hlink="hlink" folHlink="folHlink"/>
    </a:extraClrScheme>
    <a:extraClrScheme>
      <a:clrScheme name="Blue Weave 6">
        <a:dk1>
          <a:srgbClr val="00354E"/>
        </a:dk1>
        <a:lt1>
          <a:srgbClr val="EAEAEA"/>
        </a:lt1>
        <a:dk2>
          <a:srgbClr val="6D67AA"/>
        </a:dk2>
        <a:lt2>
          <a:srgbClr val="CCCCFF"/>
        </a:lt2>
        <a:accent1>
          <a:srgbClr val="6600CC"/>
        </a:accent1>
        <a:accent2>
          <a:srgbClr val="9999FF"/>
        </a:accent2>
        <a:accent3>
          <a:srgbClr val="BAB8D2"/>
        </a:accent3>
        <a:accent4>
          <a:srgbClr val="C8C8C8"/>
        </a:accent4>
        <a:accent5>
          <a:srgbClr val="B8AAE2"/>
        </a:accent5>
        <a:accent6>
          <a:srgbClr val="8A8AE7"/>
        </a:accent6>
        <a:hlink>
          <a:srgbClr val="CCCCFF"/>
        </a:hlink>
        <a:folHlink>
          <a:srgbClr val="9D70B8"/>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BF69556-B941-479F-8777-CFD9AA41F00B}"/>
</file>

<file path=customXml/itemProps2.xml><?xml version="1.0" encoding="utf-8"?>
<ds:datastoreItem xmlns:ds="http://schemas.openxmlformats.org/officeDocument/2006/customXml" ds:itemID="{9913AEB5-09F5-459A-ADB4-E4ED1DD098B0}"/>
</file>

<file path=customXml/itemProps3.xml><?xml version="1.0" encoding="utf-8"?>
<ds:datastoreItem xmlns:ds="http://schemas.openxmlformats.org/officeDocument/2006/customXml" ds:itemID="{7A14845B-3436-46D1-A651-2402DEE921C0}"/>
</file>

<file path=docProps/app.xml><?xml version="1.0" encoding="utf-8"?>
<Properties xmlns="http://schemas.openxmlformats.org/officeDocument/2006/extended-properties" xmlns:vt="http://schemas.openxmlformats.org/officeDocument/2006/docPropsVTypes">
  <Template>C:\MSOffice\Templates\Presentation Designs\Blue Weave.pot</Template>
  <TotalTime>2068</TotalTime>
  <Words>5516</Words>
  <Application>Microsoft Office PowerPoint</Application>
  <PresentationFormat>On-screen Show (4:3)</PresentationFormat>
  <Paragraphs>467</Paragraphs>
  <Slides>49</Slides>
  <Notes>49</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Blue Weave</vt:lpstr>
      <vt:lpstr>Slide 1</vt:lpstr>
      <vt:lpstr>Dove’s Campaign for Real Beauty</vt:lpstr>
      <vt:lpstr>Chapter Objectives</vt:lpstr>
      <vt:lpstr>Chapter Overview</vt:lpstr>
      <vt:lpstr>Message Strategies</vt:lpstr>
      <vt:lpstr>Message Strategies</vt:lpstr>
      <vt:lpstr>Generic Cognitive Message Strategy</vt:lpstr>
      <vt:lpstr>Preemptive Cognitive Message Strategy</vt:lpstr>
      <vt:lpstr>Slide 9</vt:lpstr>
      <vt:lpstr>Slide 10</vt:lpstr>
      <vt:lpstr>Slide 11</vt:lpstr>
      <vt:lpstr>Message Strategies</vt:lpstr>
      <vt:lpstr>Slide 13</vt:lpstr>
      <vt:lpstr>Slide 14</vt:lpstr>
      <vt:lpstr>Message Strategies</vt:lpstr>
      <vt:lpstr>Slide 16</vt:lpstr>
      <vt:lpstr>Slide 17</vt:lpstr>
      <vt:lpstr>Executional Frameworks</vt:lpstr>
      <vt:lpstr>Animation</vt:lpstr>
      <vt:lpstr>Components of a Slice-of-Life Ad</vt:lpstr>
      <vt:lpstr>Slide 21</vt:lpstr>
      <vt:lpstr>Testimonials</vt:lpstr>
      <vt:lpstr>Testimonials</vt:lpstr>
      <vt:lpstr>Authoritative</vt:lpstr>
      <vt:lpstr>Demonstration</vt:lpstr>
      <vt:lpstr>Slide 26</vt:lpstr>
      <vt:lpstr>Informative</vt:lpstr>
      <vt:lpstr>Informative</vt:lpstr>
      <vt:lpstr>Sources and Spokespersons</vt:lpstr>
      <vt:lpstr>Celebrity Spokespersons</vt:lpstr>
      <vt:lpstr>Additional Celebrity Endorsements</vt:lpstr>
      <vt:lpstr>Spokespersons</vt:lpstr>
      <vt:lpstr>Slide 33</vt:lpstr>
      <vt:lpstr>Credibility Source Characteristics</vt:lpstr>
      <vt:lpstr>Attractiveness Source Characteristics</vt:lpstr>
      <vt:lpstr>Similarity Source Characteristics</vt:lpstr>
      <vt:lpstr>Likeability Source Characteristics</vt:lpstr>
      <vt:lpstr>Trustworthiness Source Characteristics</vt:lpstr>
      <vt:lpstr>Most Trust Celebrities</vt:lpstr>
      <vt:lpstr>Expertise Source Characteristics</vt:lpstr>
      <vt:lpstr>Matching Source Types and Characteristics</vt:lpstr>
      <vt:lpstr>Slide 42</vt:lpstr>
      <vt:lpstr>Slide 43</vt:lpstr>
      <vt:lpstr>Slide 44</vt:lpstr>
      <vt:lpstr>Beating Ad Clutter</vt:lpstr>
      <vt:lpstr>International Implications</vt:lpstr>
      <vt:lpstr>Ouachita Independent Bank (Part 7)</vt:lpstr>
      <vt:lpstr>Ouachita Independent Bank (Part 7)</vt:lpstr>
      <vt:lpstr>Integrated Campaigns in Action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Figure 9b-1 Executional Frameworks</dc:title>
  <dc:creator>Kenneth E. Clow</dc:creator>
  <cp:lastModifiedBy>Hala</cp:lastModifiedBy>
  <cp:revision>271</cp:revision>
  <cp:lastPrinted>2000-01-31T16:59:01Z</cp:lastPrinted>
  <dcterms:created xsi:type="dcterms:W3CDTF">1995-06-17T23:31:02Z</dcterms:created>
  <dcterms:modified xsi:type="dcterms:W3CDTF">2015-12-13T09:07:07Z</dcterms:modified>
</cp:coreProperties>
</file>