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s/slide35.xml" ContentType="application/vnd.openxmlformats-officedocument.presentationml.slide+xml"/>
  <Override PartName="/ppt/slides/slide43.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42.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45.xml" ContentType="application/vnd.openxmlformats-officedocument.presentationml.slide+xml"/>
  <Override PartName="/ppt/slides/slide36.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41.xml" ContentType="application/vnd.openxmlformats-officedocument.presentationml.slide+xml"/>
  <Override PartName="/ppt/slides/slide26.xml" ContentType="application/vnd.openxmlformats-officedocument.presentationml.slide+xml"/>
  <Override PartName="/ppt/slides/slide38.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7.xml" ContentType="application/vnd.openxmlformats-officedocument.presentationml.slide+xml"/>
  <Override PartName="/ppt/slides/slide34.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9.xml" ContentType="application/vnd.openxmlformats-officedocument.presentationml.slide+xml"/>
  <Override PartName="/ppt/slides/slide27.xml" ContentType="application/vnd.openxmlformats-officedocument.presentationml.slide+xml"/>
  <Override PartName="/ppt/slides/slide40.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46.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14.xml" ContentType="application/vnd.openxmlformats-officedocument.presentationml.slide+xml"/>
  <Override PartName="/ppt/slides/slide47.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48.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notesSlides/notesSlide31.xml" ContentType="application/vnd.openxmlformats-officedocument.presentationml.notesSlide+xml"/>
  <Override PartName="/ppt/notesSlides/notesSlide48.xml" ContentType="application/vnd.openxmlformats-officedocument.presentationml.notesSlide+xml"/>
  <Override PartName="/ppt/notesSlides/notesSlide51.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49.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50.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32.xml" ContentType="application/vnd.openxmlformats-officedocument.presentationml.notesSlide+xml"/>
  <Override PartName="/ppt/notesSlides/notesSlide39.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3"/>
  </p:notesMasterIdLst>
  <p:handoutMasterIdLst>
    <p:handoutMasterId r:id="rId54"/>
  </p:handoutMasterIdLst>
  <p:sldIdLst>
    <p:sldId id="315" r:id="rId2"/>
    <p:sldId id="259" r:id="rId3"/>
    <p:sldId id="324" r:id="rId4"/>
    <p:sldId id="325" r:id="rId5"/>
    <p:sldId id="271" r:id="rId6"/>
    <p:sldId id="327" r:id="rId7"/>
    <p:sldId id="320" r:id="rId8"/>
    <p:sldId id="345" r:id="rId9"/>
    <p:sldId id="272" r:id="rId10"/>
    <p:sldId id="273" r:id="rId11"/>
    <p:sldId id="328" r:id="rId12"/>
    <p:sldId id="261" r:id="rId13"/>
    <p:sldId id="257" r:id="rId14"/>
    <p:sldId id="274" r:id="rId15"/>
    <p:sldId id="265" r:id="rId16"/>
    <p:sldId id="275" r:id="rId17"/>
    <p:sldId id="329" r:id="rId18"/>
    <p:sldId id="330" r:id="rId19"/>
    <p:sldId id="331" r:id="rId20"/>
    <p:sldId id="276" r:id="rId21"/>
    <p:sldId id="277" r:id="rId22"/>
    <p:sldId id="332" r:id="rId23"/>
    <p:sldId id="258" r:id="rId24"/>
    <p:sldId id="333" r:id="rId25"/>
    <p:sldId id="334" r:id="rId26"/>
    <p:sldId id="335" r:id="rId27"/>
    <p:sldId id="316" r:id="rId28"/>
    <p:sldId id="279" r:id="rId29"/>
    <p:sldId id="317" r:id="rId30"/>
    <p:sldId id="318" r:id="rId31"/>
    <p:sldId id="326" r:id="rId32"/>
    <p:sldId id="319" r:id="rId33"/>
    <p:sldId id="321" r:id="rId34"/>
    <p:sldId id="267" r:id="rId35"/>
    <p:sldId id="322" r:id="rId36"/>
    <p:sldId id="280" r:id="rId37"/>
    <p:sldId id="337" r:id="rId38"/>
    <p:sldId id="338" r:id="rId39"/>
    <p:sldId id="323" r:id="rId40"/>
    <p:sldId id="281" r:id="rId41"/>
    <p:sldId id="339" r:id="rId42"/>
    <p:sldId id="282" r:id="rId43"/>
    <p:sldId id="340" r:id="rId44"/>
    <p:sldId id="342" r:id="rId45"/>
    <p:sldId id="283" r:id="rId46"/>
    <p:sldId id="346" r:id="rId47"/>
    <p:sldId id="343" r:id="rId48"/>
    <p:sldId id="310" r:id="rId49"/>
    <p:sldId id="313" r:id="rId50"/>
    <p:sldId id="347" r:id="rId51"/>
    <p:sldId id="344" r:id="rId52"/>
  </p:sldIdLst>
  <p:sldSz cx="9144000" cy="6858000" type="screen4x3"/>
  <p:notesSz cx="6858000" cy="90281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3366FF"/>
    <a:srgbClr val="000099"/>
    <a:srgbClr val="F9FDD7"/>
    <a:srgbClr val="FF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736" autoAdjust="0"/>
    <p:restoredTop sz="81720" autoAdjust="0"/>
  </p:normalViewPr>
  <p:slideViewPr>
    <p:cSldViewPr>
      <p:cViewPr varScale="1">
        <p:scale>
          <a:sx n="59" d="100"/>
          <a:sy n="59" d="100"/>
        </p:scale>
        <p:origin x="-168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870"/>
    </p:cViewPr>
  </p:sorterViewPr>
  <p:notesViewPr>
    <p:cSldViewPr>
      <p:cViewPr varScale="1">
        <p:scale>
          <a:sx n="38" d="100"/>
          <a:sy n="38" d="100"/>
        </p:scale>
        <p:origin x="-1446" y="-84"/>
      </p:cViewPr>
      <p:guideLst>
        <p:guide orient="horz" pos="2843"/>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dirty="0">
                <a:latin typeface="Arial" pitchFamily="34" charset="0"/>
                <a:cs typeface="+mn-cs"/>
              </a:defRPr>
            </a:lvl1pPr>
          </a:lstStyle>
          <a:p>
            <a:pPr>
              <a:defRPr/>
            </a:pPr>
            <a:endParaRPr lang="en-US"/>
          </a:p>
        </p:txBody>
      </p:sp>
      <p:sp>
        <p:nvSpPr>
          <p:cNvPr id="13315"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dirty="0">
                <a:latin typeface="Arial" pitchFamily="34" charset="0"/>
                <a:cs typeface="+mn-cs"/>
              </a:defRPr>
            </a:lvl1pPr>
          </a:lstStyle>
          <a:p>
            <a:pPr>
              <a:defRPr/>
            </a:pPr>
            <a:endParaRPr lang="en-US"/>
          </a:p>
        </p:txBody>
      </p:sp>
      <p:sp>
        <p:nvSpPr>
          <p:cNvPr id="13316" name="Rectangle 4"/>
          <p:cNvSpPr>
            <a:spLocks noGrp="1" noChangeArrowheads="1"/>
          </p:cNvSpPr>
          <p:nvPr>
            <p:ph type="ftr" sz="quarter" idx="2"/>
          </p:nvPr>
        </p:nvSpPr>
        <p:spPr bwMode="auto">
          <a:xfrm>
            <a:off x="0" y="8610600"/>
            <a:ext cx="2971800" cy="3810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dirty="0">
                <a:latin typeface="Arial" pitchFamily="34" charset="0"/>
                <a:cs typeface="+mn-cs"/>
              </a:defRPr>
            </a:lvl1pPr>
          </a:lstStyle>
          <a:p>
            <a:pPr>
              <a:defRPr/>
            </a:pPr>
            <a:endParaRPr lang="en-US"/>
          </a:p>
        </p:txBody>
      </p:sp>
      <p:sp>
        <p:nvSpPr>
          <p:cNvPr id="13317" name="Rectangle 5"/>
          <p:cNvSpPr>
            <a:spLocks noGrp="1" noChangeArrowheads="1"/>
          </p:cNvSpPr>
          <p:nvPr>
            <p:ph type="sldNum" sz="quarter" idx="3"/>
          </p:nvPr>
        </p:nvSpPr>
        <p:spPr bwMode="auto">
          <a:xfrm>
            <a:off x="3886200" y="8610600"/>
            <a:ext cx="2971800" cy="3810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cs typeface="+mn-cs"/>
              </a:defRPr>
            </a:lvl1pPr>
          </a:lstStyle>
          <a:p>
            <a:pPr>
              <a:defRPr/>
            </a:pPr>
            <a:fld id="{625D352D-0A9B-44B2-9888-958A62510A49}"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xfrm>
            <a:off x="1174750" y="677863"/>
            <a:ext cx="4513263" cy="3384550"/>
          </a:xfrm>
          <a:prstGeom prst="rect">
            <a:avLst/>
          </a:prstGeom>
          <a:noFill/>
          <a:ln>
            <a:solidFill>
              <a:srgbClr val="000000"/>
            </a:solidFill>
            <a:miter lim="800000"/>
            <a:headEnd/>
            <a:tailEnd/>
          </a:ln>
        </p:spPr>
      </p:sp>
      <p:sp>
        <p:nvSpPr>
          <p:cNvPr id="17410" name="Rectangle 3"/>
          <p:cNvSpPr>
            <a:spLocks noGrp="1" noChangeArrowheads="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Chapters 6 and 7 present information about advertising design. This chapter focuses on theoretical frameworks and types of appeals that can be used in advertisements.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35842" name="Rectangle 3"/>
          <p:cNvSpPr>
            <a:spLocks noGrp="1" noChangeArrowheads="1"/>
          </p:cNvSpPr>
          <p:nvPr>
            <p:ph type="body" idx="1"/>
          </p:nvPr>
        </p:nvSpPr>
        <p:spPr bwMode="auto">
          <a:xfrm>
            <a:off x="914400" y="4267200"/>
            <a:ext cx="5029200" cy="4114800"/>
          </a:xfrm>
          <a:prstGeom prst="rect">
            <a:avLst/>
          </a:prstGeom>
          <a:noFill/>
          <a:ln w="12700">
            <a:miter lim="800000"/>
            <a:headEnd type="none" w="sm" len="sm"/>
            <a:tailEnd type="none" w="sm" len="sm"/>
          </a:ln>
        </p:spPr>
        <p:txBody>
          <a:bodyPr/>
          <a:lstStyle/>
          <a:p>
            <a:r>
              <a:rPr lang="en-US" smtClean="0">
                <a:latin typeface="Arial" charset="0"/>
              </a:rPr>
              <a:t>Personal values was presented in Chapter 4. In designing ads, it is important to remember people have values and much of their consumption behavior is motivated by a desire to fulfill these values in their lives.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3789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The second theory that it is important to consider is means-end theory. The basic concept is that a means, the message, leads to an end-state, or personal value. The actual name of the theory is “Means-End Conceptualization of Components of Advertising  Strategy”, or MECCAS.  The model suggests six elements that are critical to ad design. Product attributes lead to consumer benefits. The leverage point connects that benefit to the personal value. Taglines are used to make an important and memorable point about the product. The executional framework is presented in Chapter 7 and provides the foundation for the ad.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39938" name="Rectangle 3"/>
          <p:cNvSpPr>
            <a:spLocks noGrp="1" noChangeArrowheads="1"/>
          </p:cNvSpPr>
          <p:nvPr>
            <p:ph type="body" idx="1"/>
          </p:nvPr>
        </p:nvSpPr>
        <p:spPr bwMode="auto">
          <a:xfrm>
            <a:off x="914400" y="4267200"/>
            <a:ext cx="5029200" cy="4114800"/>
          </a:xfrm>
          <a:prstGeom prst="rect">
            <a:avLst/>
          </a:prstGeom>
          <a:noFill/>
          <a:ln w="12700">
            <a:miter lim="800000"/>
            <a:headEnd type="none" w="sm" len="sm"/>
            <a:tailEnd type="none" w="sm" len="sm"/>
          </a:ln>
        </p:spPr>
        <p:txBody>
          <a:bodyPr/>
          <a:lstStyle/>
          <a:p>
            <a:r>
              <a:rPr lang="en-US" smtClean="0">
                <a:latin typeface="Arial" charset="0"/>
              </a:rPr>
              <a:t>In designing an ad, a creative will begin with product attributes. The question that is asked, is what benefits do those attributes provide to consumers, because consumers do not purchase attributes, they purchase benefits. Women buy cosmetics for how it makes them look, not for the ingredients that are in them. Using a leverage point and an execution design, creatives take those benefits and show how they can fulfill a consumer’s personal values. While it looks simple, it is not. The magic is the creation of the leverage point and executional framework that will connect benefits to personal values.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43010" name="Rectangle 3"/>
          <p:cNvSpPr>
            <a:spLocks noGrp="1" noChangeArrowheads="1"/>
          </p:cNvSpPr>
          <p:nvPr>
            <p:ph type="body" idx="1"/>
          </p:nvPr>
        </p:nvSpPr>
        <p:spPr bwMode="auto">
          <a:xfrm>
            <a:off x="914400" y="4267200"/>
            <a:ext cx="5029200" cy="4114800"/>
          </a:xfrm>
          <a:prstGeom prst="rect">
            <a:avLst/>
          </a:prstGeom>
          <a:noFill/>
          <a:ln w="12700">
            <a:miter lim="800000"/>
            <a:headEnd type="none" w="sm" len="sm"/>
            <a:tailEnd type="none" w="sm" len="sm"/>
          </a:ln>
        </p:spPr>
        <p:txBody>
          <a:bodyPr/>
          <a:lstStyle/>
          <a:p>
            <a:r>
              <a:rPr lang="en-US" smtClean="0">
                <a:latin typeface="Arial" charset="0"/>
              </a:rPr>
              <a:t>This figure illustrates a means-end chain for milk. An attribute in milk, low fat, can provide the benefit of health. The personal values consumers receive from good health are self-respect and wisdom. Another attribute, calcium, provides the benefit of healthy bones, which in turn leads to a comfortable life and shows wisdom on the part of the consumer. The key to a means-end chain is looking at the benefits each attribute generates then connecting those benefits to various personal values.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45058" name="Rectangle 3"/>
          <p:cNvSpPr>
            <a:spLocks noGrp="1" noChangeArrowheads="1"/>
          </p:cNvSpPr>
          <p:nvPr>
            <p:ph type="body" idx="1"/>
          </p:nvPr>
        </p:nvSpPr>
        <p:spPr bwMode="auto">
          <a:xfrm>
            <a:off x="914400" y="4267200"/>
            <a:ext cx="5029200" cy="4114800"/>
          </a:xfrm>
          <a:prstGeom prst="rect">
            <a:avLst/>
          </a:prstGeom>
          <a:noFill/>
          <a:ln w="12700">
            <a:miter lim="800000"/>
            <a:headEnd type="none" w="sm" len="sm"/>
            <a:tailEnd type="none" w="sm" len="sm"/>
          </a:ln>
        </p:spPr>
        <p:txBody>
          <a:bodyPr/>
          <a:lstStyle/>
          <a:p>
            <a:r>
              <a:rPr lang="en-US" smtClean="0">
                <a:latin typeface="Arial" charset="0"/>
              </a:rPr>
              <a:t>This advertisement for milk illustrates the last means-end chain. The specific message is that milk can help prevent osteoporosis, a bone disease.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48130" name="Rectangle 3"/>
          <p:cNvSpPr>
            <a:spLocks noGrp="1" noChangeArrowheads="1"/>
          </p:cNvSpPr>
          <p:nvPr>
            <p:ph type="body" idx="1"/>
          </p:nvPr>
        </p:nvSpPr>
        <p:spPr bwMode="auto">
          <a:xfrm>
            <a:off x="914400" y="4267200"/>
            <a:ext cx="5029200" cy="4114800"/>
          </a:xfrm>
          <a:prstGeom prst="rect">
            <a:avLst/>
          </a:prstGeom>
          <a:noFill/>
          <a:ln w="12700">
            <a:miter lim="800000"/>
            <a:headEnd type="none" w="sm" len="sm"/>
            <a:tailEnd type="none" w="sm" len="sm"/>
          </a:ln>
        </p:spPr>
        <p:txBody>
          <a:bodyPr/>
          <a:lstStyle/>
          <a:p>
            <a:r>
              <a:rPr lang="en-US" smtClean="0">
                <a:latin typeface="Arial" charset="0"/>
              </a:rPr>
              <a:t>This is a means-end chain for a business-to-business firm, Greenfield Online. The company is promoting marketing research. The first attribute is that Greenfield Online does marketing research using the Internet which provides the benefit of robust samples. For a marketing person in a company, using robust samples can provide job security. Another aspect of the service, speed, offers quicker results. This can provide the benefit of self-fulfillment since the information needed is provided quickly. Other personal values that are tapped through the benefits suggested include social acceptance and wisdom.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50178" name="Rectangle 3"/>
          <p:cNvSpPr>
            <a:spLocks noGrp="1" noChangeArrowheads="1"/>
          </p:cNvSpPr>
          <p:nvPr>
            <p:ph type="body" idx="1"/>
          </p:nvPr>
        </p:nvSpPr>
        <p:spPr bwMode="auto">
          <a:xfrm>
            <a:off x="914400" y="4267200"/>
            <a:ext cx="5029200" cy="4114800"/>
          </a:xfrm>
          <a:prstGeom prst="rect">
            <a:avLst/>
          </a:prstGeom>
          <a:noFill/>
          <a:ln w="12700">
            <a:miter lim="800000"/>
            <a:headEnd type="none" w="sm" len="sm"/>
            <a:tailEnd type="none" w="sm" len="sm"/>
          </a:ln>
        </p:spPr>
        <p:txBody>
          <a:bodyPr/>
          <a:lstStyle/>
          <a:p>
            <a:r>
              <a:rPr lang="en-US" smtClean="0">
                <a:latin typeface="Arial" charset="0"/>
              </a:rPr>
              <a:t>This is the ad for Greenfield Online based on the previous means-end chain. Notice the ad talks about not using old fashioned methods, but the Internet to conduct research.</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5222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Leverage points are important. They move consumers from the benefits to the personal values. It links attributes to benefits to personal values. The leverage point should be associated with some component of attitude change. To be effective, ads need powerful leverage points. The leverage point can be a visual, part of a visual, a headline, a tagline or even copy in the ad. Most creatives spend considerable time thinking about and creating a good leverage point.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54274"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Taglines are key phrases in an advertisement. They are designed to be memorable, unique, and offer a special meaning about the brand. Taglines can provide consistency across ads and across advertising campaigns. Taglines become identified with a specific brand and transcend any specific ad or ad campaign. Developing good taglines is important because it lives with that brand and is around a long time, such as Nike’s tagline “Just Do It.” While taglines can be changed, companies have to be careful not to confuse customers and convey conflicting messages about the brand.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56322"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When Kraft launched their new ad campaign for Philadelphia Cream Cheese, the mcgarrybowen advertising agency spent considerable time finding just the right tagline that could be used in all of their ads and convey the message desired by Kraft. The tagline “Pheel the moment” was chosen because it conveyed the message that Philadelphia Cream Cheese can be used anytime and generate good feelings and good moods.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19458" name="Rectangle 3"/>
          <p:cNvSpPr>
            <a:spLocks noGrp="1" noChangeArrowheads="1"/>
          </p:cNvSpPr>
          <p:nvPr>
            <p:ph type="body" idx="1"/>
          </p:nvPr>
        </p:nvSpPr>
        <p:spPr bwMode="auto">
          <a:xfrm>
            <a:off x="914400" y="4267200"/>
            <a:ext cx="5029200" cy="4114800"/>
          </a:xfrm>
          <a:prstGeom prst="rect">
            <a:avLst/>
          </a:prstGeom>
          <a:noFill/>
          <a:ln w="12700">
            <a:miter lim="800000"/>
            <a:headEnd type="none" w="sm" len="sm"/>
            <a:tailEnd type="none" w="sm" len="sm"/>
          </a:ln>
        </p:spPr>
        <p:txBody>
          <a:bodyPr/>
          <a:lstStyle/>
          <a:p>
            <a:r>
              <a:rPr lang="en-US" smtClean="0">
                <a:latin typeface="Arial" charset="0"/>
              </a:rPr>
              <a:t>The mcgarrybowen advertising agency was founded in 2002 with the design to be both “gracious” and “tenacious.” Over the past decade it has picked up an impressive list of clients such as Chevron, Canon, Disney, JP Morgan, Kraft, Oscar Mayer, and Pfizer. It is a full-service agency with offices in Chicago, New York, and London. The agency believes in people and emphasis collaboration among employees and with clients. To achieve marketing goals the creative staff utilizes a storytelling approach and strategic planning. Rather than integration, the goal is unification.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5837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The last theory of design to be considered is the relationship between the verbal and visual elements of an advertisement. Most ads seek to have a balance between visual and verbal, but usually one will be more dominant than the other. In recent years, advertisers have seen a move to more visuals and less of an emphasis on verbal content. One reason for the change is that visual processing is easier for consumers to recall. Visuals are stored in the brain both as pictures and as words. Concrete images tend to be remembered better than abstract visuals. If consumers can create a mental image or picture, it actually is superior to seeing the visual, in terms of recall. So radio ads that can make listeners use their imagination and picture the product work very well</a:t>
            </a:r>
            <a:r>
              <a:rPr lang="en-US" b="1" smtClean="0">
                <a:latin typeface="Arial" charset="0"/>
              </a:rPr>
              <a:t>.  Visual esperanto </a:t>
            </a:r>
            <a:r>
              <a:rPr lang="en-US" smtClean="0">
                <a:latin typeface="Arial" charset="0"/>
              </a:rPr>
              <a:t>is the ability of a visual to transcend cultures and languages conveying the same meaning. It is especially beneficial in international ads where advertisers want to convey the same message to every market in the world. Business-to-business ads in the past emphasized verbal content, but in recent years have moved to more visuals.</a:t>
            </a:r>
            <a:endParaRPr lang="en-US" b="1"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6041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Advertisers have seven different types of appeals they can use. The type of appeal chosen should be based on the creative brief and the objectives of the ad campaign. If a means-end chain has been developed, then ideas on which appeal would work the best can be generated. While almost any appeal can work in any situation, some appeals would be more appropriate than others. In some cases, a particular appeal may be unacceptable to the target audience or to the client.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6246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Fear appeals are common and are used for products ranging from insurance, to home security systems, to deodorant. Fear appeals increase interest and are remembered by individuals. </a:t>
            </a:r>
            <a:r>
              <a:rPr lang="en-US" b="1" smtClean="0">
                <a:latin typeface="Arial" charset="0"/>
              </a:rPr>
              <a:t>Severity</a:t>
            </a:r>
            <a:r>
              <a:rPr lang="en-US" smtClean="0">
                <a:latin typeface="Arial" charset="0"/>
              </a:rPr>
              <a:t> is the level of consequence that will occur and </a:t>
            </a:r>
            <a:r>
              <a:rPr lang="en-US" b="1" smtClean="0">
                <a:latin typeface="Arial" charset="0"/>
              </a:rPr>
              <a:t>vulnerability</a:t>
            </a:r>
            <a:r>
              <a:rPr lang="en-US" smtClean="0">
                <a:latin typeface="Arial" charset="0"/>
              </a:rPr>
              <a:t> is the probability of the event happening. </a:t>
            </a:r>
            <a:r>
              <a:rPr lang="en-US" b="1" smtClean="0">
                <a:latin typeface="Arial" charset="0"/>
              </a:rPr>
              <a:t>Response efficacy</a:t>
            </a:r>
            <a:r>
              <a:rPr lang="en-US" smtClean="0">
                <a:latin typeface="Arial" charset="0"/>
              </a:rPr>
              <a:t> is the likelihood that a change in behavior or actions will result in a desirable positive consequence. </a:t>
            </a:r>
            <a:r>
              <a:rPr lang="en-US" b="1" smtClean="0">
                <a:latin typeface="Arial" charset="0"/>
              </a:rPr>
              <a:t>Intrinsic reward</a:t>
            </a:r>
            <a:r>
              <a:rPr lang="en-US" smtClean="0">
                <a:latin typeface="Arial" charset="0"/>
              </a:rPr>
              <a:t> is the internal satisfaction and </a:t>
            </a:r>
            <a:r>
              <a:rPr lang="en-US" b="1" smtClean="0">
                <a:latin typeface="Arial" charset="0"/>
              </a:rPr>
              <a:t>extrinsic reward</a:t>
            </a:r>
            <a:r>
              <a:rPr lang="en-US" smtClean="0">
                <a:latin typeface="Arial" charset="0"/>
              </a:rPr>
              <a:t> is the value of the event or reward received. </a:t>
            </a:r>
            <a:r>
              <a:rPr lang="en-US" b="1" smtClean="0">
                <a:latin typeface="Arial" charset="0"/>
              </a:rPr>
              <a:t>Response cost</a:t>
            </a:r>
            <a:r>
              <a:rPr lang="en-US" smtClean="0">
                <a:latin typeface="Arial" charset="0"/>
              </a:rPr>
              <a:t> is the cost or sacrifice the person will need to make to obtain the reward. </a:t>
            </a:r>
            <a:r>
              <a:rPr lang="en-US" b="1" smtClean="0">
                <a:latin typeface="Arial" charset="0"/>
              </a:rPr>
              <a:t>Self-efficacy</a:t>
            </a:r>
            <a:r>
              <a:rPr lang="en-US" smtClean="0">
                <a:latin typeface="Arial" charset="0"/>
              </a:rPr>
              <a:t> is the confidence a person has in his/her own ability to engage in the action, or to stop an undesirable behavior. All of these factors influence the effectiveness of an ad using a fear appeal.</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64514" name="Rectangle 3"/>
          <p:cNvSpPr>
            <a:spLocks noGrp="1" noChangeArrowheads="1"/>
          </p:cNvSpPr>
          <p:nvPr>
            <p:ph type="body" idx="1"/>
          </p:nvPr>
        </p:nvSpPr>
        <p:spPr bwMode="auto">
          <a:xfrm>
            <a:off x="914400" y="4267200"/>
            <a:ext cx="5029200" cy="4114800"/>
          </a:xfrm>
          <a:prstGeom prst="rect">
            <a:avLst/>
          </a:prstGeom>
          <a:noFill/>
          <a:ln w="12700">
            <a:miter lim="800000"/>
            <a:headEnd type="none" w="sm" len="sm"/>
            <a:tailEnd type="none" w="sm" len="sm"/>
          </a:ln>
        </p:spPr>
        <p:txBody>
          <a:bodyPr/>
          <a:lstStyle/>
          <a:p>
            <a:r>
              <a:rPr lang="en-US" smtClean="0">
                <a:latin typeface="Arial" charset="0"/>
              </a:rPr>
              <a:t>The behavioral response model explains how fear appeals work. For a product, such as a home security system ad can focus on severity, what happens when a home is broken into, or the vulnerability, which would be the probability of it actually occurring. The ad can show the negative consequence of such an event. An ad can show the intrinsic and extrinsic rewards from installing a security system. Response efficacy can be illustrated by the alarm going off when a burglar tries to enter and the police are called. Peace of mind and security are then shown as the positive consequence.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66562"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This ad uses a fear appeal to show the negative consequences (severity) of too much sun exposure to children before the age of 18. If the intensity is too low, the ad is ignored and the consequence is not seen as negative. Research has shown that if the fear intensity is too high, individuals tune out the ad, also ignoring it. A moderate level of fear intensity works the best. Does it use just the right amount of fear intensity?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6861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Humor is an excellent appeal for getting and keeping someone’s attention. Humor is used in about 30% of television and radio ads. Humor causes individuals to stop what they are doing, watch, laugh at, and then remember the ad. In recall tests, consumers most often remembered humorous ads over ads with other types of appeals. The best results occur when the humor is connected naturally with the product.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7065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Humor appeals offer a number of advantages. Humor piques consumer interest. Humor increases recall and comprehension of ads. Humor elevates people’s moods, and if people feel good about an ad, they will tend to think positively about the brand being advertised. Problems occur when the humor is offensive or overpowers the message. At times, people can recall an ad and describe it in detail, but not remember the brand being promoted. When that occurs, the ad has failed. To prevent the humor from overpowering the message, the humor should focus on the product and not stand alone. Humor is rooted in culture and so what is funny in one country is not likely to be funny in another. Good humor that is remembered and that is connected with the brand is difficult to achieve.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7270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Advertisers use humor because it works. It captures attention. It holds people’s attention. Humor often wins creative awards at competitions. Humor produces a high level of recall on recall tests. People enjoy humor, they like to laugh. When comparing ads, most people evaluate humorous ads as ones they like best.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74754"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Advertisers have five different approaches they can use with sex appeal. They range from very subliminal messages to overt sexuality.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76802"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Sex appeals are often used to break advertising clutter. The use of sex appeals has increased in the United States and in many other countries. The problem is that sex appeals may not carry the impact they used to because children are growing up exposed to sexual themes all around them. As a result, many advertisers are moving to more subtle sexual clues and a softer sexual approach. This ad uses a sex appeal with the female model and the tagline that by drinking Old Orchard, it will be “forever on the lips, never on the hips.”</a:t>
            </a:r>
          </a:p>
          <a:p>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21506"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These are the objectives for Chapter 6.</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7885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Placing sexual cues or icons in an advertisement with the idea of affecting the subconscious is subliminal advertising. The cue or icon should not be easily noticeable. Research has shown that subliminal advertising does not work. It is not effective. If it did, there would not be a need for overt sexual advertising. Ad clutter requires stronger ads that get attention.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8089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The sensuality approach conveys sex, but in a loving, romantic way. Women respond more favorably to a sensuous approach. It is viewed as more sophisticated and relies on a person’s imagination. Because it relies on imagination, the viewer can put their own positive spin on what they think will occur. Images of romance and love can be more enticing to viewers of an ad than raw sexuality.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8294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Sexual suggestiveness is a stronger hint about having sex, or a sexual theme. For instance, this ad hints at the fact that Bo Derek is completely naked, except for the Bijan perfume. Recent ads have focused on women watching men who were shirtless or near nude, suggesting sexual fantasies that could occur with the man.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84994"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Nudity and partial nudity is used in advertising for a variety of reasons and used for a wide variety of products. Some are products related to sex, others have nothing at all to do with sex. One primary reason nudity and partial nudity is used in ads is to attraction attention. It is not always designed to elicit a sexual response. For instance, underwear commercials may be just promoting their garments, not trying to convey the idea that their underwear is sexy. When nude models are used with products not related to sex, then they become a decorative model with the sole purpose of attracting attention.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87042" name="Rectangle 3"/>
          <p:cNvSpPr>
            <a:spLocks noGrp="1" noChangeArrowheads="1"/>
          </p:cNvSpPr>
          <p:nvPr>
            <p:ph type="body" idx="1"/>
          </p:nvPr>
        </p:nvSpPr>
        <p:spPr bwMode="auto">
          <a:xfrm>
            <a:off x="914400" y="4267200"/>
            <a:ext cx="5029200" cy="4114800"/>
          </a:xfrm>
          <a:prstGeom prst="rect">
            <a:avLst/>
          </a:prstGeom>
          <a:noFill/>
          <a:ln w="12700">
            <a:miter lim="800000"/>
            <a:headEnd type="none" w="sm" len="sm"/>
            <a:tailEnd type="none" w="sm" len="sm"/>
          </a:ln>
        </p:spPr>
        <p:txBody>
          <a:bodyPr/>
          <a:lstStyle/>
          <a:p>
            <a:r>
              <a:rPr lang="en-US" smtClean="0">
                <a:latin typeface="Arial" charset="0"/>
              </a:rPr>
              <a:t>Before using a decorative model, companies should consider several factors. First, using decorative models does improve ad recognition, but it does not improve brand recognition. Recalling the ad, but not the brand is not good. Second, decorative models influence emotional and objective evaluations of the product for both male and female audiences. Third, decorative models produce higher purchase intentions when the product is sexually relevant. Fourth, attractive models produce higher levels of attention than less attractive models, for both males and females.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8909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Overt sexuality in ads is acceptable for sexually-oriented products. It can be used to break through ad clutter.  It is often used for shock value, to get people’s attention. The major danger of an overt sexual approach is that it can offend people. When that occurs, it creates a negative image and attitude towards the brand.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9113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The big question clients ask—are sex appeals effective? They do attract attention. Attention is greater for models of the opposite gender. For example, for male consumers female models attract greater attention and for females, male models attract more attention. Research has shown, however, that brand recall is lower. Sexual themes appear to distract from the brand name of the product being advertised even though sexually-oriented ads are rated higher by consumers. Controversial ads seem to attract the most attention, but normally fail to transmit ad information. So using sex appeal for shock value may not actually work in terms of brand and information recall.</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9318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Are sex appeals effective? Overt sexual ads, overt sexual cues, and nudity does increase physiological arousal. Ads with sexual appeals produce both affective and cognitive mental responses. These responses are higher when the model in the ad is of the opposite gender from the viewer. The cognitive impressions made in ads with sex appeals vary depending on the viewer. If the person likes the ad, then a positive cognitive impression is made of the brand. If they dislike the ad, then a negative cognitive impression is made of the brand.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95234"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Are sex appeals effective? Advertisers must consider societal trends. This is especially important for global brands and the use of sex appeals in various countries. Society attitude towards sex tends to cycle over time from a wide acceptance of sexual themes to a low tolerance of sexual themes. In the early 2000s, there was a high level of tolerance in the U.S. towards sex in advertising. Then during the Super Bowl of 2003 Janet Jackson’s breast was accidentally (although some contend on purpose) shown on live television during the Super Bowl half time show. Tolerance of sex in advertising quickly swung the other way and ads became more conservative and less sexual themes were used. Now the pendulum is slowly swinging back to more tolerance of sexual themes in advertising.</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97282"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Sexual appeals in advertising is not all positive. A number of disadvantages are present. Using sex in advertising today has less influence because sex is common on television and in movies. Sexual themes interfere with brand recall and affect ad comprehension. A negative societal consequence is that it appears to cause a greater dissatisfaction with the viewer’s own body. Females feel they are too fat. Males feel they are not strong enough, not muscular. It also has led to stereotyping problems with females.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23554"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Additional objectives for Chapter 6.</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9933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What is deemed appropriate varies across countries. It is determined by the religion, culture, and values of each region. For most Muslim and Middle Eastern countries, sex and gender issues are taboo subjects. Sexual appeals are not used in advertising. In fact, visuals of males and females showing affection are not appropriate. In Europe views of sexual appeals are very similar to the United States. In France, advertising can feature seminude and nude models if they can be justified in terms of some type of relationship with the product. In Chile, an ad campaign using nude models was used by the Chile Dairy Federation. Adults fought the campaign saying it would corrupt teenagers and children. As sex becomes more common throughout the world, the acceptance of sexual images in advertising is becoming more accepted.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10137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Music is an important part of advertising. It connects with emotions and generates memories. It has intrusive value and gets attention. Music increases the retention of visual information. It produces higher recall scores and can increase persuasiveness. Music tends to be stored in long-term memory and consumers often tie a particular music or song with a particular brand of product.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10342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When selecting music for ads, creatives have to consider these questions: What role will the music play? Should it be a song people are familiar with or should a new song be written? What emotional feelings should the song elicit. How does the music fit with the message of the ad?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105474"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Music can play a variety of roles in ads. It can be incidental to the ad, hardly noticed by viewers or it can be the central theme of the ad. The role it will assume impacts the type of music that will be selected. Advertisers can use a familiar tune, or they can write a jingle or new song. Music can be for background or to create a certain mood as the ad progresses. In recent years, advertisers have solicited musicians to create songs for ads rather than purchase familiar tunes and adapt them to the ad.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107522"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Music appeals offer a number of advantages. Consumers have an affinity with existing songs so when an existing song is used, consumers have already heard it and most have developed emotions with it. Brand awareness, brand equity, and brand loyalty become easier with music appeals. Even for new songs, such as “It Doesn’t Get Better Than This” consumers transfer affinity and positive feelings from the song to the brand. One reason mcgarrybowen sent a creative brief to musicians and asked them to write a song is that to purchase the rights to current popular songs can be extremely expensive. Musicians have become more open to writing and performing songs for ads. It is a way to be heard. Songs are often posted on YouTube and other sites. Occasionally, the full song version of a tune written for an ad will become popular and move to radio stations and other popular outlets for music.</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10957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Rational appeals are based on the hierarchy of effects model and the sequence of steps outlined in the model. It implies active processing of information. Rational appeals work best for print ads where longer copy can be inserted and online where there is very little limit to what copy can be inserted. Rational appeals are common in business-to-business ads, again in print media, especially trade publications. When members of the buying center are searching for information, ads using rationale appeals can be effective. Rationale appeals work well for complex and high involvement products. If a person processes the information in a rationale ad, it is excellent at changing attitudes. The key is will consumers stop and look or listen to the ad and process the information?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111618" name="Rectangle 3"/>
          <p:cNvSpPr>
            <a:spLocks noGrp="1" noChangeArrowheads="1"/>
          </p:cNvSpPr>
          <p:nvPr>
            <p:ph type="body" idx="1"/>
          </p:nvPr>
        </p:nvSpPr>
        <p:spPr bwMode="auto">
          <a:xfrm>
            <a:off x="914400" y="4267200"/>
            <a:ext cx="5029200" cy="4114800"/>
          </a:xfrm>
          <a:prstGeom prst="rect">
            <a:avLst/>
          </a:prstGeom>
          <a:noFill/>
          <a:ln w="12700">
            <a:miter lim="800000"/>
            <a:headEnd type="none" w="sm" len="sm"/>
            <a:tailEnd type="none" w="sm" len="sm"/>
          </a:ln>
        </p:spPr>
        <p:txBody>
          <a:bodyPr/>
          <a:lstStyle/>
          <a:p>
            <a:r>
              <a:rPr lang="en-US" smtClean="0">
                <a:latin typeface="Arial" charset="0"/>
              </a:rPr>
              <a:t>Advertising creatives have a wide range of emotions from which to choose. It can be love, trust, anger, or any of the other emotions shown on this slide.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11366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Most advertising creatives believe that emotions are the key to developing brand loyalty. Emotions and feelings will create bonds with a brand. Emotional appeals are becoming more common in B-to-B advertising. It is now used in about 25% of all business ads. The rationale is that business buyers are people also, and even in business decisions emotions are an important component of the decision. Emotional appeals work really well for television where people can see and hear the emotions. It works well for the Internet. Emotional appeals work well with other types of appeals and is often combined with other appeals, such as with humor.</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115714"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Scarcity appeals urge consumers to make a purchase now because of some type of limitation. Often that limitation is limited supply so the product must be purchased before they are all gone. It can be based on limited time. You only have 5 days or one week, or just one hour. Scarcity appeals are often tied to other promotions such as contests, sweepstakes, and coupons. The concept is to encourage customers to take action, now, and not wait, or it will be too late.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117762"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Diamond Security uses a scarcity appeal in this ad because it states it is “a limited time offer, so call now.”</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25602" name="Rectangle 3"/>
          <p:cNvSpPr>
            <a:spLocks noGrp="1" noChangeArrowheads="1"/>
          </p:cNvSpPr>
          <p:nvPr>
            <p:ph type="body" idx="1"/>
          </p:nvPr>
        </p:nvSpPr>
        <p:spPr bwMode="auto">
          <a:xfrm>
            <a:off x="914400" y="4267200"/>
            <a:ext cx="5029200" cy="4114800"/>
          </a:xfrm>
          <a:prstGeom prst="rect">
            <a:avLst/>
          </a:prstGeom>
          <a:noFill/>
          <a:ln w="12700">
            <a:miter lim="800000"/>
            <a:headEnd type="none" w="sm" len="sm"/>
            <a:tailEnd type="none" w="sm" len="sm"/>
          </a:ln>
        </p:spPr>
        <p:txBody>
          <a:bodyPr/>
          <a:lstStyle/>
          <a:p>
            <a:r>
              <a:rPr lang="en-US" smtClean="0">
                <a:latin typeface="Arial" charset="0"/>
              </a:rPr>
              <a:t>The first part of the chapter examines three major advertising design theories – the hierarchy of effects model, means-end chain theory, and visual and verbal imaging. The last part of the chapter presents and discuses advertising appeals that can be used.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11981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After showing this television ad, discuss the hierarchy-of-effects model, leverage point, tagline, and advertising appeal used in the design of this television ad.</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121858"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The Integrated Campaign in Action is about Philadelphia Cream Cheese. The sales of Philadelphia Cream Cheese had stagnated in the United States. Focus groups and other research indicated people saw Philly cheese as a spread for bagels and for making cream cheese cake. Brand manager Howard Friedman and Kraft’s agency mcgarrybowen realized they needed to expand the use of Philly cheese. The new campaign focused on women and how Philadelphia cream cheese could be used in cooking to enhance even common dishes. The campaign focused on providing recipes to women, a contest called “Real Women of Philly”, a print campaign, and series of new television ads.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2765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Adweek Media and Harris Interactive conducted a survey of consumers about their attitudes toward advertising. 55% said ads were somewhat or very interesting compared to only 12% who said advertising was not interesting at all. About 6% said ads were very influential in the purchase decisions they made and 29% said ads were somewhat influential in purchase decisions. About half of the survey respondents in the 18 to 34 year-old age bracket were influenced by advertising. The percentage dropped to 37% for individuals 35 to 44 and 28% for individuals 45 and older.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2969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The hierarchy of effects model consists of these six steps.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3174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The six steps are sequential, although some experts question if they are really sequential. But, the  basic model says they are sequential and that consumers spend some time at each step. For instance, before a consumer can like a brand, they first must be aware of it and develop some knowledge of it. To develop brand loyalty, consumers must go through all six steps. It is similar to attitude formation and the cognitive-affective-conative sequence. Cognitive component of attitude is the awareness and knowledge. Affective component of attitude is the liking, preference, and conviction. Conative  component of attitude is the purchase.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33794" name="Rectangle 3"/>
          <p:cNvSpPr>
            <a:spLocks noGrp="1" noChangeArrowheads="1"/>
          </p:cNvSpPr>
          <p:nvPr>
            <p:ph type="body" idx="1"/>
          </p:nvPr>
        </p:nvSpPr>
        <p:spPr bwMode="auto">
          <a:xfrm>
            <a:off x="914400" y="4267200"/>
            <a:ext cx="5029200" cy="4114800"/>
          </a:xfrm>
          <a:prstGeom prst="rect">
            <a:avLst/>
          </a:prstGeom>
          <a:noFill/>
          <a:ln w="12700">
            <a:miter lim="800000"/>
            <a:headEnd type="none" w="sm" len="sm"/>
            <a:tailEnd type="none" w="sm" len="sm"/>
          </a:ln>
        </p:spPr>
        <p:txBody>
          <a:bodyPr/>
          <a:lstStyle/>
          <a:p>
            <a:r>
              <a:rPr lang="en-US" smtClean="0">
                <a:latin typeface="Arial" charset="0"/>
              </a:rPr>
              <a:t>This model shows the relationship between the hierarchy of effects model and attitude sequence formation.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5"/>
          <p:cNvGrpSpPr>
            <a:grpSpLocks/>
          </p:cNvGrpSpPr>
          <p:nvPr/>
        </p:nvGrpSpPr>
        <p:grpSpPr bwMode="auto">
          <a:xfrm>
            <a:off x="152400" y="2286000"/>
            <a:ext cx="1463675" cy="2182813"/>
            <a:chOff x="96" y="1440"/>
            <a:chExt cx="922" cy="1375"/>
          </a:xfrm>
        </p:grpSpPr>
        <p:grpSp>
          <p:nvGrpSpPr>
            <p:cNvPr id="5" name="Group 9"/>
            <p:cNvGrpSpPr>
              <a:grpSpLocks/>
            </p:cNvGrpSpPr>
            <p:nvPr/>
          </p:nvGrpSpPr>
          <p:grpSpPr bwMode="auto">
            <a:xfrm>
              <a:off x="96" y="1440"/>
              <a:ext cx="913" cy="1375"/>
              <a:chOff x="96" y="1440"/>
              <a:chExt cx="913" cy="1375"/>
            </a:xfrm>
          </p:grpSpPr>
          <p:sp>
            <p:nvSpPr>
              <p:cNvPr id="11" name="Freeform 2"/>
              <p:cNvSpPr>
                <a:spLocks/>
              </p:cNvSpPr>
              <p:nvPr/>
            </p:nvSpPr>
            <p:spPr bwMode="ltGray">
              <a:xfrm>
                <a:off x="181" y="1574"/>
                <a:ext cx="742" cy="1110"/>
              </a:xfrm>
              <a:custGeom>
                <a:avLst/>
                <a:gdLst/>
                <a:ahLst/>
                <a:cxnLst>
                  <a:cxn ang="0">
                    <a:pos x="370" y="0"/>
                  </a:cxn>
                  <a:cxn ang="0">
                    <a:pos x="0" y="554"/>
                  </a:cxn>
                  <a:cxn ang="0">
                    <a:pos x="370" y="1109"/>
                  </a:cxn>
                  <a:cxn ang="0">
                    <a:pos x="741" y="554"/>
                  </a:cxn>
                  <a:cxn ang="0">
                    <a:pos x="370" y="0"/>
                  </a:cxn>
                </a:cxnLst>
                <a:rect l="0" t="0" r="r" b="b"/>
                <a:pathLst>
                  <a:path w="742" h="1110">
                    <a:moveTo>
                      <a:pt x="370" y="0"/>
                    </a:moveTo>
                    <a:lnTo>
                      <a:pt x="0" y="554"/>
                    </a:lnTo>
                    <a:lnTo>
                      <a:pt x="370" y="1109"/>
                    </a:lnTo>
                    <a:lnTo>
                      <a:pt x="741" y="554"/>
                    </a:lnTo>
                    <a:lnTo>
                      <a:pt x="370" y="0"/>
                    </a:lnTo>
                  </a:path>
                </a:pathLst>
              </a:custGeom>
              <a:gradFill rotWithShape="0">
                <a:gsLst>
                  <a:gs pos="0">
                    <a:schemeClr val="bg2"/>
                  </a:gs>
                  <a:gs pos="100000">
                    <a:schemeClr val="bg1"/>
                  </a:gs>
                </a:gsLst>
                <a:path path="rect">
                  <a:fillToRect l="50000" t="50000" r="50000" b="50000"/>
                </a:path>
              </a:gradFill>
              <a:ln w="9525" cap="rnd">
                <a:noFill/>
                <a:round/>
                <a:headEnd/>
                <a:tailEnd/>
              </a:ln>
              <a:effectLst/>
            </p:spPr>
            <p:txBody>
              <a:bodyPr/>
              <a:lstStyle/>
              <a:p>
                <a:pPr eaLnBrk="0" hangingPunct="0">
                  <a:defRPr/>
                </a:pPr>
                <a:endParaRPr lang="en-US" dirty="0">
                  <a:latin typeface="Arial" pitchFamily="34" charset="0"/>
                  <a:cs typeface="+mn-cs"/>
                </a:endParaRPr>
              </a:p>
            </p:txBody>
          </p:sp>
          <p:grpSp>
            <p:nvGrpSpPr>
              <p:cNvPr id="12" name="Group 5"/>
              <p:cNvGrpSpPr>
                <a:grpSpLocks/>
              </p:cNvGrpSpPr>
              <p:nvPr/>
            </p:nvGrpSpPr>
            <p:grpSpPr bwMode="auto">
              <a:xfrm>
                <a:off x="96" y="1440"/>
                <a:ext cx="913" cy="688"/>
                <a:chOff x="96" y="1440"/>
                <a:chExt cx="913" cy="688"/>
              </a:xfrm>
            </p:grpSpPr>
            <p:sp>
              <p:nvSpPr>
                <p:cNvPr id="16" name="Freeform 3"/>
                <p:cNvSpPr>
                  <a:spLocks/>
                </p:cNvSpPr>
                <p:nvPr/>
              </p:nvSpPr>
              <p:spPr bwMode="ltGray">
                <a:xfrm>
                  <a:off x="552" y="1440"/>
                  <a:ext cx="457" cy="688"/>
                </a:xfrm>
                <a:custGeom>
                  <a:avLst/>
                  <a:gdLst/>
                  <a:ahLst/>
                  <a:cxnLst>
                    <a:cxn ang="0">
                      <a:pos x="0" y="136"/>
                    </a:cxn>
                    <a:cxn ang="0">
                      <a:pos x="0" y="0"/>
                    </a:cxn>
                    <a:cxn ang="0">
                      <a:pos x="456" y="687"/>
                    </a:cxn>
                    <a:cxn ang="0">
                      <a:pos x="365" y="687"/>
                    </a:cxn>
                    <a:cxn ang="0">
                      <a:pos x="0" y="136"/>
                    </a:cxn>
                  </a:cxnLst>
                  <a:rect l="0" t="0" r="r" b="b"/>
                  <a:pathLst>
                    <a:path w="457" h="688">
                      <a:moveTo>
                        <a:pt x="0" y="136"/>
                      </a:moveTo>
                      <a:lnTo>
                        <a:pt x="0" y="0"/>
                      </a:lnTo>
                      <a:lnTo>
                        <a:pt x="456" y="687"/>
                      </a:lnTo>
                      <a:lnTo>
                        <a:pt x="365" y="687"/>
                      </a:lnTo>
                      <a:lnTo>
                        <a:pt x="0" y="136"/>
                      </a:lnTo>
                    </a:path>
                  </a:pathLst>
                </a:custGeom>
                <a:solidFill>
                  <a:schemeClr val="folHlink"/>
                </a:solidFill>
                <a:ln w="9525" cap="rnd">
                  <a:noFill/>
                  <a:round/>
                  <a:headEnd/>
                  <a:tailEnd/>
                </a:ln>
                <a:effectLst/>
              </p:spPr>
              <p:txBody>
                <a:bodyPr/>
                <a:lstStyle/>
                <a:p>
                  <a:pPr eaLnBrk="0" hangingPunct="0">
                    <a:defRPr/>
                  </a:pPr>
                  <a:endParaRPr lang="en-US" dirty="0">
                    <a:latin typeface="Arial" pitchFamily="34" charset="0"/>
                    <a:cs typeface="+mn-cs"/>
                  </a:endParaRPr>
                </a:p>
              </p:txBody>
            </p:sp>
            <p:sp>
              <p:nvSpPr>
                <p:cNvPr id="17" name="Freeform 4"/>
                <p:cNvSpPr>
                  <a:spLocks/>
                </p:cNvSpPr>
                <p:nvPr/>
              </p:nvSpPr>
              <p:spPr bwMode="ltGray">
                <a:xfrm>
                  <a:off x="96" y="1440"/>
                  <a:ext cx="457" cy="688"/>
                </a:xfrm>
                <a:custGeom>
                  <a:avLst/>
                  <a:gdLst/>
                  <a:ahLst/>
                  <a:cxnLst>
                    <a:cxn ang="0">
                      <a:pos x="456" y="0"/>
                    </a:cxn>
                    <a:cxn ang="0">
                      <a:pos x="456" y="136"/>
                    </a:cxn>
                    <a:cxn ang="0">
                      <a:pos x="90" y="687"/>
                    </a:cxn>
                    <a:cxn ang="0">
                      <a:pos x="0" y="687"/>
                    </a:cxn>
                    <a:cxn ang="0">
                      <a:pos x="456" y="0"/>
                    </a:cxn>
                  </a:cxnLst>
                  <a:rect l="0" t="0" r="r" b="b"/>
                  <a:pathLst>
                    <a:path w="457" h="688">
                      <a:moveTo>
                        <a:pt x="456" y="0"/>
                      </a:moveTo>
                      <a:lnTo>
                        <a:pt x="456" y="136"/>
                      </a:lnTo>
                      <a:lnTo>
                        <a:pt x="90" y="687"/>
                      </a:lnTo>
                      <a:lnTo>
                        <a:pt x="0" y="687"/>
                      </a:lnTo>
                      <a:lnTo>
                        <a:pt x="456" y="0"/>
                      </a:lnTo>
                    </a:path>
                  </a:pathLst>
                </a:custGeom>
                <a:solidFill>
                  <a:schemeClr val="folHlink"/>
                </a:solidFill>
                <a:ln w="9525" cap="rnd">
                  <a:noFill/>
                  <a:round/>
                  <a:headEnd/>
                  <a:tailEnd/>
                </a:ln>
                <a:effectLst/>
              </p:spPr>
              <p:txBody>
                <a:bodyPr/>
                <a:lstStyle/>
                <a:p>
                  <a:pPr eaLnBrk="0" hangingPunct="0">
                    <a:defRPr/>
                  </a:pPr>
                  <a:endParaRPr lang="en-US" dirty="0">
                    <a:latin typeface="Arial" pitchFamily="34" charset="0"/>
                    <a:cs typeface="+mn-cs"/>
                  </a:endParaRPr>
                </a:p>
              </p:txBody>
            </p:sp>
          </p:grpSp>
          <p:grpSp>
            <p:nvGrpSpPr>
              <p:cNvPr id="13" name="Group 8"/>
              <p:cNvGrpSpPr>
                <a:grpSpLocks/>
              </p:cNvGrpSpPr>
              <p:nvPr/>
            </p:nvGrpSpPr>
            <p:grpSpPr bwMode="auto">
              <a:xfrm>
                <a:off x="96" y="2127"/>
                <a:ext cx="913" cy="688"/>
                <a:chOff x="96" y="2127"/>
                <a:chExt cx="913" cy="688"/>
              </a:xfrm>
            </p:grpSpPr>
            <p:sp>
              <p:nvSpPr>
                <p:cNvPr id="14" name="Freeform 6"/>
                <p:cNvSpPr>
                  <a:spLocks/>
                </p:cNvSpPr>
                <p:nvPr/>
              </p:nvSpPr>
              <p:spPr bwMode="ltGray">
                <a:xfrm>
                  <a:off x="552" y="2127"/>
                  <a:ext cx="457" cy="688"/>
                </a:xfrm>
                <a:custGeom>
                  <a:avLst/>
                  <a:gdLst/>
                  <a:ahLst/>
                  <a:cxnLst>
                    <a:cxn ang="0">
                      <a:pos x="365" y="0"/>
                    </a:cxn>
                    <a:cxn ang="0">
                      <a:pos x="456" y="0"/>
                    </a:cxn>
                    <a:cxn ang="0">
                      <a:pos x="0" y="687"/>
                    </a:cxn>
                    <a:cxn ang="0">
                      <a:pos x="0" y="550"/>
                    </a:cxn>
                    <a:cxn ang="0">
                      <a:pos x="365" y="0"/>
                    </a:cxn>
                  </a:cxnLst>
                  <a:rect l="0" t="0" r="r" b="b"/>
                  <a:pathLst>
                    <a:path w="457" h="688">
                      <a:moveTo>
                        <a:pt x="365" y="0"/>
                      </a:moveTo>
                      <a:lnTo>
                        <a:pt x="456" y="0"/>
                      </a:lnTo>
                      <a:lnTo>
                        <a:pt x="0" y="687"/>
                      </a:lnTo>
                      <a:lnTo>
                        <a:pt x="0" y="550"/>
                      </a:lnTo>
                      <a:lnTo>
                        <a:pt x="365" y="0"/>
                      </a:lnTo>
                    </a:path>
                  </a:pathLst>
                </a:custGeom>
                <a:solidFill>
                  <a:schemeClr val="bg2"/>
                </a:solidFill>
                <a:ln w="9525" cap="rnd">
                  <a:noFill/>
                  <a:round/>
                  <a:headEnd/>
                  <a:tailEnd/>
                </a:ln>
                <a:effectLst/>
              </p:spPr>
              <p:txBody>
                <a:bodyPr/>
                <a:lstStyle/>
                <a:p>
                  <a:pPr eaLnBrk="0" hangingPunct="0">
                    <a:defRPr/>
                  </a:pPr>
                  <a:endParaRPr lang="en-US" dirty="0">
                    <a:latin typeface="Arial" pitchFamily="34" charset="0"/>
                    <a:cs typeface="+mn-cs"/>
                  </a:endParaRPr>
                </a:p>
              </p:txBody>
            </p:sp>
            <p:sp>
              <p:nvSpPr>
                <p:cNvPr id="15" name="Freeform 7"/>
                <p:cNvSpPr>
                  <a:spLocks/>
                </p:cNvSpPr>
                <p:nvPr/>
              </p:nvSpPr>
              <p:spPr bwMode="ltGray">
                <a:xfrm>
                  <a:off x="96" y="2127"/>
                  <a:ext cx="457" cy="688"/>
                </a:xfrm>
                <a:custGeom>
                  <a:avLst/>
                  <a:gdLst/>
                  <a:ahLst/>
                  <a:cxnLst>
                    <a:cxn ang="0">
                      <a:pos x="90" y="0"/>
                    </a:cxn>
                    <a:cxn ang="0">
                      <a:pos x="456" y="550"/>
                    </a:cxn>
                    <a:cxn ang="0">
                      <a:pos x="456" y="687"/>
                    </a:cxn>
                    <a:cxn ang="0">
                      <a:pos x="0" y="0"/>
                    </a:cxn>
                    <a:cxn ang="0">
                      <a:pos x="90" y="0"/>
                    </a:cxn>
                  </a:cxnLst>
                  <a:rect l="0" t="0" r="r" b="b"/>
                  <a:pathLst>
                    <a:path w="457" h="688">
                      <a:moveTo>
                        <a:pt x="90" y="0"/>
                      </a:moveTo>
                      <a:lnTo>
                        <a:pt x="456" y="550"/>
                      </a:lnTo>
                      <a:lnTo>
                        <a:pt x="456" y="687"/>
                      </a:lnTo>
                      <a:lnTo>
                        <a:pt x="0" y="0"/>
                      </a:lnTo>
                      <a:lnTo>
                        <a:pt x="90" y="0"/>
                      </a:lnTo>
                    </a:path>
                  </a:pathLst>
                </a:custGeom>
                <a:solidFill>
                  <a:schemeClr val="bg2"/>
                </a:solidFill>
                <a:ln w="9525" cap="rnd">
                  <a:noFill/>
                  <a:round/>
                  <a:headEnd/>
                  <a:tailEnd/>
                </a:ln>
                <a:effectLst/>
              </p:spPr>
              <p:txBody>
                <a:bodyPr/>
                <a:lstStyle/>
                <a:p>
                  <a:pPr eaLnBrk="0" hangingPunct="0">
                    <a:defRPr/>
                  </a:pPr>
                  <a:endParaRPr lang="en-US" dirty="0">
                    <a:latin typeface="Arial" pitchFamily="34" charset="0"/>
                    <a:cs typeface="+mn-cs"/>
                  </a:endParaRPr>
                </a:p>
              </p:txBody>
            </p:sp>
          </p:grpSp>
        </p:grpSp>
        <p:grpSp>
          <p:nvGrpSpPr>
            <p:cNvPr id="6" name="Group 14"/>
            <p:cNvGrpSpPr>
              <a:grpSpLocks/>
            </p:cNvGrpSpPr>
            <p:nvPr/>
          </p:nvGrpSpPr>
          <p:grpSpPr bwMode="auto">
            <a:xfrm>
              <a:off x="493" y="1555"/>
              <a:ext cx="525" cy="480"/>
              <a:chOff x="493" y="1555"/>
              <a:chExt cx="525" cy="480"/>
            </a:xfrm>
          </p:grpSpPr>
          <p:sp>
            <p:nvSpPr>
              <p:cNvPr id="7" name="Freeform 10"/>
              <p:cNvSpPr>
                <a:spLocks/>
              </p:cNvSpPr>
              <p:nvPr/>
            </p:nvSpPr>
            <p:spPr bwMode="gray">
              <a:xfrm>
                <a:off x="493" y="1555"/>
                <a:ext cx="525" cy="480"/>
              </a:xfrm>
              <a:custGeom>
                <a:avLst/>
                <a:gdLst/>
                <a:ahLst/>
                <a:cxnLst>
                  <a:cxn ang="0">
                    <a:pos x="225" y="217"/>
                  </a:cxn>
                  <a:cxn ang="0">
                    <a:pos x="133" y="0"/>
                  </a:cxn>
                  <a:cxn ang="0">
                    <a:pos x="263" y="193"/>
                  </a:cxn>
                  <a:cxn ang="0">
                    <a:pos x="393" y="0"/>
                  </a:cxn>
                  <a:cxn ang="0">
                    <a:pos x="299" y="217"/>
                  </a:cxn>
                  <a:cxn ang="0">
                    <a:pos x="524" y="240"/>
                  </a:cxn>
                  <a:cxn ang="0">
                    <a:pos x="298" y="262"/>
                  </a:cxn>
                  <a:cxn ang="0">
                    <a:pos x="393" y="479"/>
                  </a:cxn>
                  <a:cxn ang="0">
                    <a:pos x="263" y="286"/>
                  </a:cxn>
                  <a:cxn ang="0">
                    <a:pos x="133" y="479"/>
                  </a:cxn>
                  <a:cxn ang="0">
                    <a:pos x="224" y="263"/>
                  </a:cxn>
                  <a:cxn ang="0">
                    <a:pos x="0" y="240"/>
                  </a:cxn>
                  <a:cxn ang="0">
                    <a:pos x="225" y="217"/>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w="9525" cap="rnd">
                <a:noFill/>
                <a:round/>
                <a:headEnd/>
                <a:tailEnd/>
              </a:ln>
              <a:effectLst/>
            </p:spPr>
            <p:txBody>
              <a:bodyPr/>
              <a:lstStyle/>
              <a:p>
                <a:pPr eaLnBrk="0" hangingPunct="0">
                  <a:defRPr/>
                </a:pPr>
                <a:endParaRPr lang="en-US" dirty="0">
                  <a:latin typeface="Arial" pitchFamily="34" charset="0"/>
                  <a:cs typeface="+mn-cs"/>
                </a:endParaRPr>
              </a:p>
            </p:txBody>
          </p:sp>
          <p:sp>
            <p:nvSpPr>
              <p:cNvPr id="8" name="Freeform 11"/>
              <p:cNvSpPr>
                <a:spLocks/>
              </p:cNvSpPr>
              <p:nvPr/>
            </p:nvSpPr>
            <p:spPr bwMode="gray">
              <a:xfrm>
                <a:off x="565" y="1620"/>
                <a:ext cx="382" cy="350"/>
              </a:xfrm>
              <a:custGeom>
                <a:avLst/>
                <a:gdLst/>
                <a:ahLst/>
                <a:cxnLst>
                  <a:cxn ang="0">
                    <a:pos x="153" y="153"/>
                  </a:cxn>
                  <a:cxn ang="0">
                    <a:pos x="95" y="0"/>
                  </a:cxn>
                  <a:cxn ang="0">
                    <a:pos x="191" y="128"/>
                  </a:cxn>
                  <a:cxn ang="0">
                    <a:pos x="284" y="0"/>
                  </a:cxn>
                  <a:cxn ang="0">
                    <a:pos x="227" y="153"/>
                  </a:cxn>
                  <a:cxn ang="0">
                    <a:pos x="381" y="175"/>
                  </a:cxn>
                  <a:cxn ang="0">
                    <a:pos x="226" y="196"/>
                  </a:cxn>
                  <a:cxn ang="0">
                    <a:pos x="284" y="349"/>
                  </a:cxn>
                  <a:cxn ang="0">
                    <a:pos x="191" y="221"/>
                  </a:cxn>
                  <a:cxn ang="0">
                    <a:pos x="95" y="349"/>
                  </a:cxn>
                  <a:cxn ang="0">
                    <a:pos x="152" y="198"/>
                  </a:cxn>
                  <a:cxn ang="0">
                    <a:pos x="0" y="175"/>
                  </a:cxn>
                  <a:cxn ang="0">
                    <a:pos x="153" y="153"/>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chemeClr val="folHlink"/>
                  </a:gs>
                </a:gsLst>
                <a:path path="rect">
                  <a:fillToRect l="50000" t="50000" r="50000" b="50000"/>
                </a:path>
              </a:gradFill>
              <a:ln w="9525" cap="rnd">
                <a:noFill/>
                <a:round/>
                <a:headEnd/>
                <a:tailEnd/>
              </a:ln>
              <a:effectLst/>
            </p:spPr>
            <p:txBody>
              <a:bodyPr/>
              <a:lstStyle/>
              <a:p>
                <a:pPr eaLnBrk="0" hangingPunct="0">
                  <a:defRPr/>
                </a:pPr>
                <a:endParaRPr lang="en-US" dirty="0">
                  <a:latin typeface="Arial" pitchFamily="34" charset="0"/>
                  <a:cs typeface="+mn-cs"/>
                </a:endParaRPr>
              </a:p>
            </p:txBody>
          </p:sp>
          <p:sp>
            <p:nvSpPr>
              <p:cNvPr id="9" name="Freeform 12"/>
              <p:cNvSpPr>
                <a:spLocks/>
              </p:cNvSpPr>
              <p:nvPr/>
            </p:nvSpPr>
            <p:spPr bwMode="gray">
              <a:xfrm>
                <a:off x="621" y="1629"/>
                <a:ext cx="270" cy="332"/>
              </a:xfrm>
              <a:custGeom>
                <a:avLst/>
                <a:gdLst/>
                <a:ahLst/>
                <a:cxnLst>
                  <a:cxn ang="0">
                    <a:pos x="0" y="84"/>
                  </a:cxn>
                  <a:cxn ang="0">
                    <a:pos x="122" y="143"/>
                  </a:cxn>
                  <a:cxn ang="0">
                    <a:pos x="135" y="0"/>
                  </a:cxn>
                  <a:cxn ang="0">
                    <a:pos x="147" y="143"/>
                  </a:cxn>
                  <a:cxn ang="0">
                    <a:pos x="268" y="82"/>
                  </a:cxn>
                  <a:cxn ang="0">
                    <a:pos x="159" y="166"/>
                  </a:cxn>
                  <a:cxn ang="0">
                    <a:pos x="269" y="249"/>
                  </a:cxn>
                  <a:cxn ang="0">
                    <a:pos x="147" y="189"/>
                  </a:cxn>
                  <a:cxn ang="0">
                    <a:pos x="135" y="331"/>
                  </a:cxn>
                  <a:cxn ang="0">
                    <a:pos x="122" y="189"/>
                  </a:cxn>
                  <a:cxn ang="0">
                    <a:pos x="0" y="249"/>
                  </a:cxn>
                  <a:cxn ang="0">
                    <a:pos x="110" y="166"/>
                  </a:cxn>
                  <a:cxn ang="0">
                    <a:pos x="0" y="84"/>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w="9525" cap="rnd">
                <a:noFill/>
                <a:round/>
                <a:headEnd/>
                <a:tailEnd/>
              </a:ln>
              <a:effectLst/>
            </p:spPr>
            <p:txBody>
              <a:bodyPr/>
              <a:lstStyle/>
              <a:p>
                <a:pPr eaLnBrk="0" hangingPunct="0">
                  <a:defRPr/>
                </a:pPr>
                <a:endParaRPr lang="en-US" dirty="0">
                  <a:latin typeface="Arial" pitchFamily="34" charset="0"/>
                  <a:cs typeface="+mn-cs"/>
                </a:endParaRPr>
              </a:p>
            </p:txBody>
          </p:sp>
          <p:sp>
            <p:nvSpPr>
              <p:cNvPr id="10" name="Freeform 13"/>
              <p:cNvSpPr>
                <a:spLocks/>
              </p:cNvSpPr>
              <p:nvPr/>
            </p:nvSpPr>
            <p:spPr bwMode="gray">
              <a:xfrm>
                <a:off x="722" y="1752"/>
                <a:ext cx="68" cy="85"/>
              </a:xfrm>
              <a:custGeom>
                <a:avLst/>
                <a:gdLst/>
                <a:ahLst/>
                <a:cxnLst>
                  <a:cxn ang="0">
                    <a:pos x="0" y="20"/>
                  </a:cxn>
                  <a:cxn ang="0">
                    <a:pos x="27" y="30"/>
                  </a:cxn>
                  <a:cxn ang="0">
                    <a:pos x="33" y="0"/>
                  </a:cxn>
                  <a:cxn ang="0">
                    <a:pos x="39" y="30"/>
                  </a:cxn>
                  <a:cxn ang="0">
                    <a:pos x="67" y="20"/>
                  </a:cxn>
                  <a:cxn ang="0">
                    <a:pos x="45" y="42"/>
                  </a:cxn>
                  <a:cxn ang="0">
                    <a:pos x="67" y="62"/>
                  </a:cxn>
                  <a:cxn ang="0">
                    <a:pos x="39" y="52"/>
                  </a:cxn>
                  <a:cxn ang="0">
                    <a:pos x="33" y="84"/>
                  </a:cxn>
                  <a:cxn ang="0">
                    <a:pos x="27" y="52"/>
                  </a:cxn>
                  <a:cxn ang="0">
                    <a:pos x="0" y="62"/>
                  </a:cxn>
                  <a:cxn ang="0">
                    <a:pos x="21" y="42"/>
                  </a:cxn>
                  <a:cxn ang="0">
                    <a:pos x="0" y="20"/>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w="9525" cap="rnd">
                <a:noFill/>
                <a:round/>
                <a:headEnd/>
                <a:tailEnd/>
              </a:ln>
              <a:effectLst/>
            </p:spPr>
            <p:txBody>
              <a:bodyPr/>
              <a:lstStyle/>
              <a:p>
                <a:pPr eaLnBrk="0" hangingPunct="0">
                  <a:defRPr/>
                </a:pPr>
                <a:endParaRPr lang="en-US" dirty="0">
                  <a:latin typeface="Arial" pitchFamily="34" charset="0"/>
                  <a:cs typeface="+mn-cs"/>
                </a:endParaRPr>
              </a:p>
            </p:txBody>
          </p:sp>
        </p:grpSp>
      </p:grpSp>
      <p:sp>
        <p:nvSpPr>
          <p:cNvPr id="3088" name="Rectangle 16"/>
          <p:cNvSpPr>
            <a:spLocks noGrp="1" noChangeArrowheads="1"/>
          </p:cNvSpPr>
          <p:nvPr>
            <p:ph type="ctrTitle" sz="quarter"/>
          </p:nvPr>
        </p:nvSpPr>
        <p:spPr>
          <a:xfrm>
            <a:off x="1370013" y="2133600"/>
            <a:ext cx="7772400" cy="1143000"/>
          </a:xfrm>
        </p:spPr>
        <p:txBody>
          <a:bodyPr/>
          <a:lstStyle>
            <a:lvl1pPr>
              <a:defRPr/>
            </a:lvl1pPr>
          </a:lstStyle>
          <a:p>
            <a:r>
              <a:rPr lang="en-US"/>
              <a:t>Click to edit Master title style</a:t>
            </a:r>
          </a:p>
        </p:txBody>
      </p:sp>
      <p:sp>
        <p:nvSpPr>
          <p:cNvPr id="3089" name="Rectangle 17"/>
          <p:cNvSpPr>
            <a:spLocks noGrp="1" noChangeArrowheads="1"/>
          </p:cNvSpPr>
          <p:nvPr>
            <p:ph type="subTitle" sz="quarter" idx="1"/>
          </p:nvPr>
        </p:nvSpPr>
        <p:spPr>
          <a:xfrm>
            <a:off x="1371600" y="4114800"/>
            <a:ext cx="6400800" cy="1752600"/>
          </a:xfrm>
        </p:spPr>
        <p:txBody>
          <a:bodyPr/>
          <a:lstStyle>
            <a:lvl1pPr marL="0" indent="0" algn="ctr">
              <a:buFontTx/>
              <a:buNone/>
              <a:defRPr/>
            </a:lvl1pPr>
          </a:lstStyle>
          <a:p>
            <a:r>
              <a:rPr lang="en-US"/>
              <a:t>Click to edit Master subtitle style</a:t>
            </a:r>
          </a:p>
        </p:txBody>
      </p:sp>
      <p:sp>
        <p:nvSpPr>
          <p:cNvPr id="18" name="Rectangle 18"/>
          <p:cNvSpPr>
            <a:spLocks noGrp="1" noChangeArrowheads="1"/>
          </p:cNvSpPr>
          <p:nvPr>
            <p:ph type="dt" sz="quarter" idx="10"/>
          </p:nvPr>
        </p:nvSpPr>
        <p:spPr>
          <a:xfrm>
            <a:off x="1370013" y="6248400"/>
            <a:ext cx="1905000" cy="457200"/>
          </a:xfrm>
        </p:spPr>
        <p:txBody>
          <a:bodyPr/>
          <a:lstStyle>
            <a:lvl1pPr>
              <a:defRPr dirty="0"/>
            </a:lvl1pPr>
          </a:lstStyle>
          <a:p>
            <a:pPr>
              <a:defRPr/>
            </a:pPr>
            <a:endParaRPr lang="en-US"/>
          </a:p>
        </p:txBody>
      </p:sp>
      <p:sp>
        <p:nvSpPr>
          <p:cNvPr id="19" name="Rectangle 19"/>
          <p:cNvSpPr>
            <a:spLocks noGrp="1" noChangeArrowheads="1"/>
          </p:cNvSpPr>
          <p:nvPr>
            <p:ph type="ftr" sz="quarter" idx="11"/>
          </p:nvPr>
        </p:nvSpPr>
        <p:spPr>
          <a:xfrm>
            <a:off x="3808413" y="6248400"/>
            <a:ext cx="2895600" cy="457200"/>
          </a:xfrm>
        </p:spPr>
        <p:txBody>
          <a:bodyPr/>
          <a:lstStyle>
            <a:lvl1pPr>
              <a:defRPr dirty="0" smtClean="0"/>
            </a:lvl1pPr>
          </a:lstStyle>
          <a:p>
            <a:pPr>
              <a:defRPr/>
            </a:pPr>
            <a:r>
              <a:rPr lang="en-US"/>
              <a:t>Copyright ©2014 by Pearson Education, Inc. All rights reserved. </a:t>
            </a:r>
          </a:p>
        </p:txBody>
      </p:sp>
      <p:sp>
        <p:nvSpPr>
          <p:cNvPr id="20" name="Rectangle 20"/>
          <p:cNvSpPr>
            <a:spLocks noGrp="1" noChangeArrowheads="1"/>
          </p:cNvSpPr>
          <p:nvPr>
            <p:ph type="sldNum" sz="quarter" idx="12"/>
          </p:nvPr>
        </p:nvSpPr>
        <p:spPr>
          <a:xfrm>
            <a:off x="7237413" y="6248400"/>
            <a:ext cx="1905000" cy="457200"/>
          </a:xfrm>
        </p:spPr>
        <p:txBody>
          <a:bodyPr/>
          <a:lstStyle>
            <a:lvl1pPr>
              <a:defRPr/>
            </a:lvl1pPr>
          </a:lstStyle>
          <a:p>
            <a:pPr>
              <a:defRPr/>
            </a:pPr>
            <a:fld id="{2735F8A9-1461-49BE-9B18-11B8B4467147}"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6" name="Rectangle 20"/>
          <p:cNvSpPr>
            <a:spLocks noGrp="1" noChangeArrowheads="1"/>
          </p:cNvSpPr>
          <p:nvPr>
            <p:ph type="sldNum" sz="quarter" idx="12"/>
          </p:nvPr>
        </p:nvSpPr>
        <p:spPr>
          <a:ln/>
        </p:spPr>
        <p:txBody>
          <a:bodyPr/>
          <a:lstStyle>
            <a:lvl1pPr>
              <a:defRPr/>
            </a:lvl1pPr>
          </a:lstStyle>
          <a:p>
            <a:pPr>
              <a:defRPr/>
            </a:pPr>
            <a:r>
              <a:rPr lang="en-US"/>
              <a:t>6-</a:t>
            </a:r>
            <a:fld id="{5828AC97-1603-420E-8366-1185F8CEB66C}"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476250"/>
            <a:ext cx="1943100"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476250"/>
            <a:ext cx="5676900"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6" name="Rectangle 20"/>
          <p:cNvSpPr>
            <a:spLocks noGrp="1" noChangeArrowheads="1"/>
          </p:cNvSpPr>
          <p:nvPr>
            <p:ph type="sldNum" sz="quarter" idx="12"/>
          </p:nvPr>
        </p:nvSpPr>
        <p:spPr>
          <a:ln/>
        </p:spPr>
        <p:txBody>
          <a:bodyPr/>
          <a:lstStyle>
            <a:lvl1pPr>
              <a:defRPr/>
            </a:lvl1pPr>
          </a:lstStyle>
          <a:p>
            <a:pPr>
              <a:defRPr/>
            </a:pPr>
            <a:r>
              <a:rPr lang="en-US"/>
              <a:t>6-</a:t>
            </a:r>
            <a:fld id="{763FE6F0-B02D-45B6-B117-513DF1BDD727}"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1600" y="476250"/>
            <a:ext cx="7086600" cy="12763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43000" y="1981200"/>
            <a:ext cx="7772400" cy="4114800"/>
          </a:xfrm>
        </p:spPr>
        <p:txBody>
          <a:bodyPr/>
          <a:lstStyle/>
          <a:p>
            <a:pPr lvl="0"/>
            <a:endParaRPr lang="en-US" noProof="0" dirty="0" smtClean="0"/>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6" name="Rectangle 20"/>
          <p:cNvSpPr>
            <a:spLocks noGrp="1" noChangeArrowheads="1"/>
          </p:cNvSpPr>
          <p:nvPr>
            <p:ph type="sldNum" sz="quarter" idx="12"/>
          </p:nvPr>
        </p:nvSpPr>
        <p:spPr>
          <a:ln/>
        </p:spPr>
        <p:txBody>
          <a:bodyPr/>
          <a:lstStyle>
            <a:lvl1pPr>
              <a:defRPr/>
            </a:lvl1pPr>
          </a:lstStyle>
          <a:p>
            <a:pPr>
              <a:defRPr/>
            </a:pPr>
            <a:r>
              <a:rPr lang="en-US"/>
              <a:t>6-</a:t>
            </a:r>
            <a:fld id="{E2FA4F58-8F27-4F78-9CDA-EBF4831E6125}"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6" name="Rectangle 20"/>
          <p:cNvSpPr>
            <a:spLocks noGrp="1" noChangeArrowheads="1"/>
          </p:cNvSpPr>
          <p:nvPr>
            <p:ph type="sldNum" sz="quarter" idx="12"/>
          </p:nvPr>
        </p:nvSpPr>
        <p:spPr>
          <a:ln/>
        </p:spPr>
        <p:txBody>
          <a:bodyPr/>
          <a:lstStyle>
            <a:lvl1pPr>
              <a:defRPr/>
            </a:lvl1pPr>
          </a:lstStyle>
          <a:p>
            <a:pPr>
              <a:defRPr/>
            </a:pPr>
            <a:r>
              <a:rPr lang="en-US"/>
              <a:t>6-</a:t>
            </a:r>
            <a:fld id="{F43708EB-EF5B-41CD-A02A-651328586956}"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6" name="Rectangle 20"/>
          <p:cNvSpPr>
            <a:spLocks noGrp="1" noChangeArrowheads="1"/>
          </p:cNvSpPr>
          <p:nvPr>
            <p:ph type="sldNum" sz="quarter" idx="12"/>
          </p:nvPr>
        </p:nvSpPr>
        <p:spPr>
          <a:ln/>
        </p:spPr>
        <p:txBody>
          <a:bodyPr/>
          <a:lstStyle>
            <a:lvl1pPr>
              <a:defRPr/>
            </a:lvl1pPr>
          </a:lstStyle>
          <a:p>
            <a:pPr>
              <a:defRPr/>
            </a:pPr>
            <a:r>
              <a:rPr lang="en-US"/>
              <a:t>6-</a:t>
            </a:r>
            <a:fld id="{5C374E28-A6E1-4752-825D-4D55655527B9}"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
          <p:cNvSpPr>
            <a:spLocks noGrp="1" noChangeArrowheads="1"/>
          </p:cNvSpPr>
          <p:nvPr>
            <p:ph type="dt" sz="half" idx="10"/>
          </p:nvPr>
        </p:nvSpPr>
        <p:spPr>
          <a:ln/>
        </p:spPr>
        <p:txBody>
          <a:bodyPr/>
          <a:lstStyle>
            <a:lvl1pPr>
              <a:defRPr/>
            </a:lvl1pPr>
          </a:lstStyle>
          <a:p>
            <a:pPr>
              <a:defRPr/>
            </a:pPr>
            <a:endParaRPr lang="en-US"/>
          </a:p>
        </p:txBody>
      </p:sp>
      <p:sp>
        <p:nvSpPr>
          <p:cNvPr id="6" name="Rectangle 19"/>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7" name="Rectangle 20"/>
          <p:cNvSpPr>
            <a:spLocks noGrp="1" noChangeArrowheads="1"/>
          </p:cNvSpPr>
          <p:nvPr>
            <p:ph type="sldNum" sz="quarter" idx="12"/>
          </p:nvPr>
        </p:nvSpPr>
        <p:spPr>
          <a:ln/>
        </p:spPr>
        <p:txBody>
          <a:bodyPr/>
          <a:lstStyle>
            <a:lvl1pPr>
              <a:defRPr/>
            </a:lvl1pPr>
          </a:lstStyle>
          <a:p>
            <a:pPr>
              <a:defRPr/>
            </a:pPr>
            <a:r>
              <a:rPr lang="en-US"/>
              <a:t>6-</a:t>
            </a:r>
            <a:fld id="{A80E2220-C839-4FDB-B562-518A6A37D1B8}"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8"/>
          <p:cNvSpPr>
            <a:spLocks noGrp="1" noChangeArrowheads="1"/>
          </p:cNvSpPr>
          <p:nvPr>
            <p:ph type="dt" sz="half" idx="10"/>
          </p:nvPr>
        </p:nvSpPr>
        <p:spPr>
          <a:ln/>
        </p:spPr>
        <p:txBody>
          <a:bodyPr/>
          <a:lstStyle>
            <a:lvl1pPr>
              <a:defRPr/>
            </a:lvl1pPr>
          </a:lstStyle>
          <a:p>
            <a:pPr>
              <a:defRPr/>
            </a:pPr>
            <a:endParaRPr lang="en-US"/>
          </a:p>
        </p:txBody>
      </p:sp>
      <p:sp>
        <p:nvSpPr>
          <p:cNvPr id="8" name="Rectangle 19"/>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9" name="Rectangle 20"/>
          <p:cNvSpPr>
            <a:spLocks noGrp="1" noChangeArrowheads="1"/>
          </p:cNvSpPr>
          <p:nvPr>
            <p:ph type="sldNum" sz="quarter" idx="12"/>
          </p:nvPr>
        </p:nvSpPr>
        <p:spPr>
          <a:ln/>
        </p:spPr>
        <p:txBody>
          <a:bodyPr/>
          <a:lstStyle>
            <a:lvl1pPr>
              <a:defRPr/>
            </a:lvl1pPr>
          </a:lstStyle>
          <a:p>
            <a:pPr>
              <a:defRPr/>
            </a:pPr>
            <a:r>
              <a:rPr lang="en-US"/>
              <a:t>6-</a:t>
            </a:r>
            <a:fld id="{46E46F8F-6D9C-4258-A752-937CA05811CF}"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8"/>
          <p:cNvSpPr>
            <a:spLocks noGrp="1" noChangeArrowheads="1"/>
          </p:cNvSpPr>
          <p:nvPr>
            <p:ph type="dt" sz="half" idx="10"/>
          </p:nvPr>
        </p:nvSpPr>
        <p:spPr>
          <a:ln/>
        </p:spPr>
        <p:txBody>
          <a:bodyPr/>
          <a:lstStyle>
            <a:lvl1pPr>
              <a:defRPr/>
            </a:lvl1pPr>
          </a:lstStyle>
          <a:p>
            <a:pPr>
              <a:defRPr/>
            </a:pPr>
            <a:endParaRPr lang="en-US"/>
          </a:p>
        </p:txBody>
      </p:sp>
      <p:sp>
        <p:nvSpPr>
          <p:cNvPr id="4" name="Rectangle 19"/>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5" name="Rectangle 20"/>
          <p:cNvSpPr>
            <a:spLocks noGrp="1" noChangeArrowheads="1"/>
          </p:cNvSpPr>
          <p:nvPr>
            <p:ph type="sldNum" sz="quarter" idx="12"/>
          </p:nvPr>
        </p:nvSpPr>
        <p:spPr>
          <a:ln/>
        </p:spPr>
        <p:txBody>
          <a:bodyPr/>
          <a:lstStyle>
            <a:lvl1pPr>
              <a:defRPr/>
            </a:lvl1pPr>
          </a:lstStyle>
          <a:p>
            <a:pPr>
              <a:defRPr/>
            </a:pPr>
            <a:r>
              <a:rPr lang="en-US"/>
              <a:t>6-</a:t>
            </a:r>
            <a:fld id="{CBF53F5B-45B6-4F01-ABBC-F38EF92089A8}"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ln/>
        </p:spPr>
        <p:txBody>
          <a:bodyPr/>
          <a:lstStyle>
            <a:lvl1pPr>
              <a:defRPr/>
            </a:lvl1pPr>
          </a:lstStyle>
          <a:p>
            <a:pPr>
              <a:defRPr/>
            </a:pPr>
            <a:endParaRPr lang="en-US"/>
          </a:p>
        </p:txBody>
      </p:sp>
      <p:sp>
        <p:nvSpPr>
          <p:cNvPr id="3" name="Rectangle 19"/>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4" name="Rectangle 20"/>
          <p:cNvSpPr>
            <a:spLocks noGrp="1" noChangeArrowheads="1"/>
          </p:cNvSpPr>
          <p:nvPr>
            <p:ph type="sldNum" sz="quarter" idx="12"/>
          </p:nvPr>
        </p:nvSpPr>
        <p:spPr>
          <a:ln/>
        </p:spPr>
        <p:txBody>
          <a:bodyPr/>
          <a:lstStyle>
            <a:lvl1pPr>
              <a:defRPr/>
            </a:lvl1pPr>
          </a:lstStyle>
          <a:p>
            <a:pPr>
              <a:defRPr/>
            </a:pPr>
            <a:r>
              <a:rPr lang="en-US"/>
              <a:t>6-</a:t>
            </a:r>
            <a:fld id="{D7142F8E-AECA-4C26-B26B-44173E968EA8}"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dt" sz="half" idx="10"/>
          </p:nvPr>
        </p:nvSpPr>
        <p:spPr>
          <a:ln/>
        </p:spPr>
        <p:txBody>
          <a:bodyPr/>
          <a:lstStyle>
            <a:lvl1pPr>
              <a:defRPr/>
            </a:lvl1pPr>
          </a:lstStyle>
          <a:p>
            <a:pPr>
              <a:defRPr/>
            </a:pPr>
            <a:endParaRPr lang="en-US"/>
          </a:p>
        </p:txBody>
      </p:sp>
      <p:sp>
        <p:nvSpPr>
          <p:cNvPr id="6" name="Rectangle 19"/>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7" name="Rectangle 20"/>
          <p:cNvSpPr>
            <a:spLocks noGrp="1" noChangeArrowheads="1"/>
          </p:cNvSpPr>
          <p:nvPr>
            <p:ph type="sldNum" sz="quarter" idx="12"/>
          </p:nvPr>
        </p:nvSpPr>
        <p:spPr>
          <a:ln/>
        </p:spPr>
        <p:txBody>
          <a:bodyPr/>
          <a:lstStyle>
            <a:lvl1pPr>
              <a:defRPr/>
            </a:lvl1pPr>
          </a:lstStyle>
          <a:p>
            <a:pPr>
              <a:defRPr/>
            </a:pPr>
            <a:r>
              <a:rPr lang="en-US"/>
              <a:t>6-</a:t>
            </a:r>
            <a:fld id="{0510B0A8-D64F-484A-923F-68D33283E762}"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dt" sz="half" idx="10"/>
          </p:nvPr>
        </p:nvSpPr>
        <p:spPr>
          <a:ln/>
        </p:spPr>
        <p:txBody>
          <a:bodyPr/>
          <a:lstStyle>
            <a:lvl1pPr>
              <a:defRPr/>
            </a:lvl1pPr>
          </a:lstStyle>
          <a:p>
            <a:pPr>
              <a:defRPr/>
            </a:pPr>
            <a:endParaRPr lang="en-US"/>
          </a:p>
        </p:txBody>
      </p:sp>
      <p:sp>
        <p:nvSpPr>
          <p:cNvPr id="6" name="Rectangle 19"/>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7" name="Rectangle 20"/>
          <p:cNvSpPr>
            <a:spLocks noGrp="1" noChangeArrowheads="1"/>
          </p:cNvSpPr>
          <p:nvPr>
            <p:ph type="sldNum" sz="quarter" idx="12"/>
          </p:nvPr>
        </p:nvSpPr>
        <p:spPr>
          <a:ln/>
        </p:spPr>
        <p:txBody>
          <a:bodyPr/>
          <a:lstStyle>
            <a:lvl1pPr>
              <a:defRPr/>
            </a:lvl1pPr>
          </a:lstStyle>
          <a:p>
            <a:pPr>
              <a:defRPr/>
            </a:pPr>
            <a:r>
              <a:rPr lang="en-US"/>
              <a:t>6-</a:t>
            </a:r>
            <a:fld id="{E8B4A09B-72B2-4271-BA43-A6B4F8072448}"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DD7"/>
        </a:solidFill>
        <a:effectLst/>
      </p:bgPr>
    </p:bg>
    <p:spTree>
      <p:nvGrpSpPr>
        <p:cNvPr id="1" name=""/>
        <p:cNvGrpSpPr/>
        <p:nvPr/>
      </p:nvGrpSpPr>
      <p:grpSpPr>
        <a:xfrm>
          <a:off x="0" y="0"/>
          <a:ext cx="0" cy="0"/>
          <a:chOff x="0" y="0"/>
          <a:chExt cx="0" cy="0"/>
        </a:xfrm>
      </p:grpSpPr>
      <p:sp>
        <p:nvSpPr>
          <p:cNvPr id="41986" name="Rectangle 16"/>
          <p:cNvSpPr>
            <a:spLocks noGrp="1" noChangeArrowheads="1"/>
          </p:cNvSpPr>
          <p:nvPr>
            <p:ph type="title"/>
          </p:nvPr>
        </p:nvSpPr>
        <p:spPr bwMode="auto">
          <a:xfrm>
            <a:off x="1371600" y="476250"/>
            <a:ext cx="7086600" cy="127635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1987" name="Rectangle 17"/>
          <p:cNvSpPr>
            <a:spLocks noGrp="1" noChangeArrowheads="1"/>
          </p:cNvSpPr>
          <p:nvPr>
            <p:ph type="body" idx="1"/>
          </p:nvPr>
        </p:nvSpPr>
        <p:spPr bwMode="auto">
          <a:xfrm>
            <a:off x="11430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2" name="Rectangle 1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dirty="0">
                <a:latin typeface="Arial" pitchFamily="34" charset="0"/>
                <a:cs typeface="+mn-cs"/>
              </a:defRPr>
            </a:lvl1pPr>
          </a:lstStyle>
          <a:p>
            <a:pPr>
              <a:defRPr/>
            </a:pPr>
            <a:endParaRPr lang="en-US"/>
          </a:p>
        </p:txBody>
      </p:sp>
      <p:sp>
        <p:nvSpPr>
          <p:cNvPr id="1043" name="Rectangle 19"/>
          <p:cNvSpPr>
            <a:spLocks noGrp="1" noChangeArrowheads="1"/>
          </p:cNvSpPr>
          <p:nvPr>
            <p:ph type="ftr" sz="quarter" idx="3"/>
          </p:nvPr>
        </p:nvSpPr>
        <p:spPr bwMode="auto">
          <a:xfrm>
            <a:off x="3429000" y="6477000"/>
            <a:ext cx="48768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dirty="0" smtClean="0">
                <a:latin typeface="Arial" pitchFamily="34" charset="0"/>
                <a:cs typeface="+mn-cs"/>
              </a:defRPr>
            </a:lvl1pPr>
          </a:lstStyle>
          <a:p>
            <a:pPr>
              <a:defRPr/>
            </a:pPr>
            <a:r>
              <a:rPr lang="en-US"/>
              <a:t>Copyright ©2014 by Pearson Education, Inc. All rights reserved. </a:t>
            </a:r>
          </a:p>
        </p:txBody>
      </p:sp>
      <p:sp>
        <p:nvSpPr>
          <p:cNvPr id="1044" name="Rectangle 20"/>
          <p:cNvSpPr>
            <a:spLocks noGrp="1" noChangeArrowheads="1"/>
          </p:cNvSpPr>
          <p:nvPr>
            <p:ph type="sldNum" sz="quarter" idx="4"/>
          </p:nvPr>
        </p:nvSpPr>
        <p:spPr bwMode="auto">
          <a:xfrm>
            <a:off x="6858000" y="6553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dirty="0">
                <a:latin typeface="Arial" pitchFamily="34" charset="0"/>
                <a:cs typeface="+mn-cs"/>
              </a:defRPr>
            </a:lvl1pPr>
          </a:lstStyle>
          <a:p>
            <a:pPr>
              <a:defRPr/>
            </a:pPr>
            <a:r>
              <a:rPr lang="en-US"/>
              <a:t>6-</a:t>
            </a:r>
            <a:fld id="{11EB4115-CFCD-4417-AB68-67A3EF6EBE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hdr="0" dt="0"/>
  <p:txStyles>
    <p:titleStyle>
      <a:lvl1pPr algn="l" rtl="0" eaLnBrk="0" fontAlgn="base" hangingPunct="0">
        <a:spcBef>
          <a:spcPct val="0"/>
        </a:spcBef>
        <a:spcAft>
          <a:spcPct val="0"/>
        </a:spcAft>
        <a:defRPr sz="3200" b="1">
          <a:solidFill>
            <a:schemeClr val="bg2"/>
          </a:solidFill>
          <a:latin typeface="+mj-lt"/>
          <a:ea typeface="+mj-ea"/>
          <a:cs typeface="+mj-cs"/>
        </a:defRPr>
      </a:lvl1pPr>
      <a:lvl2pPr algn="l" rtl="0" eaLnBrk="0" fontAlgn="base" hangingPunct="0">
        <a:spcBef>
          <a:spcPct val="0"/>
        </a:spcBef>
        <a:spcAft>
          <a:spcPct val="0"/>
        </a:spcAft>
        <a:defRPr sz="3200" b="1">
          <a:solidFill>
            <a:schemeClr val="bg2"/>
          </a:solidFill>
          <a:latin typeface="Arial" pitchFamily="34" charset="0"/>
        </a:defRPr>
      </a:lvl2pPr>
      <a:lvl3pPr algn="l" rtl="0" eaLnBrk="0" fontAlgn="base" hangingPunct="0">
        <a:spcBef>
          <a:spcPct val="0"/>
        </a:spcBef>
        <a:spcAft>
          <a:spcPct val="0"/>
        </a:spcAft>
        <a:defRPr sz="3200" b="1">
          <a:solidFill>
            <a:schemeClr val="bg2"/>
          </a:solidFill>
          <a:latin typeface="Arial" pitchFamily="34" charset="0"/>
        </a:defRPr>
      </a:lvl3pPr>
      <a:lvl4pPr algn="l" rtl="0" eaLnBrk="0" fontAlgn="base" hangingPunct="0">
        <a:spcBef>
          <a:spcPct val="0"/>
        </a:spcBef>
        <a:spcAft>
          <a:spcPct val="0"/>
        </a:spcAft>
        <a:defRPr sz="3200" b="1">
          <a:solidFill>
            <a:schemeClr val="bg2"/>
          </a:solidFill>
          <a:latin typeface="Arial" pitchFamily="34" charset="0"/>
        </a:defRPr>
      </a:lvl4pPr>
      <a:lvl5pPr algn="l" rtl="0" eaLnBrk="0" fontAlgn="base" hangingPunct="0">
        <a:spcBef>
          <a:spcPct val="0"/>
        </a:spcBef>
        <a:spcAft>
          <a:spcPct val="0"/>
        </a:spcAft>
        <a:defRPr sz="3200" b="1">
          <a:solidFill>
            <a:schemeClr val="bg2"/>
          </a:solidFill>
          <a:latin typeface="Arial" pitchFamily="34" charset="0"/>
        </a:defRPr>
      </a:lvl5pPr>
      <a:lvl6pPr marL="457200" algn="l" rtl="0" eaLnBrk="0" fontAlgn="base" hangingPunct="0">
        <a:spcBef>
          <a:spcPct val="0"/>
        </a:spcBef>
        <a:spcAft>
          <a:spcPct val="0"/>
        </a:spcAft>
        <a:defRPr sz="3200" b="1">
          <a:solidFill>
            <a:schemeClr val="bg2"/>
          </a:solidFill>
          <a:latin typeface="Arial" pitchFamily="34" charset="0"/>
        </a:defRPr>
      </a:lvl6pPr>
      <a:lvl7pPr marL="914400" algn="l" rtl="0" eaLnBrk="0" fontAlgn="base" hangingPunct="0">
        <a:spcBef>
          <a:spcPct val="0"/>
        </a:spcBef>
        <a:spcAft>
          <a:spcPct val="0"/>
        </a:spcAft>
        <a:defRPr sz="3200" b="1">
          <a:solidFill>
            <a:schemeClr val="bg2"/>
          </a:solidFill>
          <a:latin typeface="Arial" pitchFamily="34" charset="0"/>
        </a:defRPr>
      </a:lvl7pPr>
      <a:lvl8pPr marL="1371600" algn="l" rtl="0" eaLnBrk="0" fontAlgn="base" hangingPunct="0">
        <a:spcBef>
          <a:spcPct val="0"/>
        </a:spcBef>
        <a:spcAft>
          <a:spcPct val="0"/>
        </a:spcAft>
        <a:defRPr sz="3200" b="1">
          <a:solidFill>
            <a:schemeClr val="bg2"/>
          </a:solidFill>
          <a:latin typeface="Arial" pitchFamily="34" charset="0"/>
        </a:defRPr>
      </a:lvl8pPr>
      <a:lvl9pPr marL="1828800" algn="l" rtl="0" eaLnBrk="0" fontAlgn="base" hangingPunct="0">
        <a:spcBef>
          <a:spcPct val="0"/>
        </a:spcBef>
        <a:spcAft>
          <a:spcPct val="0"/>
        </a:spcAft>
        <a:defRPr sz="3200" b="1">
          <a:solidFill>
            <a:schemeClr val="bg2"/>
          </a:solidFill>
          <a:latin typeface="Arial" pitchFamily="34" charset="0"/>
        </a:defRPr>
      </a:lvl9pPr>
    </p:titleStyle>
    <p:bodyStyle>
      <a:lvl1pPr marL="342900" indent="-342900" algn="l" rtl="0" eaLnBrk="0" fontAlgn="base" hangingPunct="0">
        <a:spcBef>
          <a:spcPct val="20000"/>
        </a:spcBef>
        <a:spcAft>
          <a:spcPct val="0"/>
        </a:spcAft>
        <a:buClr>
          <a:schemeClr val="bg2"/>
        </a:buClr>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800">
          <a:solidFill>
            <a:schemeClr val="bg2"/>
          </a:solidFill>
          <a:latin typeface="+mn-lt"/>
        </a:defRPr>
      </a:lvl2pPr>
      <a:lvl3pPr marL="1143000" indent="-228600" algn="l" rtl="0" eaLnBrk="0" fontAlgn="base" hangingPunct="0">
        <a:spcBef>
          <a:spcPct val="20000"/>
        </a:spcBef>
        <a:spcAft>
          <a:spcPct val="0"/>
        </a:spcAft>
        <a:buClr>
          <a:schemeClr val="bg2"/>
        </a:buClr>
        <a:buChar char="•"/>
        <a:defRPr sz="2400">
          <a:solidFill>
            <a:schemeClr val="bg2"/>
          </a:solidFill>
          <a:latin typeface="+mn-lt"/>
        </a:defRPr>
      </a:lvl3pPr>
      <a:lvl4pPr marL="1600200" indent="-228600" algn="l" rtl="0" eaLnBrk="0" fontAlgn="base" hangingPunct="0">
        <a:spcBef>
          <a:spcPct val="20000"/>
        </a:spcBef>
        <a:spcAft>
          <a:spcPct val="0"/>
        </a:spcAft>
        <a:buClr>
          <a:schemeClr val="bg2"/>
        </a:buClr>
        <a:buChar char="•"/>
        <a:defRPr sz="2000">
          <a:solidFill>
            <a:schemeClr val="bg2"/>
          </a:solidFill>
          <a:latin typeface="+mn-lt"/>
        </a:defRPr>
      </a:lvl4pPr>
      <a:lvl5pPr marL="2057400" indent="-228600" algn="l" rtl="0" eaLnBrk="0" fontAlgn="base" hangingPunct="0">
        <a:spcBef>
          <a:spcPct val="20000"/>
        </a:spcBef>
        <a:spcAft>
          <a:spcPct val="0"/>
        </a:spcAft>
        <a:buClr>
          <a:schemeClr val="bg2"/>
        </a:buClr>
        <a:buChar char="•"/>
        <a:defRPr sz="2000">
          <a:solidFill>
            <a:schemeClr val="bg2"/>
          </a:solidFill>
          <a:latin typeface="+mn-lt"/>
        </a:defRPr>
      </a:lvl5pPr>
      <a:lvl6pPr marL="2514600" indent="-228600" algn="l" rtl="0" eaLnBrk="0" fontAlgn="base" hangingPunct="0">
        <a:spcBef>
          <a:spcPct val="20000"/>
        </a:spcBef>
        <a:spcAft>
          <a:spcPct val="0"/>
        </a:spcAft>
        <a:buClr>
          <a:schemeClr val="bg2"/>
        </a:buClr>
        <a:buChar char="•"/>
        <a:defRPr sz="2000">
          <a:solidFill>
            <a:schemeClr val="bg2"/>
          </a:solidFill>
          <a:latin typeface="+mn-lt"/>
        </a:defRPr>
      </a:lvl6pPr>
      <a:lvl7pPr marL="2971800" indent="-228600" algn="l" rtl="0" eaLnBrk="0" fontAlgn="base" hangingPunct="0">
        <a:spcBef>
          <a:spcPct val="20000"/>
        </a:spcBef>
        <a:spcAft>
          <a:spcPct val="0"/>
        </a:spcAft>
        <a:buClr>
          <a:schemeClr val="bg2"/>
        </a:buClr>
        <a:buChar char="•"/>
        <a:defRPr sz="2000">
          <a:solidFill>
            <a:schemeClr val="bg2"/>
          </a:solidFill>
          <a:latin typeface="+mn-lt"/>
        </a:defRPr>
      </a:lvl7pPr>
      <a:lvl8pPr marL="3429000" indent="-228600" algn="l" rtl="0" eaLnBrk="0" fontAlgn="base" hangingPunct="0">
        <a:spcBef>
          <a:spcPct val="20000"/>
        </a:spcBef>
        <a:spcAft>
          <a:spcPct val="0"/>
        </a:spcAft>
        <a:buClr>
          <a:schemeClr val="bg2"/>
        </a:buClr>
        <a:buChar char="•"/>
        <a:defRPr sz="2000">
          <a:solidFill>
            <a:schemeClr val="bg2"/>
          </a:solidFill>
          <a:latin typeface="+mn-lt"/>
        </a:defRPr>
      </a:lvl8pPr>
      <a:lvl9pPr marL="3886200" indent="-228600" algn="l" rtl="0" eaLnBrk="0" fontAlgn="base" hangingPunct="0">
        <a:spcBef>
          <a:spcPct val="20000"/>
        </a:spcBef>
        <a:spcAft>
          <a:spcPct val="0"/>
        </a:spcAft>
        <a:buClr>
          <a:schemeClr val="bg2"/>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Microsoft_Office_Word_97_-_2003_Document2.doc"/></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www.youtube.com/watch?v=bxNj2Iyjbzo&amp;feature=youtu.be" TargetMode="External"/><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youtube.com/watch?v=uDJyrVNtglw"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Footer Placeholder 3"/>
          <p:cNvSpPr>
            <a:spLocks noGrp="1"/>
          </p:cNvSpPr>
          <p:nvPr>
            <p:ph type="ftr" sz="quarter" idx="11"/>
          </p:nvPr>
        </p:nvSpPr>
        <p:spPr>
          <a:xfrm>
            <a:off x="2819400" y="6553200"/>
            <a:ext cx="4876800" cy="381000"/>
          </a:xfrm>
          <a:noFill/>
        </p:spPr>
        <p:txBody>
          <a:bodyPr/>
          <a:lstStyle/>
          <a:p>
            <a:r>
              <a:rPr lang="en-US">
                <a:latin typeface="Arial" charset="0"/>
                <a:cs typeface="Arial" charset="0"/>
              </a:rPr>
              <a:t>Copyright ©2014 by Pearson Education, Inc. All rights reserved. </a:t>
            </a:r>
          </a:p>
        </p:txBody>
      </p:sp>
      <p:sp>
        <p:nvSpPr>
          <p:cNvPr id="16386" name="Slide Number Placeholder 4"/>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769E3FBE-C5B3-4379-97D2-F7F83614DE53}" type="slidenum">
              <a:rPr lang="en-US" smtClean="0">
                <a:latin typeface="Arial" charset="0"/>
                <a:cs typeface="Arial" charset="0"/>
              </a:rPr>
              <a:pPr/>
              <a:t>1</a:t>
            </a:fld>
            <a:endParaRPr lang="en-US" smtClean="0">
              <a:latin typeface="Arial" charset="0"/>
              <a:cs typeface="Arial" charset="0"/>
            </a:endParaRPr>
          </a:p>
        </p:txBody>
      </p:sp>
      <p:sp>
        <p:nvSpPr>
          <p:cNvPr id="16387" name="Rectangle 2"/>
          <p:cNvSpPr>
            <a:spLocks noChangeArrowheads="1"/>
          </p:cNvSpPr>
          <p:nvPr/>
        </p:nvSpPr>
        <p:spPr bwMode="auto">
          <a:xfrm>
            <a:off x="0" y="0"/>
            <a:ext cx="29718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16388"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16389" name="Text Box 4"/>
          <p:cNvSpPr txBox="1">
            <a:spLocks noChangeArrowheads="1"/>
          </p:cNvSpPr>
          <p:nvPr/>
        </p:nvSpPr>
        <p:spPr bwMode="auto">
          <a:xfrm>
            <a:off x="609600" y="533400"/>
            <a:ext cx="2133600" cy="2043113"/>
          </a:xfrm>
          <a:prstGeom prst="rect">
            <a:avLst/>
          </a:prstGeom>
          <a:noFill/>
          <a:ln w="12700">
            <a:noFill/>
            <a:miter lim="800000"/>
            <a:headEnd type="none" w="sm" len="sm"/>
            <a:tailEnd type="none" w="sm" len="sm"/>
          </a:ln>
        </p:spPr>
        <p:txBody>
          <a:bodyPr>
            <a:spAutoFit/>
          </a:bodyPr>
          <a:lstStyle/>
          <a:p>
            <a:pPr algn="ctr">
              <a:spcBef>
                <a:spcPct val="50000"/>
              </a:spcBef>
            </a:pPr>
            <a:r>
              <a:rPr lang="en-US" sz="12800">
                <a:solidFill>
                  <a:srgbClr val="CC3300"/>
                </a:solidFill>
              </a:rPr>
              <a:t>6</a:t>
            </a:r>
          </a:p>
        </p:txBody>
      </p:sp>
      <p:sp>
        <p:nvSpPr>
          <p:cNvPr id="5127" name="Text Box 5"/>
          <p:cNvSpPr txBox="1">
            <a:spLocks noChangeArrowheads="1"/>
          </p:cNvSpPr>
          <p:nvPr/>
        </p:nvSpPr>
        <p:spPr bwMode="auto">
          <a:xfrm>
            <a:off x="0" y="1524000"/>
            <a:ext cx="8839200" cy="3963988"/>
          </a:xfrm>
          <a:prstGeom prst="rect">
            <a:avLst/>
          </a:prstGeom>
          <a:noFill/>
          <a:ln w="12700">
            <a:noFill/>
            <a:miter lim="800000"/>
            <a:headEnd type="none" w="sm" len="sm"/>
            <a:tailEnd type="none" w="sm" len="sm"/>
          </a:ln>
        </p:spPr>
        <p:txBody>
          <a:bodyPr>
            <a:spAutoFit/>
          </a:bodyPr>
          <a:lstStyle/>
          <a:p>
            <a:pPr algn="ctr">
              <a:defRPr/>
            </a:pPr>
            <a:r>
              <a:rPr lang="en-US" sz="3600" b="1" dirty="0">
                <a:solidFill>
                  <a:srgbClr val="FF3300"/>
                </a:solidFill>
                <a:cs typeface="+mn-cs"/>
              </a:rPr>
              <a:t>		</a:t>
            </a:r>
            <a:r>
              <a:rPr lang="en-US" sz="6000" b="1" dirty="0">
                <a:solidFill>
                  <a:srgbClr val="CC3300"/>
                </a:solidFill>
                <a:cs typeface="+mn-cs"/>
              </a:rPr>
              <a:t>Chapter Six</a:t>
            </a:r>
          </a:p>
          <a:p>
            <a:pPr algn="ctr">
              <a:defRPr/>
            </a:pPr>
            <a:endParaRPr lang="en-US" sz="3600" b="1" dirty="0">
              <a:solidFill>
                <a:srgbClr val="FF3300"/>
              </a:solidFill>
              <a:cs typeface="+mn-cs"/>
            </a:endParaRPr>
          </a:p>
          <a:p>
            <a:pPr algn="ctr">
              <a:defRPr/>
            </a:pPr>
            <a:endParaRPr lang="en-US" b="1" dirty="0">
              <a:solidFill>
                <a:srgbClr val="FF3300"/>
              </a:solidFill>
              <a:cs typeface="+mn-cs"/>
            </a:endParaRPr>
          </a:p>
          <a:p>
            <a:pPr algn="ctr">
              <a:defRPr/>
            </a:pPr>
            <a:r>
              <a:rPr lang="en-US" sz="6000" b="1" dirty="0">
                <a:solidFill>
                  <a:srgbClr val="CC3300"/>
                </a:solidFill>
                <a:cs typeface="+mn-cs"/>
              </a:rPr>
              <a:t>Advertising Design</a:t>
            </a:r>
          </a:p>
          <a:p>
            <a:pPr algn="ctr">
              <a:defRPr/>
            </a:pPr>
            <a:r>
              <a:rPr lang="en-US" sz="4000" b="1" dirty="0">
                <a:solidFill>
                  <a:schemeClr val="accent6"/>
                </a:solidFill>
                <a:cs typeface="+mn-cs"/>
              </a:rPr>
              <a:t>Theoretical Frameworks</a:t>
            </a:r>
          </a:p>
          <a:p>
            <a:pPr algn="ctr">
              <a:defRPr/>
            </a:pPr>
            <a:r>
              <a:rPr lang="en-US" sz="3600" b="1" dirty="0">
                <a:solidFill>
                  <a:schemeClr val="accent6"/>
                </a:solidFill>
                <a:cs typeface="+mn-cs"/>
              </a:rPr>
              <a:t>and</a:t>
            </a:r>
            <a:r>
              <a:rPr lang="en-US" sz="4000" b="1" dirty="0">
                <a:solidFill>
                  <a:schemeClr val="accent6"/>
                </a:solidFill>
                <a:cs typeface="+mn-cs"/>
              </a:rPr>
              <a:t> Types of Appeals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Footer Placeholder 5"/>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34818"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47917B15-5804-44CB-8D84-C3FB99DF7430}" type="slidenum">
              <a:rPr lang="en-US" smtClean="0">
                <a:latin typeface="Arial" charset="0"/>
                <a:cs typeface="Arial" charset="0"/>
              </a:rPr>
              <a:pPr/>
              <a:t>10</a:t>
            </a:fld>
            <a:endParaRPr lang="en-US" smtClean="0">
              <a:latin typeface="Arial" charset="0"/>
              <a:cs typeface="Arial" charset="0"/>
            </a:endParaRPr>
          </a:p>
        </p:txBody>
      </p:sp>
      <p:sp>
        <p:nvSpPr>
          <p:cNvPr id="34819" name="Rectangle 3"/>
          <p:cNvSpPr>
            <a:spLocks noGrp="1" noChangeArrowheads="1"/>
          </p:cNvSpPr>
          <p:nvPr>
            <p:ph type="body" sz="half" idx="1"/>
          </p:nvPr>
        </p:nvSpPr>
        <p:spPr>
          <a:xfrm>
            <a:off x="914400" y="1981200"/>
            <a:ext cx="4267200" cy="4495800"/>
          </a:xfrm>
        </p:spPr>
        <p:txBody>
          <a:bodyPr/>
          <a:lstStyle/>
          <a:p>
            <a:pPr>
              <a:buFont typeface="Wingdings" pitchFamily="2" charset="2"/>
              <a:buChar char="Ø"/>
            </a:pPr>
            <a:r>
              <a:rPr lang="en-US" sz="2400" smtClean="0"/>
              <a:t>Comfortable life</a:t>
            </a:r>
          </a:p>
          <a:p>
            <a:pPr>
              <a:buFont typeface="Wingdings" pitchFamily="2" charset="2"/>
              <a:buChar char="Ø"/>
            </a:pPr>
            <a:r>
              <a:rPr lang="en-US" sz="2400" smtClean="0"/>
              <a:t>Equality</a:t>
            </a:r>
          </a:p>
          <a:p>
            <a:pPr>
              <a:buFont typeface="Wingdings" pitchFamily="2" charset="2"/>
              <a:buChar char="Ø"/>
            </a:pPr>
            <a:r>
              <a:rPr lang="en-US" sz="2400" smtClean="0"/>
              <a:t>Excitement</a:t>
            </a:r>
          </a:p>
          <a:p>
            <a:pPr>
              <a:buFont typeface="Wingdings" pitchFamily="2" charset="2"/>
              <a:buChar char="Ø"/>
            </a:pPr>
            <a:r>
              <a:rPr lang="en-US" sz="2400" smtClean="0"/>
              <a:t>Freedom</a:t>
            </a:r>
          </a:p>
          <a:p>
            <a:pPr>
              <a:buFont typeface="Wingdings" pitchFamily="2" charset="2"/>
              <a:buChar char="Ø"/>
            </a:pPr>
            <a:r>
              <a:rPr lang="en-US" sz="2400" smtClean="0"/>
              <a:t>Fun, exciting life</a:t>
            </a:r>
          </a:p>
          <a:p>
            <a:pPr>
              <a:buFont typeface="Wingdings" pitchFamily="2" charset="2"/>
              <a:buChar char="Ø"/>
            </a:pPr>
            <a:r>
              <a:rPr lang="en-US" sz="2400" smtClean="0"/>
              <a:t>Happiness</a:t>
            </a:r>
          </a:p>
          <a:p>
            <a:pPr>
              <a:buFont typeface="Wingdings" pitchFamily="2" charset="2"/>
              <a:buChar char="Ø"/>
            </a:pPr>
            <a:r>
              <a:rPr lang="en-US" sz="2400" smtClean="0"/>
              <a:t>Inner peace</a:t>
            </a:r>
          </a:p>
          <a:p>
            <a:pPr>
              <a:buFont typeface="Wingdings" pitchFamily="2" charset="2"/>
              <a:buChar char="Ø"/>
            </a:pPr>
            <a:r>
              <a:rPr lang="en-US" sz="2400" smtClean="0"/>
              <a:t>Mature love</a:t>
            </a:r>
          </a:p>
          <a:p>
            <a:pPr>
              <a:buFont typeface="Wingdings" pitchFamily="2" charset="2"/>
              <a:buChar char="Ø"/>
            </a:pPr>
            <a:r>
              <a:rPr lang="en-US" sz="2400" smtClean="0"/>
              <a:t>Personal accomplishment</a:t>
            </a:r>
          </a:p>
        </p:txBody>
      </p:sp>
      <p:sp>
        <p:nvSpPr>
          <p:cNvPr id="34820" name="Rectangle 4"/>
          <p:cNvSpPr>
            <a:spLocks noGrp="1" noChangeArrowheads="1"/>
          </p:cNvSpPr>
          <p:nvPr>
            <p:ph type="body" sz="half" idx="2"/>
          </p:nvPr>
        </p:nvSpPr>
        <p:spPr>
          <a:xfrm>
            <a:off x="5257800" y="1981200"/>
            <a:ext cx="3810000" cy="4114800"/>
          </a:xfrm>
        </p:spPr>
        <p:txBody>
          <a:bodyPr/>
          <a:lstStyle/>
          <a:p>
            <a:pPr>
              <a:buFont typeface="Wingdings" pitchFamily="2" charset="2"/>
              <a:buChar char="Ø"/>
            </a:pPr>
            <a:r>
              <a:rPr lang="en-US" sz="2400" smtClean="0"/>
              <a:t>Pleasure</a:t>
            </a:r>
          </a:p>
          <a:p>
            <a:pPr>
              <a:buFont typeface="Wingdings" pitchFamily="2" charset="2"/>
              <a:buChar char="Ø"/>
            </a:pPr>
            <a:r>
              <a:rPr lang="en-US" sz="2400" smtClean="0"/>
              <a:t>Salvation</a:t>
            </a:r>
          </a:p>
          <a:p>
            <a:pPr>
              <a:buFont typeface="Wingdings" pitchFamily="2" charset="2"/>
              <a:buChar char="Ø"/>
            </a:pPr>
            <a:r>
              <a:rPr lang="en-US" sz="2400" smtClean="0"/>
              <a:t>Security</a:t>
            </a:r>
          </a:p>
          <a:p>
            <a:pPr>
              <a:buFont typeface="Wingdings" pitchFamily="2" charset="2"/>
              <a:buChar char="Ø"/>
            </a:pPr>
            <a:r>
              <a:rPr lang="en-US" sz="2400" smtClean="0"/>
              <a:t>Self-fulfillment</a:t>
            </a:r>
          </a:p>
          <a:p>
            <a:pPr>
              <a:buFont typeface="Wingdings" pitchFamily="2" charset="2"/>
              <a:buChar char="Ø"/>
            </a:pPr>
            <a:r>
              <a:rPr lang="en-US" sz="2400" smtClean="0"/>
              <a:t>Self-respect</a:t>
            </a:r>
          </a:p>
          <a:p>
            <a:pPr>
              <a:buFont typeface="Wingdings" pitchFamily="2" charset="2"/>
              <a:buChar char="Ø"/>
            </a:pPr>
            <a:r>
              <a:rPr lang="en-US" sz="2400" smtClean="0"/>
              <a:t>Sense of belonging</a:t>
            </a:r>
          </a:p>
          <a:p>
            <a:pPr>
              <a:buFont typeface="Wingdings" pitchFamily="2" charset="2"/>
              <a:buChar char="Ø"/>
            </a:pPr>
            <a:r>
              <a:rPr lang="en-US" sz="2400" smtClean="0"/>
              <a:t>Social acceptance</a:t>
            </a:r>
          </a:p>
          <a:p>
            <a:pPr>
              <a:buFont typeface="Wingdings" pitchFamily="2" charset="2"/>
              <a:buChar char="Ø"/>
            </a:pPr>
            <a:r>
              <a:rPr lang="en-US" sz="2400" smtClean="0"/>
              <a:t>Wisdom</a:t>
            </a:r>
          </a:p>
        </p:txBody>
      </p:sp>
      <p:sp>
        <p:nvSpPr>
          <p:cNvPr id="34821" name="Rectangle 9"/>
          <p:cNvSpPr>
            <a:spLocks noChangeArrowheads="1"/>
          </p:cNvSpPr>
          <p:nvPr/>
        </p:nvSpPr>
        <p:spPr bwMode="auto">
          <a:xfrm>
            <a:off x="8839200" y="0"/>
            <a:ext cx="304800" cy="6858000"/>
          </a:xfrm>
          <a:prstGeom prst="rect">
            <a:avLst/>
          </a:prstGeom>
          <a:solidFill>
            <a:schemeClr val="accent2"/>
          </a:solidFill>
          <a:ln w="12700">
            <a:noFill/>
            <a:miter lim="800000"/>
            <a:headEnd type="none" w="sm" len="sm"/>
            <a:tailEnd type="none" w="sm" len="sm"/>
          </a:ln>
        </p:spPr>
        <p:txBody>
          <a:bodyPr wrap="none" anchor="ctr"/>
          <a:lstStyle/>
          <a:p>
            <a:pPr eaLnBrk="0" hangingPunct="0"/>
            <a:endParaRPr lang="en-US"/>
          </a:p>
        </p:txBody>
      </p:sp>
      <p:sp>
        <p:nvSpPr>
          <p:cNvPr id="34822" name="Rectangle 10"/>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34823" name="Rectangle 11"/>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34824" name="Rectangle 5"/>
          <p:cNvSpPr>
            <a:spLocks noChangeArrowheads="1"/>
          </p:cNvSpPr>
          <p:nvPr/>
        </p:nvSpPr>
        <p:spPr bwMode="auto">
          <a:xfrm>
            <a:off x="533400" y="228600"/>
            <a:ext cx="5257800" cy="609600"/>
          </a:xfrm>
          <a:prstGeom prst="rect">
            <a:avLst/>
          </a:prstGeom>
          <a:solidFill>
            <a:srgbClr val="333399"/>
          </a:solidFill>
          <a:ln w="12700">
            <a:noFill/>
            <a:miter lim="800000"/>
            <a:headEnd type="none" w="sm" len="sm"/>
            <a:tailEnd type="none" w="sm" len="sm"/>
          </a:ln>
        </p:spPr>
        <p:txBody>
          <a:bodyPr wrap="none" anchor="ctr"/>
          <a:lstStyle/>
          <a:p>
            <a:pPr eaLnBrk="0" hangingPunct="0"/>
            <a:endParaRPr lang="en-US"/>
          </a:p>
        </p:txBody>
      </p:sp>
      <p:sp>
        <p:nvSpPr>
          <p:cNvPr id="34825" name="Rectangle 6"/>
          <p:cNvSpPr>
            <a:spLocks noChangeArrowheads="1"/>
          </p:cNvSpPr>
          <p:nvPr/>
        </p:nvSpPr>
        <p:spPr bwMode="auto">
          <a:xfrm>
            <a:off x="533400" y="838200"/>
            <a:ext cx="5257800" cy="6096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34826" name="Text Box 7"/>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eaLnBrk="0" hangingPunct="0"/>
            <a:r>
              <a:rPr lang="en-US" sz="3200">
                <a:solidFill>
                  <a:srgbClr val="FFFFFF"/>
                </a:solidFill>
              </a:rPr>
              <a:t>F I G U R E    6 . 1</a:t>
            </a:r>
          </a:p>
        </p:txBody>
      </p:sp>
      <p:sp>
        <p:nvSpPr>
          <p:cNvPr id="34827" name="Rectangle 8"/>
          <p:cNvSpPr>
            <a:spLocks noChangeArrowheads="1"/>
          </p:cNvSpPr>
          <p:nvPr/>
        </p:nvSpPr>
        <p:spPr bwMode="auto">
          <a:xfrm>
            <a:off x="838200" y="914400"/>
            <a:ext cx="5943600" cy="457200"/>
          </a:xfrm>
          <a:prstGeom prst="rect">
            <a:avLst/>
          </a:prstGeom>
          <a:noFill/>
          <a:ln w="9525">
            <a:noFill/>
            <a:miter lim="800000"/>
            <a:headEnd/>
            <a:tailEnd/>
          </a:ln>
        </p:spPr>
        <p:txBody>
          <a:bodyPr lIns="92075" tIns="46038" rIns="92075" bIns="46038" anchor="ctr"/>
          <a:lstStyle/>
          <a:p>
            <a:pPr eaLnBrk="0" hangingPunct="0"/>
            <a:r>
              <a:rPr lang="en-US" sz="2800" b="1"/>
              <a:t>Personal Values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Footer Placeholder 5"/>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36866"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A2264D7A-01B4-4DF2-B622-D84397D28F8A}" type="slidenum">
              <a:rPr lang="en-US" smtClean="0">
                <a:latin typeface="Arial" charset="0"/>
                <a:cs typeface="Arial" charset="0"/>
              </a:rPr>
              <a:pPr/>
              <a:t>11</a:t>
            </a:fld>
            <a:endParaRPr lang="en-US" smtClean="0">
              <a:latin typeface="Arial" charset="0"/>
              <a:cs typeface="Arial" charset="0"/>
            </a:endParaRPr>
          </a:p>
        </p:txBody>
      </p:sp>
      <p:sp>
        <p:nvSpPr>
          <p:cNvPr id="27652" name="Rectangle 2"/>
          <p:cNvSpPr>
            <a:spLocks noGrp="1" noChangeArrowheads="1"/>
          </p:cNvSpPr>
          <p:nvPr>
            <p:ph type="title"/>
          </p:nvPr>
        </p:nvSpPr>
        <p:spPr>
          <a:xfrm>
            <a:off x="990600" y="228600"/>
            <a:ext cx="7696200" cy="914400"/>
          </a:xfrm>
        </p:spPr>
        <p:txBody>
          <a:bodyPr/>
          <a:lstStyle/>
          <a:p>
            <a:pPr algn="ctr">
              <a:defRPr/>
            </a:pPr>
            <a:r>
              <a:rPr lang="en-US" sz="4400" dirty="0" smtClean="0">
                <a:solidFill>
                  <a:schemeClr val="accent6"/>
                </a:solidFill>
              </a:rPr>
              <a:t>Means-End Theory</a:t>
            </a:r>
            <a:endParaRPr lang="en-US" sz="6600" dirty="0" smtClean="0">
              <a:solidFill>
                <a:schemeClr val="accent6"/>
              </a:solidFill>
            </a:endParaRPr>
          </a:p>
        </p:txBody>
      </p:sp>
      <p:sp>
        <p:nvSpPr>
          <p:cNvPr id="36868" name="Rectangle 3"/>
          <p:cNvSpPr>
            <a:spLocks noGrp="1" noChangeArrowheads="1"/>
          </p:cNvSpPr>
          <p:nvPr>
            <p:ph type="body" sz="half" idx="1"/>
          </p:nvPr>
        </p:nvSpPr>
        <p:spPr>
          <a:xfrm>
            <a:off x="1066800" y="1447800"/>
            <a:ext cx="7772400" cy="4267200"/>
          </a:xfrm>
        </p:spPr>
        <p:txBody>
          <a:bodyPr/>
          <a:lstStyle/>
          <a:p>
            <a:pPr>
              <a:lnSpc>
                <a:spcPct val="90000"/>
              </a:lnSpc>
            </a:pPr>
            <a:r>
              <a:rPr lang="en-US" sz="2400" smtClean="0"/>
              <a:t>Means-end chain</a:t>
            </a:r>
          </a:p>
          <a:p>
            <a:pPr>
              <a:lnSpc>
                <a:spcPct val="90000"/>
              </a:lnSpc>
            </a:pPr>
            <a:r>
              <a:rPr lang="en-US" sz="2400" smtClean="0"/>
              <a:t>Message (means) lead to end state (personal values)</a:t>
            </a:r>
          </a:p>
          <a:p>
            <a:pPr>
              <a:lnSpc>
                <a:spcPct val="90000"/>
              </a:lnSpc>
            </a:pPr>
            <a:r>
              <a:rPr lang="en-US" sz="2400" smtClean="0"/>
              <a:t>Means-End Conceptualization of Components of Advertising Strategy (MECCAS)</a:t>
            </a:r>
          </a:p>
          <a:p>
            <a:pPr>
              <a:lnSpc>
                <a:spcPct val="90000"/>
              </a:lnSpc>
            </a:pPr>
            <a:r>
              <a:rPr lang="en-US" sz="2400" smtClean="0"/>
              <a:t>Model suggests six elements</a:t>
            </a:r>
          </a:p>
          <a:p>
            <a:pPr lvl="1">
              <a:lnSpc>
                <a:spcPct val="90000"/>
              </a:lnSpc>
            </a:pPr>
            <a:r>
              <a:rPr lang="en-US" sz="2200" smtClean="0"/>
              <a:t>Product attributes</a:t>
            </a:r>
          </a:p>
          <a:p>
            <a:pPr lvl="1">
              <a:lnSpc>
                <a:spcPct val="90000"/>
              </a:lnSpc>
            </a:pPr>
            <a:r>
              <a:rPr lang="en-US" sz="2200" smtClean="0"/>
              <a:t>Consumer benefits</a:t>
            </a:r>
          </a:p>
          <a:p>
            <a:pPr lvl="1">
              <a:lnSpc>
                <a:spcPct val="90000"/>
              </a:lnSpc>
            </a:pPr>
            <a:r>
              <a:rPr lang="en-US" sz="2200" smtClean="0"/>
              <a:t>Leverage points</a:t>
            </a:r>
          </a:p>
          <a:p>
            <a:pPr lvl="1">
              <a:lnSpc>
                <a:spcPct val="90000"/>
              </a:lnSpc>
            </a:pPr>
            <a:r>
              <a:rPr lang="en-US" sz="2200" smtClean="0"/>
              <a:t>Taglines</a:t>
            </a:r>
          </a:p>
          <a:p>
            <a:pPr lvl="1">
              <a:lnSpc>
                <a:spcPct val="90000"/>
              </a:lnSpc>
            </a:pPr>
            <a:r>
              <a:rPr lang="en-US" sz="2200" smtClean="0"/>
              <a:t>Personal values</a:t>
            </a:r>
          </a:p>
          <a:p>
            <a:pPr lvl="1">
              <a:lnSpc>
                <a:spcPct val="90000"/>
              </a:lnSpc>
            </a:pPr>
            <a:r>
              <a:rPr lang="en-US" sz="2200" smtClean="0"/>
              <a:t>Executional framework</a:t>
            </a:r>
          </a:p>
          <a:p>
            <a:pPr>
              <a:lnSpc>
                <a:spcPct val="90000"/>
              </a:lnSpc>
            </a:pPr>
            <a:endParaRPr lang="en-US" sz="2000" smtClean="0"/>
          </a:p>
        </p:txBody>
      </p:sp>
      <p:sp>
        <p:nvSpPr>
          <p:cNvPr id="36869"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36870"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36871"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Footer Placeholder 5"/>
          <p:cNvSpPr>
            <a:spLocks noGrp="1"/>
          </p:cNvSpPr>
          <p:nvPr>
            <p:ph type="ftr" sz="quarter" idx="11"/>
          </p:nvPr>
        </p:nvSpPr>
        <p:spPr>
          <a:xfrm>
            <a:off x="2895600" y="6477000"/>
            <a:ext cx="4876800" cy="381000"/>
          </a:xfrm>
          <a:noFill/>
        </p:spPr>
        <p:txBody>
          <a:bodyPr/>
          <a:lstStyle/>
          <a:p>
            <a:r>
              <a:rPr lang="en-US">
                <a:latin typeface="Arial" charset="0"/>
                <a:cs typeface="Arial" charset="0"/>
              </a:rPr>
              <a:t>Copyright ©2014 by Pearson Education, Inc. All rights reserved. </a:t>
            </a:r>
          </a:p>
        </p:txBody>
      </p:sp>
      <p:sp>
        <p:nvSpPr>
          <p:cNvPr id="38914"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6FB48CC9-AB28-455A-940A-10D5542BC83B}" type="slidenum">
              <a:rPr lang="en-US" smtClean="0">
                <a:latin typeface="Arial" charset="0"/>
                <a:cs typeface="Arial" charset="0"/>
              </a:rPr>
              <a:pPr/>
              <a:t>12</a:t>
            </a:fld>
            <a:endParaRPr lang="en-US" smtClean="0">
              <a:latin typeface="Arial" charset="0"/>
              <a:cs typeface="Arial" charset="0"/>
            </a:endParaRPr>
          </a:p>
        </p:txBody>
      </p:sp>
      <p:sp>
        <p:nvSpPr>
          <p:cNvPr id="38915" name="Rectangle 25"/>
          <p:cNvSpPr>
            <a:spLocks noChangeArrowheads="1"/>
          </p:cNvSpPr>
          <p:nvPr/>
        </p:nvSpPr>
        <p:spPr bwMode="auto">
          <a:xfrm>
            <a:off x="4800600" y="2133600"/>
            <a:ext cx="2971800" cy="2209800"/>
          </a:xfrm>
          <a:prstGeom prst="rect">
            <a:avLst/>
          </a:prstGeom>
          <a:solidFill>
            <a:schemeClr val="tx2"/>
          </a:solidFill>
          <a:ln w="12700">
            <a:solidFill>
              <a:schemeClr val="tx1"/>
            </a:solidFill>
            <a:miter lim="800000"/>
            <a:headEnd type="none" w="sm" len="sm"/>
            <a:tailEnd type="none" w="sm" len="sm"/>
          </a:ln>
        </p:spPr>
        <p:txBody>
          <a:bodyPr wrap="none" anchor="ctr"/>
          <a:lstStyle/>
          <a:p>
            <a:pPr algn="ctr" eaLnBrk="0" hangingPunct="0"/>
            <a:endParaRPr lang="en-US"/>
          </a:p>
        </p:txBody>
      </p:sp>
      <p:sp>
        <p:nvSpPr>
          <p:cNvPr id="10245" name="Rectangle 2"/>
          <p:cNvSpPr>
            <a:spLocks noGrp="1" noChangeArrowheads="1"/>
          </p:cNvSpPr>
          <p:nvPr>
            <p:ph type="title"/>
          </p:nvPr>
        </p:nvSpPr>
        <p:spPr>
          <a:xfrm>
            <a:off x="1219200" y="152400"/>
            <a:ext cx="7086600" cy="1276350"/>
          </a:xfrm>
        </p:spPr>
        <p:txBody>
          <a:bodyPr/>
          <a:lstStyle/>
          <a:p>
            <a:pPr algn="ctr">
              <a:defRPr/>
            </a:pPr>
            <a:r>
              <a:rPr lang="en-US" sz="5400" dirty="0" smtClean="0">
                <a:solidFill>
                  <a:schemeClr val="accent6"/>
                </a:solidFill>
              </a:rPr>
              <a:t>Means-End Chain</a:t>
            </a:r>
          </a:p>
        </p:txBody>
      </p:sp>
      <p:sp>
        <p:nvSpPr>
          <p:cNvPr id="38917" name="Rectangle 7"/>
          <p:cNvSpPr>
            <a:spLocks noChangeArrowheads="1"/>
          </p:cNvSpPr>
          <p:nvPr/>
        </p:nvSpPr>
        <p:spPr bwMode="auto">
          <a:xfrm>
            <a:off x="2362200" y="1828800"/>
            <a:ext cx="1676400" cy="1066800"/>
          </a:xfrm>
          <a:prstGeom prst="rect">
            <a:avLst/>
          </a:prstGeom>
          <a:solidFill>
            <a:srgbClr val="FFFFFF"/>
          </a:solidFill>
          <a:ln w="12700">
            <a:solidFill>
              <a:schemeClr val="tx1"/>
            </a:solidFill>
            <a:miter lim="800000"/>
            <a:headEnd type="none" w="sm" len="sm"/>
            <a:tailEnd type="none" w="sm" len="sm"/>
          </a:ln>
        </p:spPr>
        <p:txBody>
          <a:bodyPr wrap="none" anchor="ctr"/>
          <a:lstStyle/>
          <a:p>
            <a:pPr eaLnBrk="0" hangingPunct="0"/>
            <a:endParaRPr lang="en-US">
              <a:solidFill>
                <a:schemeClr val="hlink"/>
              </a:solidFill>
            </a:endParaRPr>
          </a:p>
        </p:txBody>
      </p:sp>
      <p:sp>
        <p:nvSpPr>
          <p:cNvPr id="38918" name="Text Box 9"/>
          <p:cNvSpPr txBox="1">
            <a:spLocks noChangeArrowheads="1"/>
          </p:cNvSpPr>
          <p:nvPr/>
        </p:nvSpPr>
        <p:spPr bwMode="auto">
          <a:xfrm>
            <a:off x="2651125" y="2019300"/>
            <a:ext cx="1098550" cy="641350"/>
          </a:xfrm>
          <a:prstGeom prst="rect">
            <a:avLst/>
          </a:prstGeom>
          <a:noFill/>
          <a:ln w="12700">
            <a:noFill/>
            <a:miter lim="800000"/>
            <a:headEnd type="none" w="sm" len="sm"/>
            <a:tailEnd type="none" w="sm" len="sm"/>
          </a:ln>
        </p:spPr>
        <p:txBody>
          <a:bodyPr wrap="none">
            <a:spAutoFit/>
          </a:bodyPr>
          <a:lstStyle/>
          <a:p>
            <a:pPr algn="ctr" eaLnBrk="0" hangingPunct="0"/>
            <a:r>
              <a:rPr lang="en-US">
                <a:solidFill>
                  <a:schemeClr val="hlink"/>
                </a:solidFill>
              </a:rPr>
              <a:t>Product</a:t>
            </a:r>
          </a:p>
          <a:p>
            <a:pPr algn="ctr" eaLnBrk="0" hangingPunct="0"/>
            <a:r>
              <a:rPr lang="en-US">
                <a:solidFill>
                  <a:schemeClr val="hlink"/>
                </a:solidFill>
              </a:rPr>
              <a:t>Attributes</a:t>
            </a:r>
          </a:p>
        </p:txBody>
      </p:sp>
      <p:sp>
        <p:nvSpPr>
          <p:cNvPr id="38919" name="Rectangle 10"/>
          <p:cNvSpPr>
            <a:spLocks noChangeArrowheads="1"/>
          </p:cNvSpPr>
          <p:nvPr/>
        </p:nvSpPr>
        <p:spPr bwMode="auto">
          <a:xfrm>
            <a:off x="2362200" y="3810000"/>
            <a:ext cx="1676400" cy="1066800"/>
          </a:xfrm>
          <a:prstGeom prst="rect">
            <a:avLst/>
          </a:prstGeom>
          <a:solidFill>
            <a:srgbClr val="FFFFFF"/>
          </a:solidFill>
          <a:ln w="12700">
            <a:solidFill>
              <a:schemeClr val="tx1"/>
            </a:solidFill>
            <a:miter lim="800000"/>
            <a:headEnd type="none" w="sm" len="sm"/>
            <a:tailEnd type="none" w="sm" len="sm"/>
          </a:ln>
        </p:spPr>
        <p:txBody>
          <a:bodyPr wrap="none" anchor="ctr"/>
          <a:lstStyle/>
          <a:p>
            <a:pPr eaLnBrk="0" hangingPunct="0"/>
            <a:endParaRPr lang="en-US">
              <a:solidFill>
                <a:schemeClr val="hlink"/>
              </a:solidFill>
            </a:endParaRPr>
          </a:p>
        </p:txBody>
      </p:sp>
      <p:sp>
        <p:nvSpPr>
          <p:cNvPr id="38920" name="Text Box 11"/>
          <p:cNvSpPr txBox="1">
            <a:spLocks noChangeArrowheads="1"/>
          </p:cNvSpPr>
          <p:nvPr/>
        </p:nvSpPr>
        <p:spPr bwMode="auto">
          <a:xfrm>
            <a:off x="2638425" y="4000500"/>
            <a:ext cx="1123950" cy="641350"/>
          </a:xfrm>
          <a:prstGeom prst="rect">
            <a:avLst/>
          </a:prstGeom>
          <a:noFill/>
          <a:ln w="12700">
            <a:noFill/>
            <a:miter lim="800000"/>
            <a:headEnd type="none" w="sm" len="sm"/>
            <a:tailEnd type="none" w="sm" len="sm"/>
          </a:ln>
        </p:spPr>
        <p:txBody>
          <a:bodyPr wrap="none">
            <a:spAutoFit/>
          </a:bodyPr>
          <a:lstStyle/>
          <a:p>
            <a:pPr algn="ctr" eaLnBrk="0" hangingPunct="0"/>
            <a:r>
              <a:rPr lang="en-US">
                <a:solidFill>
                  <a:schemeClr val="hlink"/>
                </a:solidFill>
              </a:rPr>
              <a:t>Consumer</a:t>
            </a:r>
          </a:p>
          <a:p>
            <a:pPr algn="ctr" eaLnBrk="0" hangingPunct="0"/>
            <a:r>
              <a:rPr lang="en-US">
                <a:solidFill>
                  <a:schemeClr val="hlink"/>
                </a:solidFill>
              </a:rPr>
              <a:t>Benefits</a:t>
            </a:r>
          </a:p>
        </p:txBody>
      </p:sp>
      <p:sp>
        <p:nvSpPr>
          <p:cNvPr id="38921" name="Rectangle 14"/>
          <p:cNvSpPr>
            <a:spLocks noChangeArrowheads="1"/>
          </p:cNvSpPr>
          <p:nvPr/>
        </p:nvSpPr>
        <p:spPr bwMode="auto">
          <a:xfrm>
            <a:off x="5486400" y="2743200"/>
            <a:ext cx="1676400" cy="1066800"/>
          </a:xfrm>
          <a:prstGeom prst="rect">
            <a:avLst/>
          </a:prstGeom>
          <a:solidFill>
            <a:srgbClr val="FFFFFF"/>
          </a:solidFill>
          <a:ln w="12700">
            <a:solidFill>
              <a:schemeClr val="tx1"/>
            </a:solidFill>
            <a:miter lim="800000"/>
            <a:headEnd type="none" w="sm" len="sm"/>
            <a:tailEnd type="none" w="sm" len="sm"/>
          </a:ln>
        </p:spPr>
        <p:txBody>
          <a:bodyPr wrap="none" anchor="ctr"/>
          <a:lstStyle/>
          <a:p>
            <a:pPr eaLnBrk="0" hangingPunct="0"/>
            <a:endParaRPr lang="en-US">
              <a:solidFill>
                <a:schemeClr val="hlink"/>
              </a:solidFill>
            </a:endParaRPr>
          </a:p>
        </p:txBody>
      </p:sp>
      <p:sp>
        <p:nvSpPr>
          <p:cNvPr id="38922" name="Text Box 15"/>
          <p:cNvSpPr txBox="1">
            <a:spLocks noChangeArrowheads="1"/>
          </p:cNvSpPr>
          <p:nvPr/>
        </p:nvSpPr>
        <p:spPr bwMode="auto">
          <a:xfrm>
            <a:off x="5807075" y="2933700"/>
            <a:ext cx="1035050" cy="641350"/>
          </a:xfrm>
          <a:prstGeom prst="rect">
            <a:avLst/>
          </a:prstGeom>
          <a:noFill/>
          <a:ln w="12700">
            <a:noFill/>
            <a:miter lim="800000"/>
            <a:headEnd type="none" w="sm" len="sm"/>
            <a:tailEnd type="none" w="sm" len="sm"/>
          </a:ln>
        </p:spPr>
        <p:txBody>
          <a:bodyPr wrap="none">
            <a:spAutoFit/>
          </a:bodyPr>
          <a:lstStyle/>
          <a:p>
            <a:pPr algn="ctr" eaLnBrk="0" hangingPunct="0"/>
            <a:r>
              <a:rPr lang="en-US">
                <a:solidFill>
                  <a:schemeClr val="hlink"/>
                </a:solidFill>
              </a:rPr>
              <a:t>Leverage</a:t>
            </a:r>
          </a:p>
          <a:p>
            <a:pPr algn="ctr" eaLnBrk="0" hangingPunct="0"/>
            <a:r>
              <a:rPr lang="en-US">
                <a:solidFill>
                  <a:schemeClr val="hlink"/>
                </a:solidFill>
              </a:rPr>
              <a:t>Point</a:t>
            </a:r>
          </a:p>
        </p:txBody>
      </p:sp>
      <p:sp>
        <p:nvSpPr>
          <p:cNvPr id="38923" name="Oval 16"/>
          <p:cNvSpPr>
            <a:spLocks noChangeArrowheads="1"/>
          </p:cNvSpPr>
          <p:nvPr/>
        </p:nvSpPr>
        <p:spPr bwMode="auto">
          <a:xfrm>
            <a:off x="6858000" y="4648200"/>
            <a:ext cx="1600200" cy="1447800"/>
          </a:xfrm>
          <a:prstGeom prst="ellipse">
            <a:avLst/>
          </a:prstGeom>
          <a:solidFill>
            <a:srgbClr val="FFFFFF"/>
          </a:solidFill>
          <a:ln w="12700">
            <a:solidFill>
              <a:schemeClr val="tx1"/>
            </a:solidFill>
            <a:round/>
            <a:headEnd type="none" w="sm" len="sm"/>
            <a:tailEnd type="none" w="sm" len="sm"/>
          </a:ln>
        </p:spPr>
        <p:txBody>
          <a:bodyPr wrap="none" anchor="ctr"/>
          <a:lstStyle/>
          <a:p>
            <a:pPr algn="ctr" eaLnBrk="0" hangingPunct="0"/>
            <a:r>
              <a:rPr lang="en-US"/>
              <a:t>Personal</a:t>
            </a:r>
          </a:p>
          <a:p>
            <a:pPr algn="ctr" eaLnBrk="0" hangingPunct="0"/>
            <a:r>
              <a:rPr lang="en-US"/>
              <a:t>Value</a:t>
            </a:r>
          </a:p>
        </p:txBody>
      </p:sp>
      <p:sp>
        <p:nvSpPr>
          <p:cNvPr id="38924" name="Line 21"/>
          <p:cNvSpPr>
            <a:spLocks noChangeShapeType="1"/>
          </p:cNvSpPr>
          <p:nvPr/>
        </p:nvSpPr>
        <p:spPr bwMode="auto">
          <a:xfrm>
            <a:off x="6400800" y="3810000"/>
            <a:ext cx="762000" cy="990600"/>
          </a:xfrm>
          <a:prstGeom prst="line">
            <a:avLst/>
          </a:prstGeom>
          <a:noFill/>
          <a:ln w="28575">
            <a:solidFill>
              <a:schemeClr val="hlink"/>
            </a:solidFill>
            <a:round/>
            <a:headEnd type="none" w="sm" len="sm"/>
            <a:tailEnd type="triangle" w="med" len="med"/>
          </a:ln>
        </p:spPr>
        <p:txBody>
          <a:bodyPr/>
          <a:lstStyle/>
          <a:p>
            <a:endParaRPr lang="en-US"/>
          </a:p>
        </p:txBody>
      </p:sp>
      <p:sp>
        <p:nvSpPr>
          <p:cNvPr id="38925" name="Line 22"/>
          <p:cNvSpPr>
            <a:spLocks noChangeShapeType="1"/>
          </p:cNvSpPr>
          <p:nvPr/>
        </p:nvSpPr>
        <p:spPr bwMode="auto">
          <a:xfrm flipV="1">
            <a:off x="4038600" y="3276600"/>
            <a:ext cx="1447800" cy="990600"/>
          </a:xfrm>
          <a:prstGeom prst="line">
            <a:avLst/>
          </a:prstGeom>
          <a:noFill/>
          <a:ln w="19050">
            <a:solidFill>
              <a:schemeClr val="hlink"/>
            </a:solidFill>
            <a:round/>
            <a:headEnd type="none" w="sm" len="sm"/>
            <a:tailEnd type="triangle" w="med" len="med"/>
          </a:ln>
        </p:spPr>
        <p:txBody>
          <a:bodyPr/>
          <a:lstStyle/>
          <a:p>
            <a:endParaRPr lang="en-US"/>
          </a:p>
        </p:txBody>
      </p:sp>
      <p:sp>
        <p:nvSpPr>
          <p:cNvPr id="38926" name="Line 24"/>
          <p:cNvSpPr>
            <a:spLocks noChangeShapeType="1"/>
          </p:cNvSpPr>
          <p:nvPr/>
        </p:nvSpPr>
        <p:spPr bwMode="auto">
          <a:xfrm>
            <a:off x="3124200" y="2895600"/>
            <a:ext cx="0" cy="914400"/>
          </a:xfrm>
          <a:prstGeom prst="line">
            <a:avLst/>
          </a:prstGeom>
          <a:noFill/>
          <a:ln w="12700">
            <a:solidFill>
              <a:schemeClr val="hlink"/>
            </a:solidFill>
            <a:round/>
            <a:headEnd type="none" w="sm" len="sm"/>
            <a:tailEnd type="triangle" w="med" len="med"/>
          </a:ln>
        </p:spPr>
        <p:txBody>
          <a:bodyPr/>
          <a:lstStyle/>
          <a:p>
            <a:endParaRPr lang="en-US"/>
          </a:p>
        </p:txBody>
      </p:sp>
      <p:sp>
        <p:nvSpPr>
          <p:cNvPr id="38927" name="Text Box 27"/>
          <p:cNvSpPr txBox="1">
            <a:spLocks noChangeArrowheads="1"/>
          </p:cNvSpPr>
          <p:nvPr/>
        </p:nvSpPr>
        <p:spPr bwMode="auto">
          <a:xfrm>
            <a:off x="5013325" y="2247900"/>
            <a:ext cx="2571750" cy="366713"/>
          </a:xfrm>
          <a:prstGeom prst="rect">
            <a:avLst/>
          </a:prstGeom>
          <a:noFill/>
          <a:ln w="12700">
            <a:noFill/>
            <a:miter lim="800000"/>
            <a:headEnd type="none" w="sm" len="sm"/>
            <a:tailEnd type="none" w="sm" len="sm"/>
          </a:ln>
        </p:spPr>
        <p:txBody>
          <a:bodyPr wrap="none">
            <a:spAutoFit/>
          </a:bodyPr>
          <a:lstStyle/>
          <a:p>
            <a:pPr eaLnBrk="0" hangingPunct="0"/>
            <a:r>
              <a:rPr lang="en-US">
                <a:solidFill>
                  <a:srgbClr val="F9FDD7"/>
                </a:solidFill>
              </a:rPr>
              <a:t>Executional Framework</a:t>
            </a:r>
          </a:p>
        </p:txBody>
      </p:sp>
      <p:sp>
        <p:nvSpPr>
          <p:cNvPr id="38928" name="Rectangle 2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38929" name="Rectangle 29"/>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38930" name="Rectangle 30"/>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 name="Footer Placeholder 4"/>
          <p:cNvSpPr>
            <a:spLocks noGrp="1"/>
          </p:cNvSpPr>
          <p:nvPr>
            <p:ph type="ftr" sz="quarter" idx="11"/>
          </p:nvPr>
        </p:nvSpPr>
        <p:spPr>
          <a:xfrm>
            <a:off x="2895600" y="6477000"/>
            <a:ext cx="4876800" cy="381000"/>
          </a:xfrm>
          <a:noFill/>
        </p:spPr>
        <p:txBody>
          <a:bodyPr/>
          <a:lstStyle/>
          <a:p>
            <a:r>
              <a:rPr lang="en-US">
                <a:latin typeface="Arial" charset="0"/>
                <a:cs typeface="Arial" charset="0"/>
              </a:rPr>
              <a:t>Copyright ©2014 by Pearson Education, Inc. All rights reserved. </a:t>
            </a:r>
          </a:p>
        </p:txBody>
      </p:sp>
      <p:sp>
        <p:nvSpPr>
          <p:cNvPr id="1044"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ABC1FAA1-3BAC-40D9-B9E0-42D2EEAC50BA}" type="slidenum">
              <a:rPr lang="en-US" smtClean="0">
                <a:latin typeface="Arial" charset="0"/>
                <a:cs typeface="Arial" charset="0"/>
              </a:rPr>
              <a:pPr/>
              <a:t>13</a:t>
            </a:fld>
            <a:endParaRPr lang="en-US" smtClean="0">
              <a:latin typeface="Arial" charset="0"/>
              <a:cs typeface="Arial" charset="0"/>
            </a:endParaRPr>
          </a:p>
        </p:txBody>
      </p:sp>
      <p:graphicFrame>
        <p:nvGraphicFramePr>
          <p:cNvPr id="1042" name="Object 18"/>
          <p:cNvGraphicFramePr>
            <a:graphicFrameLocks noGrp="1"/>
          </p:cNvGraphicFramePr>
          <p:nvPr>
            <p:ph type="tbl" idx="1"/>
          </p:nvPr>
        </p:nvGraphicFramePr>
        <p:xfrm>
          <a:off x="914400" y="1600200"/>
          <a:ext cx="7924800" cy="4911725"/>
        </p:xfrm>
        <a:graphic>
          <a:graphicData uri="http://schemas.openxmlformats.org/presentationml/2006/ole">
            <p:oleObj spid="_x0000_s1042" name="Document" r:id="rId4" imgW="8322564" imgH="5623560" progId="Word.Document.8">
              <p:embed/>
            </p:oleObj>
          </a:graphicData>
        </a:graphic>
      </p:graphicFrame>
      <p:sp>
        <p:nvSpPr>
          <p:cNvPr id="1045" name="Rectangle 9"/>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1046" name="Rectangle 10"/>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1047" name="Rectangle 11"/>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1048" name="Rectangle 5"/>
          <p:cNvSpPr>
            <a:spLocks noChangeArrowheads="1"/>
          </p:cNvSpPr>
          <p:nvPr/>
        </p:nvSpPr>
        <p:spPr bwMode="auto">
          <a:xfrm>
            <a:off x="533400" y="228600"/>
            <a:ext cx="5257800" cy="609600"/>
          </a:xfrm>
          <a:prstGeom prst="rect">
            <a:avLst/>
          </a:prstGeom>
          <a:solidFill>
            <a:srgbClr val="333399"/>
          </a:solidFill>
          <a:ln w="12700">
            <a:noFill/>
            <a:miter lim="800000"/>
            <a:headEnd type="none" w="sm" len="sm"/>
            <a:tailEnd type="none" w="sm" len="sm"/>
          </a:ln>
        </p:spPr>
        <p:txBody>
          <a:bodyPr wrap="none" anchor="ctr"/>
          <a:lstStyle/>
          <a:p>
            <a:pPr eaLnBrk="0" hangingPunct="0"/>
            <a:endParaRPr lang="en-US"/>
          </a:p>
        </p:txBody>
      </p:sp>
      <p:sp>
        <p:nvSpPr>
          <p:cNvPr id="1049" name="Rectangle 6"/>
          <p:cNvSpPr>
            <a:spLocks noChangeArrowheads="1"/>
          </p:cNvSpPr>
          <p:nvPr/>
        </p:nvSpPr>
        <p:spPr bwMode="auto">
          <a:xfrm>
            <a:off x="533400" y="838200"/>
            <a:ext cx="5257800" cy="6096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1050" name="Text Box 7"/>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eaLnBrk="0" hangingPunct="0"/>
            <a:r>
              <a:rPr lang="en-US" sz="3200">
                <a:solidFill>
                  <a:srgbClr val="FFFFFF"/>
                </a:solidFill>
              </a:rPr>
              <a:t>F I G U R E    6 . 2</a:t>
            </a:r>
          </a:p>
        </p:txBody>
      </p:sp>
      <p:sp>
        <p:nvSpPr>
          <p:cNvPr id="1051" name="Rectangle 8"/>
          <p:cNvSpPr>
            <a:spLocks noChangeArrowheads="1"/>
          </p:cNvSpPr>
          <p:nvPr/>
        </p:nvSpPr>
        <p:spPr bwMode="auto">
          <a:xfrm>
            <a:off x="838200" y="914400"/>
            <a:ext cx="5943600" cy="457200"/>
          </a:xfrm>
          <a:prstGeom prst="rect">
            <a:avLst/>
          </a:prstGeom>
          <a:noFill/>
          <a:ln w="9525">
            <a:noFill/>
            <a:miter lim="800000"/>
            <a:headEnd/>
            <a:tailEnd/>
          </a:ln>
        </p:spPr>
        <p:txBody>
          <a:bodyPr lIns="92075" tIns="46038" rIns="92075" bIns="46038" anchor="ctr"/>
          <a:lstStyle/>
          <a:p>
            <a:pPr eaLnBrk="0" hangingPunct="0"/>
            <a:r>
              <a:rPr lang="en-US" sz="2400" b="1"/>
              <a:t>Means-End Chain for Milk</a:t>
            </a:r>
          </a:p>
        </p:txBody>
      </p:sp>
      <p:cxnSp>
        <p:nvCxnSpPr>
          <p:cNvPr id="1052" name="Straight Arrow Connector 12"/>
          <p:cNvCxnSpPr>
            <a:cxnSpLocks noChangeShapeType="1"/>
          </p:cNvCxnSpPr>
          <p:nvPr/>
        </p:nvCxnSpPr>
        <p:spPr bwMode="auto">
          <a:xfrm>
            <a:off x="2438400" y="2362200"/>
            <a:ext cx="914400" cy="1588"/>
          </a:xfrm>
          <a:prstGeom prst="straightConnector1">
            <a:avLst/>
          </a:prstGeom>
          <a:noFill/>
          <a:ln w="12700" algn="ctr">
            <a:solidFill>
              <a:schemeClr val="tx1"/>
            </a:solidFill>
            <a:round/>
            <a:headEnd type="none" w="sm" len="sm"/>
            <a:tailEnd type="arrow" w="med" len="med"/>
          </a:ln>
        </p:spPr>
      </p:cxnSp>
      <p:cxnSp>
        <p:nvCxnSpPr>
          <p:cNvPr id="1053" name="Straight Arrow Connector 14"/>
          <p:cNvCxnSpPr>
            <a:cxnSpLocks noChangeShapeType="1"/>
          </p:cNvCxnSpPr>
          <p:nvPr/>
        </p:nvCxnSpPr>
        <p:spPr bwMode="auto">
          <a:xfrm>
            <a:off x="2438400" y="3200400"/>
            <a:ext cx="990600" cy="1588"/>
          </a:xfrm>
          <a:prstGeom prst="straightConnector1">
            <a:avLst/>
          </a:prstGeom>
          <a:noFill/>
          <a:ln w="12700" algn="ctr">
            <a:solidFill>
              <a:schemeClr val="tx1"/>
            </a:solidFill>
            <a:round/>
            <a:headEnd type="none" w="sm" len="sm"/>
            <a:tailEnd type="arrow" w="med" len="med"/>
          </a:ln>
        </p:spPr>
      </p:cxnSp>
      <p:cxnSp>
        <p:nvCxnSpPr>
          <p:cNvPr id="1054" name="Straight Arrow Connector 21"/>
          <p:cNvCxnSpPr>
            <a:cxnSpLocks noChangeShapeType="1"/>
          </p:cNvCxnSpPr>
          <p:nvPr/>
        </p:nvCxnSpPr>
        <p:spPr bwMode="auto">
          <a:xfrm>
            <a:off x="2819400" y="4038600"/>
            <a:ext cx="685800" cy="1588"/>
          </a:xfrm>
          <a:prstGeom prst="straightConnector1">
            <a:avLst/>
          </a:prstGeom>
          <a:noFill/>
          <a:ln w="12700" algn="ctr">
            <a:solidFill>
              <a:schemeClr val="tx1"/>
            </a:solidFill>
            <a:round/>
            <a:headEnd type="none" w="sm" len="sm"/>
            <a:tailEnd type="arrow" w="med" len="med"/>
          </a:ln>
        </p:spPr>
      </p:cxnSp>
      <p:cxnSp>
        <p:nvCxnSpPr>
          <p:cNvPr id="1055" name="Straight Arrow Connector 23"/>
          <p:cNvCxnSpPr>
            <a:cxnSpLocks noChangeShapeType="1"/>
          </p:cNvCxnSpPr>
          <p:nvPr/>
        </p:nvCxnSpPr>
        <p:spPr bwMode="auto">
          <a:xfrm>
            <a:off x="2514600" y="4800600"/>
            <a:ext cx="914400" cy="1588"/>
          </a:xfrm>
          <a:prstGeom prst="straightConnector1">
            <a:avLst/>
          </a:prstGeom>
          <a:noFill/>
          <a:ln w="12700" algn="ctr">
            <a:solidFill>
              <a:schemeClr val="tx1"/>
            </a:solidFill>
            <a:round/>
            <a:headEnd type="none" w="sm" len="sm"/>
            <a:tailEnd type="arrow" w="med" len="med"/>
          </a:ln>
        </p:spPr>
      </p:cxnSp>
      <p:cxnSp>
        <p:nvCxnSpPr>
          <p:cNvPr id="1056" name="Straight Arrow Connector 25"/>
          <p:cNvCxnSpPr>
            <a:cxnSpLocks noChangeShapeType="1"/>
          </p:cNvCxnSpPr>
          <p:nvPr/>
        </p:nvCxnSpPr>
        <p:spPr bwMode="auto">
          <a:xfrm>
            <a:off x="4800600" y="2362200"/>
            <a:ext cx="1143000" cy="1588"/>
          </a:xfrm>
          <a:prstGeom prst="straightConnector1">
            <a:avLst/>
          </a:prstGeom>
          <a:noFill/>
          <a:ln w="12700" algn="ctr">
            <a:solidFill>
              <a:schemeClr val="tx1"/>
            </a:solidFill>
            <a:round/>
            <a:headEnd type="none" w="sm" len="sm"/>
            <a:tailEnd type="arrow" w="med" len="med"/>
          </a:ln>
        </p:spPr>
      </p:cxnSp>
      <p:cxnSp>
        <p:nvCxnSpPr>
          <p:cNvPr id="1057" name="Straight Arrow Connector 27"/>
          <p:cNvCxnSpPr>
            <a:cxnSpLocks noChangeShapeType="1"/>
          </p:cNvCxnSpPr>
          <p:nvPr/>
        </p:nvCxnSpPr>
        <p:spPr bwMode="auto">
          <a:xfrm>
            <a:off x="4800600" y="2438400"/>
            <a:ext cx="1143000" cy="304800"/>
          </a:xfrm>
          <a:prstGeom prst="straightConnector1">
            <a:avLst/>
          </a:prstGeom>
          <a:noFill/>
          <a:ln w="12700" algn="ctr">
            <a:solidFill>
              <a:schemeClr val="tx1"/>
            </a:solidFill>
            <a:round/>
            <a:headEnd type="none" w="sm" len="sm"/>
            <a:tailEnd type="arrow" w="med" len="med"/>
          </a:ln>
        </p:spPr>
      </p:cxnSp>
      <p:cxnSp>
        <p:nvCxnSpPr>
          <p:cNvPr id="1058" name="Straight Arrow Connector 29"/>
          <p:cNvCxnSpPr>
            <a:cxnSpLocks noChangeShapeType="1"/>
          </p:cNvCxnSpPr>
          <p:nvPr/>
        </p:nvCxnSpPr>
        <p:spPr bwMode="auto">
          <a:xfrm>
            <a:off x="5791200" y="3200400"/>
            <a:ext cx="228600" cy="1588"/>
          </a:xfrm>
          <a:prstGeom prst="straightConnector1">
            <a:avLst/>
          </a:prstGeom>
          <a:noFill/>
          <a:ln w="12700" algn="ctr">
            <a:solidFill>
              <a:schemeClr val="tx1"/>
            </a:solidFill>
            <a:round/>
            <a:headEnd type="none" w="sm" len="sm"/>
            <a:tailEnd type="arrow" w="med" len="med"/>
          </a:ln>
        </p:spPr>
      </p:cxnSp>
      <p:cxnSp>
        <p:nvCxnSpPr>
          <p:cNvPr id="1059" name="Straight Arrow Connector 31"/>
          <p:cNvCxnSpPr>
            <a:cxnSpLocks noChangeShapeType="1"/>
          </p:cNvCxnSpPr>
          <p:nvPr/>
        </p:nvCxnSpPr>
        <p:spPr bwMode="auto">
          <a:xfrm rot="16200000" flipH="1">
            <a:off x="5791200" y="3276600"/>
            <a:ext cx="228600" cy="228600"/>
          </a:xfrm>
          <a:prstGeom prst="straightConnector1">
            <a:avLst/>
          </a:prstGeom>
          <a:noFill/>
          <a:ln w="12700" algn="ctr">
            <a:solidFill>
              <a:schemeClr val="tx1"/>
            </a:solidFill>
            <a:round/>
            <a:headEnd type="none" w="sm" len="sm"/>
            <a:tailEnd type="arrow" w="med" len="med"/>
          </a:ln>
        </p:spPr>
      </p:cxnSp>
      <p:cxnSp>
        <p:nvCxnSpPr>
          <p:cNvPr id="1060" name="Straight Arrow Connector 33"/>
          <p:cNvCxnSpPr>
            <a:cxnSpLocks noChangeShapeType="1"/>
          </p:cNvCxnSpPr>
          <p:nvPr/>
        </p:nvCxnSpPr>
        <p:spPr bwMode="auto">
          <a:xfrm>
            <a:off x="5257800" y="3962400"/>
            <a:ext cx="685800" cy="1588"/>
          </a:xfrm>
          <a:prstGeom prst="straightConnector1">
            <a:avLst/>
          </a:prstGeom>
          <a:noFill/>
          <a:ln w="12700" algn="ctr">
            <a:solidFill>
              <a:schemeClr val="tx1"/>
            </a:solidFill>
            <a:round/>
            <a:headEnd type="none" w="sm" len="sm"/>
            <a:tailEnd type="arrow" w="med" len="med"/>
          </a:ln>
        </p:spPr>
      </p:cxnSp>
      <p:cxnSp>
        <p:nvCxnSpPr>
          <p:cNvPr id="1061" name="Straight Arrow Connector 35"/>
          <p:cNvCxnSpPr>
            <a:cxnSpLocks noChangeShapeType="1"/>
          </p:cNvCxnSpPr>
          <p:nvPr/>
        </p:nvCxnSpPr>
        <p:spPr bwMode="auto">
          <a:xfrm>
            <a:off x="5257800" y="4038600"/>
            <a:ext cx="685800" cy="304800"/>
          </a:xfrm>
          <a:prstGeom prst="straightConnector1">
            <a:avLst/>
          </a:prstGeom>
          <a:noFill/>
          <a:ln w="12700" algn="ctr">
            <a:solidFill>
              <a:schemeClr val="tx1"/>
            </a:solidFill>
            <a:round/>
            <a:headEnd type="none" w="sm" len="sm"/>
            <a:tailEnd type="arrow" w="med" len="med"/>
          </a:ln>
        </p:spPr>
      </p:cxnSp>
      <p:cxnSp>
        <p:nvCxnSpPr>
          <p:cNvPr id="1062" name="Straight Arrow Connector 38"/>
          <p:cNvCxnSpPr>
            <a:cxnSpLocks noChangeShapeType="1"/>
          </p:cNvCxnSpPr>
          <p:nvPr/>
        </p:nvCxnSpPr>
        <p:spPr bwMode="auto">
          <a:xfrm rot="5400000" flipH="1" flipV="1">
            <a:off x="5524500" y="4838700"/>
            <a:ext cx="457200" cy="381000"/>
          </a:xfrm>
          <a:prstGeom prst="straightConnector1">
            <a:avLst/>
          </a:prstGeom>
          <a:noFill/>
          <a:ln w="12700" algn="ctr">
            <a:solidFill>
              <a:schemeClr val="tx1"/>
            </a:solidFill>
            <a:round/>
            <a:headEnd type="none" w="sm" len="sm"/>
            <a:tailEnd type="arrow" w="med" len="med"/>
          </a:ln>
        </p:spPr>
      </p:cxnSp>
      <p:cxnSp>
        <p:nvCxnSpPr>
          <p:cNvPr id="1063" name="Straight Arrow Connector 40"/>
          <p:cNvCxnSpPr>
            <a:cxnSpLocks noChangeShapeType="1"/>
          </p:cNvCxnSpPr>
          <p:nvPr/>
        </p:nvCxnSpPr>
        <p:spPr bwMode="auto">
          <a:xfrm>
            <a:off x="5562600" y="5257800"/>
            <a:ext cx="457200" cy="1588"/>
          </a:xfrm>
          <a:prstGeom prst="straightConnector1">
            <a:avLst/>
          </a:prstGeom>
          <a:noFill/>
          <a:ln w="12700" algn="ctr">
            <a:solidFill>
              <a:schemeClr val="tx1"/>
            </a:solidFill>
            <a:round/>
            <a:headEnd type="none" w="sm" len="sm"/>
            <a:tailEnd type="arrow" w="med" len="med"/>
          </a:ln>
        </p:spPr>
      </p:cxnSp>
      <p:cxnSp>
        <p:nvCxnSpPr>
          <p:cNvPr id="1064" name="Straight Arrow Connector 42"/>
          <p:cNvCxnSpPr>
            <a:cxnSpLocks noChangeShapeType="1"/>
          </p:cNvCxnSpPr>
          <p:nvPr/>
        </p:nvCxnSpPr>
        <p:spPr bwMode="auto">
          <a:xfrm>
            <a:off x="5562600" y="5257800"/>
            <a:ext cx="381000" cy="228600"/>
          </a:xfrm>
          <a:prstGeom prst="straightConnector1">
            <a:avLst/>
          </a:prstGeom>
          <a:noFill/>
          <a:ln w="12700" algn="ctr">
            <a:solidFill>
              <a:schemeClr val="tx1"/>
            </a:solidFill>
            <a:round/>
            <a:headEnd type="none" w="sm" len="sm"/>
            <a:tailEnd type="arrow" w="med" len="med"/>
          </a:ln>
        </p:spPr>
      </p:cxn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ooter Placeholder 4"/>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44034"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57F0F6F7-D875-4BB7-BA9A-170A0B3C9E13}" type="slidenum">
              <a:rPr lang="en-US" smtClean="0">
                <a:latin typeface="Arial" charset="0"/>
                <a:cs typeface="Arial" charset="0"/>
              </a:rPr>
              <a:pPr/>
              <a:t>14</a:t>
            </a:fld>
            <a:endParaRPr lang="en-US" smtClean="0">
              <a:latin typeface="Arial" charset="0"/>
              <a:cs typeface="Arial" charset="0"/>
            </a:endParaRPr>
          </a:p>
        </p:txBody>
      </p:sp>
      <p:sp>
        <p:nvSpPr>
          <p:cNvPr id="44035" name="Rectangle 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44036" name="Rectangle 9"/>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44037" name="Rectangle 10"/>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pic>
        <p:nvPicPr>
          <p:cNvPr id="44038" name="Picture 1"/>
          <p:cNvPicPr>
            <a:picLocks noChangeAspect="1"/>
          </p:cNvPicPr>
          <p:nvPr/>
        </p:nvPicPr>
        <p:blipFill>
          <a:blip r:embed="rId3"/>
          <a:srcRect/>
          <a:stretch>
            <a:fillRect/>
          </a:stretch>
        </p:blipFill>
        <p:spPr bwMode="auto">
          <a:xfrm>
            <a:off x="2209800" y="0"/>
            <a:ext cx="5121275" cy="640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Footer Placeholder 4"/>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2068"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4384F366-2948-47C3-98CA-4F0832A4EE3E}" type="slidenum">
              <a:rPr lang="en-US" smtClean="0">
                <a:latin typeface="Arial" charset="0"/>
                <a:cs typeface="Arial" charset="0"/>
              </a:rPr>
              <a:pPr/>
              <a:t>15</a:t>
            </a:fld>
            <a:endParaRPr lang="en-US" smtClean="0">
              <a:latin typeface="Arial" charset="0"/>
              <a:cs typeface="Arial" charset="0"/>
            </a:endParaRPr>
          </a:p>
        </p:txBody>
      </p:sp>
      <p:graphicFrame>
        <p:nvGraphicFramePr>
          <p:cNvPr id="2066" name="Object 18"/>
          <p:cNvGraphicFramePr>
            <a:graphicFrameLocks noGrp="1"/>
          </p:cNvGraphicFramePr>
          <p:nvPr>
            <p:ph type="tbl" idx="1"/>
          </p:nvPr>
        </p:nvGraphicFramePr>
        <p:xfrm>
          <a:off x="990600" y="1905000"/>
          <a:ext cx="7696200" cy="4206875"/>
        </p:xfrm>
        <a:graphic>
          <a:graphicData uri="http://schemas.openxmlformats.org/presentationml/2006/ole">
            <p:oleObj spid="_x0000_s2066" name="Document" r:id="rId4" imgW="8269224" imgH="4235196" progId="Word.Document.8">
              <p:embed/>
            </p:oleObj>
          </a:graphicData>
        </a:graphic>
      </p:graphicFrame>
      <p:sp>
        <p:nvSpPr>
          <p:cNvPr id="2069" name="Rectangle 9"/>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2070" name="Rectangle 10"/>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2071" name="Rectangle 11"/>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2072" name="Rectangle 5"/>
          <p:cNvSpPr>
            <a:spLocks noChangeArrowheads="1"/>
          </p:cNvSpPr>
          <p:nvPr/>
        </p:nvSpPr>
        <p:spPr bwMode="auto">
          <a:xfrm>
            <a:off x="533400" y="228600"/>
            <a:ext cx="7467600" cy="609600"/>
          </a:xfrm>
          <a:prstGeom prst="rect">
            <a:avLst/>
          </a:prstGeom>
          <a:solidFill>
            <a:srgbClr val="333399"/>
          </a:solidFill>
          <a:ln w="12700">
            <a:noFill/>
            <a:miter lim="800000"/>
            <a:headEnd type="none" w="sm" len="sm"/>
            <a:tailEnd type="none" w="sm" len="sm"/>
          </a:ln>
        </p:spPr>
        <p:txBody>
          <a:bodyPr wrap="none" anchor="ctr"/>
          <a:lstStyle/>
          <a:p>
            <a:pPr eaLnBrk="0" hangingPunct="0"/>
            <a:endParaRPr lang="en-US"/>
          </a:p>
        </p:txBody>
      </p:sp>
      <p:sp>
        <p:nvSpPr>
          <p:cNvPr id="2073" name="Rectangle 6"/>
          <p:cNvSpPr>
            <a:spLocks noChangeArrowheads="1"/>
          </p:cNvSpPr>
          <p:nvPr/>
        </p:nvSpPr>
        <p:spPr bwMode="auto">
          <a:xfrm>
            <a:off x="533400" y="838200"/>
            <a:ext cx="7467600" cy="6096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2074" name="Text Box 7"/>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eaLnBrk="0" hangingPunct="0"/>
            <a:r>
              <a:rPr lang="en-US" sz="3200">
                <a:solidFill>
                  <a:srgbClr val="FFFFFF"/>
                </a:solidFill>
              </a:rPr>
              <a:t>F I G U R E    6. 4</a:t>
            </a:r>
          </a:p>
        </p:txBody>
      </p:sp>
      <p:sp>
        <p:nvSpPr>
          <p:cNvPr id="2075" name="Rectangle 8"/>
          <p:cNvSpPr>
            <a:spLocks noChangeArrowheads="1"/>
          </p:cNvSpPr>
          <p:nvPr/>
        </p:nvSpPr>
        <p:spPr bwMode="auto">
          <a:xfrm>
            <a:off x="838200" y="914400"/>
            <a:ext cx="7010400" cy="457200"/>
          </a:xfrm>
          <a:prstGeom prst="rect">
            <a:avLst/>
          </a:prstGeom>
          <a:noFill/>
          <a:ln w="9525">
            <a:noFill/>
            <a:miter lim="800000"/>
            <a:headEnd/>
            <a:tailEnd/>
          </a:ln>
        </p:spPr>
        <p:txBody>
          <a:bodyPr lIns="92075" tIns="46038" rIns="92075" bIns="46038" anchor="ctr"/>
          <a:lstStyle/>
          <a:p>
            <a:pPr eaLnBrk="0" hangingPunct="0"/>
            <a:r>
              <a:rPr lang="en-US" sz="2400" b="1"/>
              <a:t>B-to-B Means-End Chain for Greenfield Online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oter Placeholder 4"/>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49154"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049244F1-A99E-47DC-8F32-5F098A9372AC}" type="slidenum">
              <a:rPr lang="en-US" smtClean="0">
                <a:latin typeface="Arial" charset="0"/>
                <a:cs typeface="Arial" charset="0"/>
              </a:rPr>
              <a:pPr/>
              <a:t>16</a:t>
            </a:fld>
            <a:endParaRPr lang="en-US" smtClean="0">
              <a:latin typeface="Arial" charset="0"/>
              <a:cs typeface="Arial" charset="0"/>
            </a:endParaRPr>
          </a:p>
        </p:txBody>
      </p:sp>
      <p:sp>
        <p:nvSpPr>
          <p:cNvPr id="49155"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49156"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49157"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pic>
        <p:nvPicPr>
          <p:cNvPr id="49158" name="Picture 1"/>
          <p:cNvPicPr>
            <a:picLocks noChangeAspect="1"/>
          </p:cNvPicPr>
          <p:nvPr/>
        </p:nvPicPr>
        <p:blipFill>
          <a:blip r:embed="rId3"/>
          <a:srcRect/>
          <a:stretch>
            <a:fillRect/>
          </a:stretch>
        </p:blipFill>
        <p:spPr bwMode="auto">
          <a:xfrm>
            <a:off x="2346325" y="0"/>
            <a:ext cx="5121275" cy="640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1" name="Footer Placeholder 5"/>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51202"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3148B054-151C-47DE-804C-A1BF305E3918}" type="slidenum">
              <a:rPr lang="en-US" smtClean="0">
                <a:latin typeface="Arial" charset="0"/>
                <a:cs typeface="Arial" charset="0"/>
              </a:rPr>
              <a:pPr/>
              <a:t>17</a:t>
            </a:fld>
            <a:endParaRPr lang="en-US" smtClean="0">
              <a:latin typeface="Arial" charset="0"/>
              <a:cs typeface="Arial" charset="0"/>
            </a:endParaRPr>
          </a:p>
        </p:txBody>
      </p:sp>
      <p:sp>
        <p:nvSpPr>
          <p:cNvPr id="27652" name="Rectangle 2"/>
          <p:cNvSpPr>
            <a:spLocks noGrp="1" noChangeArrowheads="1"/>
          </p:cNvSpPr>
          <p:nvPr>
            <p:ph type="title"/>
          </p:nvPr>
        </p:nvSpPr>
        <p:spPr>
          <a:xfrm>
            <a:off x="990600" y="228600"/>
            <a:ext cx="7696200" cy="914400"/>
          </a:xfrm>
        </p:spPr>
        <p:txBody>
          <a:bodyPr/>
          <a:lstStyle/>
          <a:p>
            <a:pPr algn="ctr">
              <a:defRPr/>
            </a:pPr>
            <a:r>
              <a:rPr lang="en-US" sz="4400" dirty="0" smtClean="0">
                <a:solidFill>
                  <a:schemeClr val="accent6"/>
                </a:solidFill>
              </a:rPr>
              <a:t>Leverage Points</a:t>
            </a:r>
            <a:endParaRPr lang="en-US" sz="6600" dirty="0" smtClean="0">
              <a:solidFill>
                <a:schemeClr val="accent6"/>
              </a:solidFill>
            </a:endParaRPr>
          </a:p>
        </p:txBody>
      </p:sp>
      <p:sp>
        <p:nvSpPr>
          <p:cNvPr id="51204" name="Rectangle 3"/>
          <p:cNvSpPr>
            <a:spLocks noGrp="1" noChangeArrowheads="1"/>
          </p:cNvSpPr>
          <p:nvPr>
            <p:ph type="body" sz="half" idx="1"/>
          </p:nvPr>
        </p:nvSpPr>
        <p:spPr>
          <a:xfrm>
            <a:off x="1066800" y="1600200"/>
            <a:ext cx="7772400" cy="2743200"/>
          </a:xfrm>
        </p:spPr>
        <p:txBody>
          <a:bodyPr/>
          <a:lstStyle/>
          <a:p>
            <a:r>
              <a:rPr lang="en-US" sz="2400" smtClean="0"/>
              <a:t>Moves consumer from benefits to personal value</a:t>
            </a:r>
          </a:p>
          <a:p>
            <a:r>
              <a:rPr lang="en-US" sz="2400" smtClean="0"/>
              <a:t>Links attributes – benefits – personal values</a:t>
            </a:r>
          </a:p>
          <a:p>
            <a:r>
              <a:rPr lang="en-US" sz="2400" smtClean="0"/>
              <a:t>Associated with attitude change</a:t>
            </a:r>
          </a:p>
          <a:p>
            <a:r>
              <a:rPr lang="en-US" sz="2400" smtClean="0"/>
              <a:t>Ads need powerful leverage points</a:t>
            </a:r>
          </a:p>
        </p:txBody>
      </p:sp>
      <p:sp>
        <p:nvSpPr>
          <p:cNvPr id="51205"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51206"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51207"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49" name="Footer Placeholder 5"/>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53250"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D037F02B-4AA4-4A53-A4DA-65BF6A21CC87}" type="slidenum">
              <a:rPr lang="en-US" smtClean="0">
                <a:latin typeface="Arial" charset="0"/>
                <a:cs typeface="Arial" charset="0"/>
              </a:rPr>
              <a:pPr/>
              <a:t>18</a:t>
            </a:fld>
            <a:endParaRPr lang="en-US" smtClean="0">
              <a:latin typeface="Arial" charset="0"/>
              <a:cs typeface="Arial" charset="0"/>
            </a:endParaRPr>
          </a:p>
        </p:txBody>
      </p:sp>
      <p:sp>
        <p:nvSpPr>
          <p:cNvPr id="27652" name="Rectangle 2"/>
          <p:cNvSpPr>
            <a:spLocks noGrp="1" noChangeArrowheads="1"/>
          </p:cNvSpPr>
          <p:nvPr>
            <p:ph type="title"/>
          </p:nvPr>
        </p:nvSpPr>
        <p:spPr>
          <a:xfrm>
            <a:off x="990600" y="228600"/>
            <a:ext cx="7696200" cy="914400"/>
          </a:xfrm>
        </p:spPr>
        <p:txBody>
          <a:bodyPr/>
          <a:lstStyle/>
          <a:p>
            <a:pPr algn="ctr">
              <a:defRPr/>
            </a:pPr>
            <a:r>
              <a:rPr lang="en-US" sz="4800" dirty="0" smtClean="0">
                <a:solidFill>
                  <a:schemeClr val="accent6"/>
                </a:solidFill>
              </a:rPr>
              <a:t>Taglines</a:t>
            </a:r>
            <a:endParaRPr lang="en-US" sz="7200" dirty="0" smtClean="0">
              <a:solidFill>
                <a:schemeClr val="accent6"/>
              </a:solidFill>
            </a:endParaRPr>
          </a:p>
        </p:txBody>
      </p:sp>
      <p:sp>
        <p:nvSpPr>
          <p:cNvPr id="53252" name="Rectangle 3"/>
          <p:cNvSpPr>
            <a:spLocks noGrp="1" noChangeArrowheads="1"/>
          </p:cNvSpPr>
          <p:nvPr>
            <p:ph type="body" sz="half" idx="1"/>
          </p:nvPr>
        </p:nvSpPr>
        <p:spPr>
          <a:xfrm>
            <a:off x="1295400" y="1600200"/>
            <a:ext cx="7543800" cy="3581400"/>
          </a:xfrm>
        </p:spPr>
        <p:txBody>
          <a:bodyPr/>
          <a:lstStyle/>
          <a:p>
            <a:r>
              <a:rPr lang="en-US" smtClean="0"/>
              <a:t>Key phrase in an advertisement</a:t>
            </a:r>
          </a:p>
          <a:p>
            <a:r>
              <a:rPr lang="en-US" smtClean="0"/>
              <a:t>Memorable</a:t>
            </a:r>
          </a:p>
          <a:p>
            <a:r>
              <a:rPr lang="en-US" smtClean="0"/>
              <a:t>Identify uniqueness or special meaning</a:t>
            </a:r>
          </a:p>
          <a:p>
            <a:r>
              <a:rPr lang="en-US" smtClean="0"/>
              <a:t>Provide consistency</a:t>
            </a:r>
          </a:p>
          <a:p>
            <a:r>
              <a:rPr lang="en-US" smtClean="0"/>
              <a:t>Taglines identified with specific brands</a:t>
            </a:r>
          </a:p>
          <a:p>
            <a:r>
              <a:rPr lang="en-US" smtClean="0"/>
              <a:t>Catchy taglines transcend campaigns</a:t>
            </a:r>
          </a:p>
          <a:p>
            <a:r>
              <a:rPr lang="en-US" smtClean="0"/>
              <a:t>Developing new taglines</a:t>
            </a:r>
          </a:p>
        </p:txBody>
      </p:sp>
      <p:sp>
        <p:nvSpPr>
          <p:cNvPr id="5325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5325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53255"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Footer Placeholder 5"/>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55298"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28338539-5622-4D80-B68D-474C72247F6A}" type="slidenum">
              <a:rPr lang="en-US" smtClean="0">
                <a:latin typeface="Arial" charset="0"/>
                <a:cs typeface="Arial" charset="0"/>
              </a:rPr>
              <a:pPr/>
              <a:t>19</a:t>
            </a:fld>
            <a:endParaRPr lang="en-US" smtClean="0">
              <a:latin typeface="Arial" charset="0"/>
              <a:cs typeface="Arial" charset="0"/>
            </a:endParaRPr>
          </a:p>
        </p:txBody>
      </p:sp>
      <p:sp>
        <p:nvSpPr>
          <p:cNvPr id="55299" name="Rectangle 2"/>
          <p:cNvSpPr>
            <a:spLocks noGrp="1" noChangeArrowheads="1"/>
          </p:cNvSpPr>
          <p:nvPr>
            <p:ph type="title"/>
          </p:nvPr>
        </p:nvSpPr>
        <p:spPr>
          <a:xfrm>
            <a:off x="838200" y="228600"/>
            <a:ext cx="8001000" cy="914400"/>
          </a:xfrm>
        </p:spPr>
        <p:txBody>
          <a:bodyPr/>
          <a:lstStyle/>
          <a:p>
            <a:pPr algn="ctr"/>
            <a:r>
              <a:rPr lang="en-US" smtClean="0">
                <a:solidFill>
                  <a:srgbClr val="C00000"/>
                </a:solidFill>
              </a:rPr>
              <a:t>Tagline for Philadelphia Cream Cheese</a:t>
            </a:r>
            <a:endParaRPr lang="en-US" sz="4800" smtClean="0">
              <a:solidFill>
                <a:srgbClr val="C00000"/>
              </a:solidFill>
            </a:endParaRPr>
          </a:p>
        </p:txBody>
      </p:sp>
      <p:sp>
        <p:nvSpPr>
          <p:cNvPr id="55300"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55301"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55302"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55303" name="TextBox 10"/>
          <p:cNvSpPr txBox="1">
            <a:spLocks noChangeArrowheads="1"/>
          </p:cNvSpPr>
          <p:nvPr/>
        </p:nvSpPr>
        <p:spPr bwMode="auto">
          <a:xfrm>
            <a:off x="4662488" y="3095625"/>
            <a:ext cx="4176712" cy="584200"/>
          </a:xfrm>
          <a:prstGeom prst="rect">
            <a:avLst/>
          </a:prstGeom>
          <a:noFill/>
          <a:ln w="9525">
            <a:noFill/>
            <a:miter lim="800000"/>
            <a:headEnd/>
            <a:tailEnd/>
          </a:ln>
        </p:spPr>
        <p:txBody>
          <a:bodyPr>
            <a:spAutoFit/>
          </a:bodyPr>
          <a:lstStyle/>
          <a:p>
            <a:pPr algn="ctr" eaLnBrk="0" hangingPunct="0"/>
            <a:r>
              <a:rPr lang="en-US" sz="3200"/>
              <a:t>“Pheel the moment”</a:t>
            </a:r>
          </a:p>
        </p:txBody>
      </p:sp>
      <p:pic>
        <p:nvPicPr>
          <p:cNvPr id="55304" name="Picture 2"/>
          <p:cNvPicPr>
            <a:picLocks noChangeAspect="1"/>
          </p:cNvPicPr>
          <p:nvPr/>
        </p:nvPicPr>
        <p:blipFill>
          <a:blip r:embed="rId3"/>
          <a:srcRect/>
          <a:stretch>
            <a:fillRect/>
          </a:stretch>
        </p:blipFill>
        <p:spPr bwMode="auto">
          <a:xfrm>
            <a:off x="990600" y="1066800"/>
            <a:ext cx="3829050" cy="518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oter Placeholder 4"/>
          <p:cNvSpPr>
            <a:spLocks noGrp="1"/>
          </p:cNvSpPr>
          <p:nvPr>
            <p:ph type="ftr" sz="quarter" idx="11"/>
          </p:nvPr>
        </p:nvSpPr>
        <p:spPr>
          <a:xfrm>
            <a:off x="2819400" y="6477000"/>
            <a:ext cx="4876800" cy="381000"/>
          </a:xfrm>
          <a:noFill/>
        </p:spPr>
        <p:txBody>
          <a:bodyPr/>
          <a:lstStyle/>
          <a:p>
            <a:r>
              <a:rPr lang="en-US">
                <a:latin typeface="Arial" charset="0"/>
                <a:cs typeface="Arial" charset="0"/>
              </a:rPr>
              <a:t>Copyright ©2014 by Pearson Education, Inc. All rights reserved. </a:t>
            </a:r>
          </a:p>
        </p:txBody>
      </p:sp>
      <p:sp>
        <p:nvSpPr>
          <p:cNvPr id="18434"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1A93C409-40EC-46B9-A4DA-09EDC64D0488}" type="slidenum">
              <a:rPr lang="en-US" smtClean="0">
                <a:latin typeface="Arial" charset="0"/>
                <a:cs typeface="Arial" charset="0"/>
              </a:rPr>
              <a:pPr/>
              <a:t>2</a:t>
            </a:fld>
            <a:endParaRPr lang="en-US" smtClean="0">
              <a:latin typeface="Arial" charset="0"/>
              <a:cs typeface="Arial" charset="0"/>
            </a:endParaRPr>
          </a:p>
        </p:txBody>
      </p:sp>
      <p:sp>
        <p:nvSpPr>
          <p:cNvPr id="18435" name="Rectangle 2"/>
          <p:cNvSpPr>
            <a:spLocks noGrp="1" noChangeArrowheads="1"/>
          </p:cNvSpPr>
          <p:nvPr>
            <p:ph type="title"/>
          </p:nvPr>
        </p:nvSpPr>
        <p:spPr>
          <a:xfrm>
            <a:off x="2971800" y="190500"/>
            <a:ext cx="5867400" cy="1143000"/>
          </a:xfrm>
        </p:spPr>
        <p:txBody>
          <a:bodyPr/>
          <a:lstStyle/>
          <a:p>
            <a:pPr algn="ctr"/>
            <a:r>
              <a:rPr lang="en-US" sz="3600" smtClean="0">
                <a:solidFill>
                  <a:srgbClr val="FF0033"/>
                </a:solidFill>
              </a:rPr>
              <a:t>mcgarrybowen</a:t>
            </a:r>
          </a:p>
        </p:txBody>
      </p:sp>
      <p:sp>
        <p:nvSpPr>
          <p:cNvPr id="6149" name="Rectangle 3"/>
          <p:cNvSpPr>
            <a:spLocks noGrp="1" noChangeArrowheads="1"/>
          </p:cNvSpPr>
          <p:nvPr>
            <p:ph type="body" idx="1"/>
          </p:nvPr>
        </p:nvSpPr>
        <p:spPr>
          <a:xfrm>
            <a:off x="3276600" y="1219200"/>
            <a:ext cx="5562600" cy="4038600"/>
          </a:xfrm>
        </p:spPr>
        <p:txBody>
          <a:bodyPr/>
          <a:lstStyle/>
          <a:p>
            <a:pPr>
              <a:defRPr/>
            </a:pPr>
            <a:r>
              <a:rPr lang="en-US" sz="2400" dirty="0" smtClean="0"/>
              <a:t>Founded 2002</a:t>
            </a:r>
          </a:p>
          <a:p>
            <a:pPr>
              <a:defRPr/>
            </a:pPr>
            <a:r>
              <a:rPr lang="en-US" sz="2400" dirty="0" smtClean="0"/>
              <a:t>Strategic approach</a:t>
            </a:r>
          </a:p>
          <a:p>
            <a:pPr>
              <a:defRPr/>
            </a:pPr>
            <a:r>
              <a:rPr lang="en-US" sz="2400" dirty="0" smtClean="0"/>
              <a:t>Agency of the Year – 2009, 2011</a:t>
            </a:r>
          </a:p>
          <a:p>
            <a:pPr>
              <a:defRPr/>
            </a:pPr>
            <a:r>
              <a:rPr lang="en-US" sz="2400" dirty="0" smtClean="0"/>
              <a:t>New York, Chicago, London</a:t>
            </a:r>
          </a:p>
          <a:p>
            <a:pPr>
              <a:defRPr/>
            </a:pPr>
            <a:r>
              <a:rPr lang="en-US" sz="2400" dirty="0" smtClean="0"/>
              <a:t>Full service approach</a:t>
            </a:r>
          </a:p>
          <a:p>
            <a:pPr>
              <a:defRPr/>
            </a:pPr>
            <a:r>
              <a:rPr lang="en-US" sz="2400" dirty="0" smtClean="0"/>
              <a:t>Hire and believe in people</a:t>
            </a:r>
          </a:p>
          <a:p>
            <a:pPr lvl="5">
              <a:defRPr/>
            </a:pPr>
            <a:r>
              <a:rPr lang="en-US" sz="2400" dirty="0" smtClean="0"/>
              <a:t>Storytelling</a:t>
            </a:r>
          </a:p>
          <a:p>
            <a:pPr lvl="5">
              <a:defRPr/>
            </a:pPr>
            <a:r>
              <a:rPr lang="en-US" sz="2400" dirty="0" smtClean="0"/>
              <a:t>Unification concept</a:t>
            </a:r>
          </a:p>
        </p:txBody>
      </p:sp>
      <p:sp>
        <p:nvSpPr>
          <p:cNvPr id="18437" name="Rectangle 10"/>
          <p:cNvSpPr>
            <a:spLocks noChangeArrowheads="1"/>
          </p:cNvSpPr>
          <p:nvPr/>
        </p:nvSpPr>
        <p:spPr bwMode="auto">
          <a:xfrm>
            <a:off x="0" y="0"/>
            <a:ext cx="2971800" cy="38862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18438" name="Text Box 12"/>
          <p:cNvSpPr txBox="1">
            <a:spLocks noChangeArrowheads="1"/>
          </p:cNvSpPr>
          <p:nvPr/>
        </p:nvSpPr>
        <p:spPr bwMode="auto">
          <a:xfrm>
            <a:off x="419100" y="762000"/>
            <a:ext cx="2133600" cy="2043113"/>
          </a:xfrm>
          <a:prstGeom prst="rect">
            <a:avLst/>
          </a:prstGeom>
          <a:noFill/>
          <a:ln w="12700">
            <a:noFill/>
            <a:miter lim="800000"/>
            <a:headEnd type="none" w="sm" len="sm"/>
            <a:tailEnd type="none" w="sm" len="sm"/>
          </a:ln>
        </p:spPr>
        <p:txBody>
          <a:bodyPr>
            <a:spAutoFit/>
          </a:bodyPr>
          <a:lstStyle/>
          <a:p>
            <a:pPr algn="ctr">
              <a:spcBef>
                <a:spcPct val="50000"/>
              </a:spcBef>
            </a:pPr>
            <a:r>
              <a:rPr lang="en-US" sz="12800">
                <a:solidFill>
                  <a:srgbClr val="CC3300"/>
                </a:solidFill>
              </a:rPr>
              <a:t>6</a:t>
            </a:r>
          </a:p>
        </p:txBody>
      </p:sp>
      <p:sp>
        <p:nvSpPr>
          <p:cNvPr id="18439" name="Rectangle 1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pic>
        <p:nvPicPr>
          <p:cNvPr id="18440" name="Picture 1"/>
          <p:cNvPicPr>
            <a:picLocks noChangeAspect="1"/>
          </p:cNvPicPr>
          <p:nvPr/>
        </p:nvPicPr>
        <p:blipFill>
          <a:blip r:embed="rId3"/>
          <a:srcRect/>
          <a:stretch>
            <a:fillRect/>
          </a:stretch>
        </p:blipFill>
        <p:spPr bwMode="auto">
          <a:xfrm>
            <a:off x="0" y="3886200"/>
            <a:ext cx="5443538" cy="2511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oter Placeholder 5"/>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57346"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56956C8A-E449-4375-9411-A293028A520A}" type="slidenum">
              <a:rPr lang="en-US" smtClean="0">
                <a:latin typeface="Arial" charset="0"/>
                <a:cs typeface="Arial" charset="0"/>
              </a:rPr>
              <a:pPr/>
              <a:t>20</a:t>
            </a:fld>
            <a:endParaRPr lang="en-US" smtClean="0">
              <a:latin typeface="Arial" charset="0"/>
              <a:cs typeface="Arial" charset="0"/>
            </a:endParaRPr>
          </a:p>
        </p:txBody>
      </p:sp>
      <p:sp>
        <p:nvSpPr>
          <p:cNvPr id="57347" name="Rectangle 2"/>
          <p:cNvSpPr>
            <a:spLocks noGrp="1" noChangeArrowheads="1"/>
          </p:cNvSpPr>
          <p:nvPr>
            <p:ph type="title"/>
          </p:nvPr>
        </p:nvSpPr>
        <p:spPr>
          <a:xfrm>
            <a:off x="533400" y="304800"/>
            <a:ext cx="8610600" cy="666750"/>
          </a:xfrm>
        </p:spPr>
        <p:txBody>
          <a:bodyPr/>
          <a:lstStyle/>
          <a:p>
            <a:pPr algn="ctr"/>
            <a:r>
              <a:rPr lang="en-US" sz="4000" smtClean="0">
                <a:solidFill>
                  <a:srgbClr val="FF0033"/>
                </a:solidFill>
              </a:rPr>
              <a:t>Verbal and Visual Elements</a:t>
            </a:r>
          </a:p>
        </p:txBody>
      </p:sp>
      <p:sp>
        <p:nvSpPr>
          <p:cNvPr id="57348" name="Rectangle 3"/>
          <p:cNvSpPr>
            <a:spLocks noGrp="1" noChangeArrowheads="1"/>
          </p:cNvSpPr>
          <p:nvPr>
            <p:ph type="body" sz="half" idx="1"/>
          </p:nvPr>
        </p:nvSpPr>
        <p:spPr>
          <a:xfrm>
            <a:off x="3657600" y="1524000"/>
            <a:ext cx="5257800" cy="4267200"/>
          </a:xfrm>
        </p:spPr>
        <p:txBody>
          <a:bodyPr/>
          <a:lstStyle/>
          <a:p>
            <a:r>
              <a:rPr lang="en-US" sz="2400" smtClean="0"/>
              <a:t>Balance between visual and verbal</a:t>
            </a:r>
          </a:p>
          <a:p>
            <a:r>
              <a:rPr lang="en-US" sz="2400" smtClean="0"/>
              <a:t>Visual processing</a:t>
            </a:r>
          </a:p>
          <a:p>
            <a:pPr lvl="1"/>
            <a:r>
              <a:rPr lang="en-US" sz="2000" smtClean="0"/>
              <a:t>Easier to recall</a:t>
            </a:r>
          </a:p>
          <a:p>
            <a:pPr lvl="1"/>
            <a:r>
              <a:rPr lang="en-US" sz="2000" smtClean="0"/>
              <a:t>Stored both as pictures and words</a:t>
            </a:r>
          </a:p>
          <a:p>
            <a:pPr lvl="1"/>
            <a:r>
              <a:rPr lang="en-US" sz="2000" smtClean="0"/>
              <a:t>Concrete vs. abstract</a:t>
            </a:r>
          </a:p>
          <a:p>
            <a:r>
              <a:rPr lang="en-US" sz="2400" smtClean="0"/>
              <a:t>Radio visual imagery</a:t>
            </a:r>
          </a:p>
          <a:p>
            <a:r>
              <a:rPr lang="en-US" sz="2400" smtClean="0"/>
              <a:t>Visual esperanto</a:t>
            </a:r>
          </a:p>
          <a:p>
            <a:r>
              <a:rPr lang="en-US" sz="2400" smtClean="0"/>
              <a:t>International ads</a:t>
            </a:r>
          </a:p>
          <a:p>
            <a:r>
              <a:rPr lang="en-US" sz="2400" smtClean="0"/>
              <a:t>B-to-B advertisements</a:t>
            </a:r>
          </a:p>
        </p:txBody>
      </p:sp>
      <p:sp>
        <p:nvSpPr>
          <p:cNvPr id="57349" name="Rectangle 11"/>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57350" name="Rectangle 12"/>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57351" name="Rectangle 13"/>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pic>
        <p:nvPicPr>
          <p:cNvPr id="57352" name="Picture 1"/>
          <p:cNvPicPr>
            <a:picLocks noChangeAspect="1"/>
          </p:cNvPicPr>
          <p:nvPr/>
        </p:nvPicPr>
        <p:blipFill>
          <a:blip r:embed="rId3"/>
          <a:srcRect/>
          <a:stretch>
            <a:fillRect/>
          </a:stretch>
        </p:blipFill>
        <p:spPr bwMode="auto">
          <a:xfrm>
            <a:off x="822325" y="1616075"/>
            <a:ext cx="2998788" cy="3625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3" name="Footer Placeholder 5"/>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59394"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EF5A38CB-52F6-47B8-AFF3-352ACEEC4E88}" type="slidenum">
              <a:rPr lang="en-US" smtClean="0">
                <a:latin typeface="Arial" charset="0"/>
                <a:cs typeface="Arial" charset="0"/>
              </a:rPr>
              <a:pPr/>
              <a:t>21</a:t>
            </a:fld>
            <a:endParaRPr lang="en-US" smtClean="0">
              <a:latin typeface="Arial" charset="0"/>
              <a:cs typeface="Arial" charset="0"/>
            </a:endParaRPr>
          </a:p>
        </p:txBody>
      </p:sp>
      <p:sp>
        <p:nvSpPr>
          <p:cNvPr id="59395" name="Rectangle 3"/>
          <p:cNvSpPr>
            <a:spLocks noGrp="1" noChangeArrowheads="1"/>
          </p:cNvSpPr>
          <p:nvPr>
            <p:ph type="body" sz="half" idx="1"/>
          </p:nvPr>
        </p:nvSpPr>
        <p:spPr>
          <a:xfrm>
            <a:off x="1219200" y="1676400"/>
            <a:ext cx="3810000" cy="4114800"/>
          </a:xfrm>
        </p:spPr>
        <p:txBody>
          <a:bodyPr/>
          <a:lstStyle/>
          <a:p>
            <a:pPr>
              <a:lnSpc>
                <a:spcPct val="90000"/>
              </a:lnSpc>
            </a:pPr>
            <a:r>
              <a:rPr lang="en-US" sz="3600" smtClean="0"/>
              <a:t>Fear</a:t>
            </a:r>
          </a:p>
          <a:p>
            <a:pPr>
              <a:lnSpc>
                <a:spcPct val="90000"/>
              </a:lnSpc>
            </a:pPr>
            <a:r>
              <a:rPr lang="en-US" sz="3600" smtClean="0"/>
              <a:t>Humor</a:t>
            </a:r>
          </a:p>
          <a:p>
            <a:pPr>
              <a:lnSpc>
                <a:spcPct val="90000"/>
              </a:lnSpc>
            </a:pPr>
            <a:r>
              <a:rPr lang="en-US" sz="3600" smtClean="0"/>
              <a:t>Sex</a:t>
            </a:r>
          </a:p>
          <a:p>
            <a:pPr>
              <a:lnSpc>
                <a:spcPct val="90000"/>
              </a:lnSpc>
            </a:pPr>
            <a:r>
              <a:rPr lang="en-US" sz="3600" smtClean="0"/>
              <a:t>Music</a:t>
            </a:r>
          </a:p>
          <a:p>
            <a:pPr>
              <a:lnSpc>
                <a:spcPct val="90000"/>
              </a:lnSpc>
            </a:pPr>
            <a:r>
              <a:rPr lang="en-US" sz="3600" smtClean="0"/>
              <a:t>Rationality</a:t>
            </a:r>
          </a:p>
          <a:p>
            <a:pPr>
              <a:lnSpc>
                <a:spcPct val="90000"/>
              </a:lnSpc>
            </a:pPr>
            <a:r>
              <a:rPr lang="en-US" sz="3600" smtClean="0"/>
              <a:t>Emotions</a:t>
            </a:r>
          </a:p>
          <a:p>
            <a:pPr>
              <a:lnSpc>
                <a:spcPct val="90000"/>
              </a:lnSpc>
            </a:pPr>
            <a:r>
              <a:rPr lang="en-US" sz="3600" smtClean="0"/>
              <a:t>Scarcity</a:t>
            </a:r>
          </a:p>
        </p:txBody>
      </p:sp>
      <p:sp>
        <p:nvSpPr>
          <p:cNvPr id="59396"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59397"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59398"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59399" name="Rectangle 9"/>
          <p:cNvSpPr>
            <a:spLocks noChangeArrowheads="1"/>
          </p:cNvSpPr>
          <p:nvPr/>
        </p:nvSpPr>
        <p:spPr bwMode="auto">
          <a:xfrm>
            <a:off x="533400" y="228600"/>
            <a:ext cx="4849813" cy="609600"/>
          </a:xfrm>
          <a:prstGeom prst="rect">
            <a:avLst/>
          </a:prstGeom>
          <a:solidFill>
            <a:srgbClr val="333399"/>
          </a:solidFill>
          <a:ln w="12700">
            <a:noFill/>
            <a:miter lim="800000"/>
            <a:headEnd type="none" w="sm" len="sm"/>
            <a:tailEnd type="none" w="sm" len="sm"/>
          </a:ln>
        </p:spPr>
        <p:txBody>
          <a:bodyPr wrap="none" anchor="ctr"/>
          <a:lstStyle/>
          <a:p>
            <a:pPr eaLnBrk="0" hangingPunct="0"/>
            <a:endParaRPr lang="en-US"/>
          </a:p>
        </p:txBody>
      </p:sp>
      <p:sp>
        <p:nvSpPr>
          <p:cNvPr id="59400" name="Rectangle 10"/>
          <p:cNvSpPr>
            <a:spLocks noChangeArrowheads="1"/>
          </p:cNvSpPr>
          <p:nvPr/>
        </p:nvSpPr>
        <p:spPr bwMode="auto">
          <a:xfrm>
            <a:off x="533400" y="838200"/>
            <a:ext cx="4876800" cy="6096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59401" name="Text Box 11"/>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eaLnBrk="0" hangingPunct="0"/>
            <a:r>
              <a:rPr lang="en-US" sz="3200">
                <a:solidFill>
                  <a:srgbClr val="FFFFFF"/>
                </a:solidFill>
              </a:rPr>
              <a:t>F I G U R E    6. 5</a:t>
            </a:r>
          </a:p>
        </p:txBody>
      </p:sp>
      <p:sp>
        <p:nvSpPr>
          <p:cNvPr id="59402" name="Rectangle 12"/>
          <p:cNvSpPr>
            <a:spLocks noChangeArrowheads="1"/>
          </p:cNvSpPr>
          <p:nvPr/>
        </p:nvSpPr>
        <p:spPr bwMode="auto">
          <a:xfrm>
            <a:off x="838200" y="914400"/>
            <a:ext cx="7010400" cy="457200"/>
          </a:xfrm>
          <a:prstGeom prst="rect">
            <a:avLst/>
          </a:prstGeom>
          <a:noFill/>
          <a:ln w="9525">
            <a:noFill/>
            <a:miter lim="800000"/>
            <a:headEnd/>
            <a:tailEnd/>
          </a:ln>
        </p:spPr>
        <p:txBody>
          <a:bodyPr lIns="92075" tIns="46038" rIns="92075" bIns="46038" anchor="ctr"/>
          <a:lstStyle/>
          <a:p>
            <a:pPr eaLnBrk="0" hangingPunct="0"/>
            <a:r>
              <a:rPr lang="en-US" sz="3200" b="1"/>
              <a:t>Types of Appeals</a:t>
            </a:r>
          </a:p>
        </p:txBody>
      </p:sp>
      <p:pic>
        <p:nvPicPr>
          <p:cNvPr id="59403" name="Picture 1"/>
          <p:cNvPicPr>
            <a:picLocks noChangeAspect="1"/>
          </p:cNvPicPr>
          <p:nvPr/>
        </p:nvPicPr>
        <p:blipFill>
          <a:blip r:embed="rId3"/>
          <a:srcRect/>
          <a:stretch>
            <a:fillRect/>
          </a:stretch>
        </p:blipFill>
        <p:spPr bwMode="auto">
          <a:xfrm>
            <a:off x="4648200" y="1520825"/>
            <a:ext cx="3998913" cy="4803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Footer Placeholder 5"/>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61442"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D39FF979-D647-4C2B-B3AE-25A3E1919BD3}" type="slidenum">
              <a:rPr lang="en-US" smtClean="0">
                <a:latin typeface="Arial" charset="0"/>
                <a:cs typeface="Arial" charset="0"/>
              </a:rPr>
              <a:pPr/>
              <a:t>22</a:t>
            </a:fld>
            <a:endParaRPr lang="en-US" smtClean="0">
              <a:latin typeface="Arial" charset="0"/>
              <a:cs typeface="Arial" charset="0"/>
            </a:endParaRPr>
          </a:p>
        </p:txBody>
      </p:sp>
      <p:sp>
        <p:nvSpPr>
          <p:cNvPr id="61443" name="Rectangle 2"/>
          <p:cNvSpPr>
            <a:spLocks noGrp="1" noChangeArrowheads="1"/>
          </p:cNvSpPr>
          <p:nvPr>
            <p:ph type="title"/>
          </p:nvPr>
        </p:nvSpPr>
        <p:spPr>
          <a:xfrm>
            <a:off x="838200" y="228600"/>
            <a:ext cx="8001000" cy="666750"/>
          </a:xfrm>
        </p:spPr>
        <p:txBody>
          <a:bodyPr/>
          <a:lstStyle/>
          <a:p>
            <a:pPr algn="ctr"/>
            <a:r>
              <a:rPr lang="en-US" sz="4400" smtClean="0">
                <a:solidFill>
                  <a:srgbClr val="FF0033"/>
                </a:solidFill>
              </a:rPr>
              <a:t>Fear Appeal</a:t>
            </a:r>
          </a:p>
        </p:txBody>
      </p:sp>
      <p:sp>
        <p:nvSpPr>
          <p:cNvPr id="14341" name="Rectangle 3"/>
          <p:cNvSpPr>
            <a:spLocks noGrp="1" noChangeArrowheads="1"/>
          </p:cNvSpPr>
          <p:nvPr>
            <p:ph type="body" sz="half" idx="1"/>
          </p:nvPr>
        </p:nvSpPr>
        <p:spPr>
          <a:xfrm>
            <a:off x="1219200" y="1219200"/>
            <a:ext cx="7467600" cy="4800600"/>
          </a:xfrm>
        </p:spPr>
        <p:txBody>
          <a:bodyPr/>
          <a:lstStyle/>
          <a:p>
            <a:pPr>
              <a:defRPr/>
            </a:pPr>
            <a:r>
              <a:rPr lang="en-US" sz="2400" dirty="0" smtClean="0"/>
              <a:t>Fear appeals are common</a:t>
            </a:r>
          </a:p>
          <a:p>
            <a:pPr>
              <a:defRPr/>
            </a:pPr>
            <a:r>
              <a:rPr lang="en-US" sz="2400" dirty="0" smtClean="0"/>
              <a:t>Fear increases interest and is remembered</a:t>
            </a:r>
          </a:p>
          <a:p>
            <a:pPr>
              <a:defRPr/>
            </a:pPr>
            <a:r>
              <a:rPr lang="en-US" b="1" dirty="0" smtClean="0">
                <a:solidFill>
                  <a:schemeClr val="accent6"/>
                </a:solidFill>
              </a:rPr>
              <a:t>Severity and vulnerability</a:t>
            </a:r>
          </a:p>
          <a:p>
            <a:pPr lvl="1">
              <a:defRPr/>
            </a:pPr>
            <a:r>
              <a:rPr lang="en-US" sz="2000" dirty="0" smtClean="0"/>
              <a:t>Severity – level of consequence</a:t>
            </a:r>
          </a:p>
          <a:p>
            <a:pPr lvl="1">
              <a:defRPr/>
            </a:pPr>
            <a:r>
              <a:rPr lang="en-US" sz="2000" dirty="0" smtClean="0"/>
              <a:t>Vulnerability – probability of event occurring</a:t>
            </a:r>
          </a:p>
          <a:p>
            <a:pPr>
              <a:defRPr/>
            </a:pPr>
            <a:r>
              <a:rPr lang="en-US" b="1" dirty="0" smtClean="0">
                <a:solidFill>
                  <a:schemeClr val="accent6"/>
                </a:solidFill>
              </a:rPr>
              <a:t>Response efficacy</a:t>
            </a:r>
          </a:p>
          <a:p>
            <a:pPr lvl="1">
              <a:defRPr/>
            </a:pPr>
            <a:r>
              <a:rPr lang="en-US" sz="2000" dirty="0" smtClean="0"/>
              <a:t>Intrinsic reward</a:t>
            </a:r>
          </a:p>
          <a:p>
            <a:pPr lvl="1">
              <a:defRPr/>
            </a:pPr>
            <a:r>
              <a:rPr lang="en-US" sz="2000" dirty="0" smtClean="0"/>
              <a:t>Extrinsic reward</a:t>
            </a:r>
          </a:p>
          <a:p>
            <a:pPr lvl="1">
              <a:defRPr/>
            </a:pPr>
            <a:r>
              <a:rPr lang="en-US" sz="2000" dirty="0" smtClean="0"/>
              <a:t>Response costs</a:t>
            </a:r>
          </a:p>
          <a:p>
            <a:pPr lvl="1">
              <a:defRPr/>
            </a:pPr>
            <a:r>
              <a:rPr lang="en-US" sz="2000" dirty="0" smtClean="0"/>
              <a:t>Self-efficacy</a:t>
            </a:r>
          </a:p>
          <a:p>
            <a:pPr lvl="1">
              <a:defRPr/>
            </a:pPr>
            <a:r>
              <a:rPr lang="en-US" sz="2000" dirty="0" smtClean="0"/>
              <a:t>Response efficacy</a:t>
            </a:r>
          </a:p>
        </p:txBody>
      </p:sp>
      <p:sp>
        <p:nvSpPr>
          <p:cNvPr id="61445" name="Rectangle 11"/>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61446" name="Rectangle 12"/>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61447" name="Rectangle 13"/>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Footer Placeholder 3"/>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63490" name="Slide Number Placeholder 4"/>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2EF40EEA-1DD7-40AA-A14B-D8F30EA34E5B}" type="slidenum">
              <a:rPr lang="en-US" smtClean="0">
                <a:latin typeface="Arial" charset="0"/>
                <a:cs typeface="Arial" charset="0"/>
              </a:rPr>
              <a:pPr/>
              <a:t>23</a:t>
            </a:fld>
            <a:endParaRPr lang="en-US" smtClean="0">
              <a:latin typeface="Arial" charset="0"/>
              <a:cs typeface="Arial" charset="0"/>
            </a:endParaRPr>
          </a:p>
        </p:txBody>
      </p:sp>
      <p:sp>
        <p:nvSpPr>
          <p:cNvPr id="63491" name="Rectangle 39"/>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63492" name="Rectangle 40"/>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63493" name="Rectangle 41"/>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pic>
        <p:nvPicPr>
          <p:cNvPr id="63494" name="Picture 42" descr="FG"/>
          <p:cNvPicPr>
            <a:picLocks noChangeAspect="1" noChangeArrowheads="1"/>
          </p:cNvPicPr>
          <p:nvPr/>
        </p:nvPicPr>
        <p:blipFill>
          <a:blip r:embed="rId3"/>
          <a:srcRect/>
          <a:stretch>
            <a:fillRect/>
          </a:stretch>
        </p:blipFill>
        <p:spPr bwMode="auto">
          <a:xfrm>
            <a:off x="838200" y="1447800"/>
            <a:ext cx="8001000" cy="4856163"/>
          </a:xfrm>
          <a:prstGeom prst="rect">
            <a:avLst/>
          </a:prstGeom>
          <a:noFill/>
          <a:ln w="9525">
            <a:noFill/>
            <a:miter lim="800000"/>
            <a:headEnd/>
            <a:tailEnd/>
          </a:ln>
        </p:spPr>
      </p:pic>
      <p:sp>
        <p:nvSpPr>
          <p:cNvPr id="63495" name="Rectangle 35"/>
          <p:cNvSpPr>
            <a:spLocks noChangeArrowheads="1"/>
          </p:cNvSpPr>
          <p:nvPr/>
        </p:nvSpPr>
        <p:spPr bwMode="auto">
          <a:xfrm>
            <a:off x="533400" y="228600"/>
            <a:ext cx="5715000" cy="609600"/>
          </a:xfrm>
          <a:prstGeom prst="rect">
            <a:avLst/>
          </a:prstGeom>
          <a:solidFill>
            <a:srgbClr val="333399"/>
          </a:solidFill>
          <a:ln w="12700">
            <a:noFill/>
            <a:miter lim="800000"/>
            <a:headEnd type="none" w="sm" len="sm"/>
            <a:tailEnd type="none" w="sm" len="sm"/>
          </a:ln>
        </p:spPr>
        <p:txBody>
          <a:bodyPr wrap="none" anchor="ctr"/>
          <a:lstStyle/>
          <a:p>
            <a:pPr eaLnBrk="0" hangingPunct="0"/>
            <a:endParaRPr lang="en-US"/>
          </a:p>
        </p:txBody>
      </p:sp>
      <p:sp>
        <p:nvSpPr>
          <p:cNvPr id="63496" name="Rectangle 36"/>
          <p:cNvSpPr>
            <a:spLocks noChangeArrowheads="1"/>
          </p:cNvSpPr>
          <p:nvPr/>
        </p:nvSpPr>
        <p:spPr bwMode="auto">
          <a:xfrm>
            <a:off x="533400" y="838200"/>
            <a:ext cx="5715000" cy="6096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63497" name="Text Box 37"/>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eaLnBrk="0" hangingPunct="0"/>
            <a:r>
              <a:rPr lang="en-US" sz="3200">
                <a:solidFill>
                  <a:srgbClr val="FFFFFF"/>
                </a:solidFill>
              </a:rPr>
              <a:t>F I G U R E    6 . 6</a:t>
            </a:r>
          </a:p>
        </p:txBody>
      </p:sp>
      <p:sp>
        <p:nvSpPr>
          <p:cNvPr id="63498" name="Rectangle 38"/>
          <p:cNvSpPr>
            <a:spLocks noChangeArrowheads="1"/>
          </p:cNvSpPr>
          <p:nvPr/>
        </p:nvSpPr>
        <p:spPr bwMode="auto">
          <a:xfrm>
            <a:off x="762000" y="914400"/>
            <a:ext cx="5029200" cy="457200"/>
          </a:xfrm>
          <a:prstGeom prst="rect">
            <a:avLst/>
          </a:prstGeom>
          <a:noFill/>
          <a:ln w="9525">
            <a:noFill/>
            <a:miter lim="800000"/>
            <a:headEnd/>
            <a:tailEnd/>
          </a:ln>
        </p:spPr>
        <p:txBody>
          <a:bodyPr lIns="92075" tIns="46038" rIns="92075" bIns="46038" anchor="ctr"/>
          <a:lstStyle/>
          <a:p>
            <a:pPr algn="ctr" eaLnBrk="0" hangingPunct="0"/>
            <a:r>
              <a:rPr lang="en-US" sz="2800" b="1"/>
              <a:t>Behavioral Response Model</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Footer Placeholder 5"/>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65538"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E902896A-CF54-48BE-B021-87C89CF9DB94}" type="slidenum">
              <a:rPr lang="en-US" smtClean="0">
                <a:latin typeface="Arial" charset="0"/>
                <a:cs typeface="Arial" charset="0"/>
              </a:rPr>
              <a:pPr/>
              <a:t>24</a:t>
            </a:fld>
            <a:endParaRPr lang="en-US" smtClean="0">
              <a:latin typeface="Arial" charset="0"/>
              <a:cs typeface="Arial" charset="0"/>
            </a:endParaRPr>
          </a:p>
        </p:txBody>
      </p:sp>
      <p:sp>
        <p:nvSpPr>
          <p:cNvPr id="65539" name="Rectangle 2"/>
          <p:cNvSpPr>
            <a:spLocks noGrp="1" noChangeArrowheads="1"/>
          </p:cNvSpPr>
          <p:nvPr>
            <p:ph type="title"/>
          </p:nvPr>
        </p:nvSpPr>
        <p:spPr>
          <a:xfrm>
            <a:off x="838200" y="1143000"/>
            <a:ext cx="3657600" cy="666750"/>
          </a:xfrm>
        </p:spPr>
        <p:txBody>
          <a:bodyPr/>
          <a:lstStyle/>
          <a:p>
            <a:pPr algn="ctr"/>
            <a:r>
              <a:rPr lang="en-US" sz="4000" smtClean="0">
                <a:solidFill>
                  <a:srgbClr val="FF0033"/>
                </a:solidFill>
              </a:rPr>
              <a:t>Fear Appeal</a:t>
            </a:r>
          </a:p>
        </p:txBody>
      </p:sp>
      <p:sp>
        <p:nvSpPr>
          <p:cNvPr id="14341" name="Rectangle 3"/>
          <p:cNvSpPr>
            <a:spLocks noGrp="1" noChangeArrowheads="1"/>
          </p:cNvSpPr>
          <p:nvPr>
            <p:ph type="body" sz="half" idx="1"/>
          </p:nvPr>
        </p:nvSpPr>
        <p:spPr>
          <a:xfrm>
            <a:off x="1066800" y="2971800"/>
            <a:ext cx="3733800" cy="1905000"/>
          </a:xfrm>
        </p:spPr>
        <p:txBody>
          <a:bodyPr/>
          <a:lstStyle/>
          <a:p>
            <a:pPr>
              <a:buFontTx/>
              <a:buNone/>
              <a:defRPr/>
            </a:pPr>
            <a:r>
              <a:rPr lang="en-US" b="1" dirty="0" smtClean="0">
                <a:solidFill>
                  <a:schemeClr val="accent6"/>
                </a:solidFill>
              </a:rPr>
              <a:t>Appeal strength</a:t>
            </a:r>
          </a:p>
          <a:p>
            <a:pPr lvl="1">
              <a:buFontTx/>
              <a:buNone/>
              <a:defRPr/>
            </a:pPr>
            <a:r>
              <a:rPr lang="en-US" sz="2000" dirty="0" smtClean="0"/>
              <a:t>Low – not noticed</a:t>
            </a:r>
          </a:p>
          <a:p>
            <a:pPr lvl="1">
              <a:buFontTx/>
              <a:buNone/>
              <a:defRPr/>
            </a:pPr>
            <a:r>
              <a:rPr lang="en-US" sz="2000" dirty="0" smtClean="0"/>
              <a:t>High – ignored</a:t>
            </a:r>
          </a:p>
          <a:p>
            <a:pPr lvl="1">
              <a:buFontTx/>
              <a:buNone/>
              <a:defRPr/>
            </a:pPr>
            <a:r>
              <a:rPr lang="en-US" sz="2000" dirty="0" smtClean="0"/>
              <a:t>Moderate – works best</a:t>
            </a:r>
          </a:p>
          <a:p>
            <a:pPr>
              <a:defRPr/>
            </a:pPr>
            <a:endParaRPr lang="en-US" sz="2000" dirty="0" smtClean="0"/>
          </a:p>
        </p:txBody>
      </p:sp>
      <p:sp>
        <p:nvSpPr>
          <p:cNvPr id="65541" name="Rectangle 11"/>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65542" name="Rectangle 12"/>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65543" name="Rectangle 13"/>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pic>
        <p:nvPicPr>
          <p:cNvPr id="65544" name="Picture 1"/>
          <p:cNvPicPr>
            <a:picLocks noChangeAspect="1"/>
          </p:cNvPicPr>
          <p:nvPr/>
        </p:nvPicPr>
        <p:blipFill>
          <a:blip r:embed="rId3"/>
          <a:srcRect/>
          <a:stretch>
            <a:fillRect/>
          </a:stretch>
        </p:blipFill>
        <p:spPr bwMode="auto">
          <a:xfrm>
            <a:off x="4267200" y="76200"/>
            <a:ext cx="4656138" cy="640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5" name="Footer Placeholder 5"/>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67586"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B9802178-0A4C-4A58-9AD0-333C190096D3}" type="slidenum">
              <a:rPr lang="en-US" smtClean="0">
                <a:latin typeface="Arial" charset="0"/>
                <a:cs typeface="Arial" charset="0"/>
              </a:rPr>
              <a:pPr/>
              <a:t>25</a:t>
            </a:fld>
            <a:endParaRPr lang="en-US" smtClean="0">
              <a:latin typeface="Arial" charset="0"/>
              <a:cs typeface="Arial" charset="0"/>
            </a:endParaRPr>
          </a:p>
        </p:txBody>
      </p:sp>
      <p:sp>
        <p:nvSpPr>
          <p:cNvPr id="67587" name="Rectangle 2"/>
          <p:cNvSpPr>
            <a:spLocks noGrp="1" noChangeArrowheads="1"/>
          </p:cNvSpPr>
          <p:nvPr>
            <p:ph type="title"/>
          </p:nvPr>
        </p:nvSpPr>
        <p:spPr>
          <a:xfrm>
            <a:off x="838200" y="0"/>
            <a:ext cx="8001000" cy="1276350"/>
          </a:xfrm>
        </p:spPr>
        <p:txBody>
          <a:bodyPr/>
          <a:lstStyle/>
          <a:p>
            <a:pPr algn="ctr"/>
            <a:r>
              <a:rPr lang="en-US" sz="5400" smtClean="0">
                <a:solidFill>
                  <a:srgbClr val="FF0033"/>
                </a:solidFill>
              </a:rPr>
              <a:t>Humor Appeal</a:t>
            </a:r>
          </a:p>
        </p:txBody>
      </p:sp>
      <p:sp>
        <p:nvSpPr>
          <p:cNvPr id="67588" name="Rectangle 3"/>
          <p:cNvSpPr>
            <a:spLocks noGrp="1" noChangeArrowheads="1"/>
          </p:cNvSpPr>
          <p:nvPr>
            <p:ph type="body" sz="half" idx="1"/>
          </p:nvPr>
        </p:nvSpPr>
        <p:spPr>
          <a:xfrm>
            <a:off x="838200" y="1371600"/>
            <a:ext cx="7620000" cy="3276600"/>
          </a:xfrm>
        </p:spPr>
        <p:txBody>
          <a:bodyPr/>
          <a:lstStyle/>
          <a:p>
            <a:r>
              <a:rPr lang="en-US" smtClean="0"/>
              <a:t>Excellent for getting and keeping attention</a:t>
            </a:r>
          </a:p>
          <a:p>
            <a:r>
              <a:rPr lang="en-US" smtClean="0"/>
              <a:t>Used in 30% of TV and radio ads</a:t>
            </a:r>
          </a:p>
          <a:p>
            <a:r>
              <a:rPr lang="en-US" smtClean="0"/>
              <a:t>Humor causes consumers to</a:t>
            </a:r>
          </a:p>
          <a:p>
            <a:pPr lvl="1"/>
            <a:r>
              <a:rPr lang="en-US" smtClean="0"/>
              <a:t>Watch</a:t>
            </a:r>
          </a:p>
          <a:p>
            <a:pPr lvl="1"/>
            <a:r>
              <a:rPr lang="en-US" smtClean="0"/>
              <a:t>Laugh</a:t>
            </a:r>
          </a:p>
          <a:p>
            <a:pPr lvl="1"/>
            <a:r>
              <a:rPr lang="en-US" smtClean="0"/>
              <a:t>Remember </a:t>
            </a:r>
          </a:p>
        </p:txBody>
      </p:sp>
      <p:sp>
        <p:nvSpPr>
          <p:cNvPr id="67589"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67590"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67591"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pic>
        <p:nvPicPr>
          <p:cNvPr id="67592" name="Picture 2"/>
          <p:cNvPicPr>
            <a:picLocks noChangeAspect="1"/>
          </p:cNvPicPr>
          <p:nvPr/>
        </p:nvPicPr>
        <p:blipFill>
          <a:blip r:embed="rId3"/>
          <a:srcRect/>
          <a:stretch>
            <a:fillRect/>
          </a:stretch>
        </p:blipFill>
        <p:spPr bwMode="auto">
          <a:xfrm>
            <a:off x="5791200" y="2819400"/>
            <a:ext cx="2895600" cy="36560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3" name="Footer Placeholder 5"/>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69634"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20BB1D00-71E8-4D8A-9665-F095D0EB4EB4}" type="slidenum">
              <a:rPr lang="en-US" smtClean="0">
                <a:latin typeface="Arial" charset="0"/>
                <a:cs typeface="Arial" charset="0"/>
              </a:rPr>
              <a:pPr/>
              <a:t>26</a:t>
            </a:fld>
            <a:endParaRPr lang="en-US" smtClean="0">
              <a:latin typeface="Arial" charset="0"/>
              <a:cs typeface="Arial" charset="0"/>
            </a:endParaRPr>
          </a:p>
        </p:txBody>
      </p:sp>
      <p:sp>
        <p:nvSpPr>
          <p:cNvPr id="69635" name="Rectangle 2"/>
          <p:cNvSpPr>
            <a:spLocks noGrp="1" noChangeArrowheads="1"/>
          </p:cNvSpPr>
          <p:nvPr>
            <p:ph type="title"/>
          </p:nvPr>
        </p:nvSpPr>
        <p:spPr>
          <a:xfrm>
            <a:off x="838200" y="76200"/>
            <a:ext cx="6934200" cy="1143000"/>
          </a:xfrm>
        </p:spPr>
        <p:txBody>
          <a:bodyPr/>
          <a:lstStyle/>
          <a:p>
            <a:pPr algn="ctr"/>
            <a:r>
              <a:rPr lang="en-US" sz="5400" smtClean="0">
                <a:solidFill>
                  <a:srgbClr val="FF0033"/>
                </a:solidFill>
              </a:rPr>
              <a:t>Humor Appeal</a:t>
            </a:r>
          </a:p>
        </p:txBody>
      </p:sp>
      <p:sp>
        <p:nvSpPr>
          <p:cNvPr id="20485" name="Rectangle 3"/>
          <p:cNvSpPr>
            <a:spLocks noGrp="1" noChangeArrowheads="1"/>
          </p:cNvSpPr>
          <p:nvPr>
            <p:ph type="body" sz="half" idx="1"/>
          </p:nvPr>
        </p:nvSpPr>
        <p:spPr>
          <a:xfrm>
            <a:off x="1676400" y="1219200"/>
            <a:ext cx="7162800" cy="4953000"/>
          </a:xfrm>
        </p:spPr>
        <p:txBody>
          <a:bodyPr/>
          <a:lstStyle/>
          <a:p>
            <a:pPr>
              <a:defRPr/>
            </a:pPr>
            <a:r>
              <a:rPr lang="en-US" b="1" dirty="0" smtClean="0">
                <a:solidFill>
                  <a:schemeClr val="accent6"/>
                </a:solidFill>
              </a:rPr>
              <a:t>Advantages of humor</a:t>
            </a:r>
          </a:p>
          <a:p>
            <a:pPr lvl="1">
              <a:defRPr/>
            </a:pPr>
            <a:r>
              <a:rPr lang="en-US" sz="2000" dirty="0" smtClean="0"/>
              <a:t>Piques interest</a:t>
            </a:r>
          </a:p>
          <a:p>
            <a:pPr lvl="1">
              <a:defRPr/>
            </a:pPr>
            <a:r>
              <a:rPr lang="en-US" sz="2000" dirty="0" smtClean="0"/>
              <a:t>Increases recall and comprehension</a:t>
            </a:r>
          </a:p>
          <a:p>
            <a:pPr lvl="1">
              <a:defRPr/>
            </a:pPr>
            <a:r>
              <a:rPr lang="en-US" sz="2000" dirty="0" smtClean="0"/>
              <a:t>Elevates mood</a:t>
            </a:r>
          </a:p>
          <a:p>
            <a:pPr>
              <a:defRPr/>
            </a:pPr>
            <a:r>
              <a:rPr lang="en-US" b="1" dirty="0" smtClean="0">
                <a:solidFill>
                  <a:schemeClr val="accent6"/>
                </a:solidFill>
              </a:rPr>
              <a:t>Problems with humor</a:t>
            </a:r>
          </a:p>
          <a:p>
            <a:pPr lvl="1">
              <a:defRPr/>
            </a:pPr>
            <a:r>
              <a:rPr lang="en-US" sz="2000" dirty="0" smtClean="0"/>
              <a:t>Offensive</a:t>
            </a:r>
          </a:p>
          <a:p>
            <a:pPr lvl="1">
              <a:defRPr/>
            </a:pPr>
            <a:r>
              <a:rPr lang="en-US" sz="2000" dirty="0" smtClean="0"/>
              <a:t>Overpower message</a:t>
            </a:r>
          </a:p>
          <a:p>
            <a:pPr>
              <a:defRPr/>
            </a:pPr>
            <a:r>
              <a:rPr lang="en-US" sz="2400" dirty="0" smtClean="0"/>
              <a:t>Humor should focus on product</a:t>
            </a:r>
          </a:p>
          <a:p>
            <a:pPr>
              <a:defRPr/>
            </a:pPr>
            <a:r>
              <a:rPr lang="en-US" b="1" dirty="0" smtClean="0">
                <a:solidFill>
                  <a:schemeClr val="accent6"/>
                </a:solidFill>
              </a:rPr>
              <a:t>International usage</a:t>
            </a:r>
          </a:p>
          <a:p>
            <a:pPr lvl="1">
              <a:defRPr/>
            </a:pPr>
            <a:r>
              <a:rPr lang="en-US" sz="2000" dirty="0" smtClean="0"/>
              <a:t>Humor often rooted in culture</a:t>
            </a:r>
          </a:p>
          <a:p>
            <a:pPr lvl="1">
              <a:defRPr/>
            </a:pPr>
            <a:r>
              <a:rPr lang="en-US" sz="2000" dirty="0" smtClean="0"/>
              <a:t>Humor varies across countries</a:t>
            </a:r>
          </a:p>
          <a:p>
            <a:pPr>
              <a:defRPr/>
            </a:pPr>
            <a:r>
              <a:rPr lang="en-US" sz="2400" dirty="0" smtClean="0"/>
              <a:t>Good humor difficult to achieve</a:t>
            </a:r>
          </a:p>
          <a:p>
            <a:pPr lvl="1">
              <a:buFontTx/>
              <a:buNone/>
              <a:defRPr/>
            </a:pPr>
            <a:endParaRPr lang="en-US" sz="2000" dirty="0" smtClean="0"/>
          </a:p>
        </p:txBody>
      </p:sp>
      <p:sp>
        <p:nvSpPr>
          <p:cNvPr id="69637"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69638"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69639"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1" name="Footer Placeholder 5"/>
          <p:cNvSpPr>
            <a:spLocks noGrp="1"/>
          </p:cNvSpPr>
          <p:nvPr>
            <p:ph type="ftr" sz="quarter" idx="11"/>
          </p:nvPr>
        </p:nvSpPr>
        <p:spPr>
          <a:xfrm>
            <a:off x="2895600" y="6629400"/>
            <a:ext cx="4876800" cy="381000"/>
          </a:xfrm>
          <a:noFill/>
        </p:spPr>
        <p:txBody>
          <a:bodyPr/>
          <a:lstStyle/>
          <a:p>
            <a:r>
              <a:rPr lang="en-US">
                <a:latin typeface="Arial" charset="0"/>
                <a:cs typeface="Arial" charset="0"/>
              </a:rPr>
              <a:t>Copyright ©2014 by Pearson Education, Inc. All rights reserved. </a:t>
            </a:r>
          </a:p>
        </p:txBody>
      </p:sp>
      <p:sp>
        <p:nvSpPr>
          <p:cNvPr id="71682"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4BDE747E-815E-4A93-9728-EC48D65CC804}" type="slidenum">
              <a:rPr lang="en-US" smtClean="0">
                <a:latin typeface="Arial" charset="0"/>
                <a:cs typeface="Arial" charset="0"/>
              </a:rPr>
              <a:pPr/>
              <a:t>27</a:t>
            </a:fld>
            <a:endParaRPr lang="en-US" smtClean="0">
              <a:latin typeface="Arial" charset="0"/>
              <a:cs typeface="Arial" charset="0"/>
            </a:endParaRPr>
          </a:p>
        </p:txBody>
      </p:sp>
      <p:sp>
        <p:nvSpPr>
          <p:cNvPr id="71683" name="Rectangle 2"/>
          <p:cNvSpPr>
            <a:spLocks noGrp="1" noChangeArrowheads="1"/>
          </p:cNvSpPr>
          <p:nvPr>
            <p:ph type="body" sz="half" idx="1"/>
          </p:nvPr>
        </p:nvSpPr>
        <p:spPr>
          <a:xfrm>
            <a:off x="1219200" y="1828800"/>
            <a:ext cx="6858000" cy="4114800"/>
          </a:xfrm>
        </p:spPr>
        <p:txBody>
          <a:bodyPr/>
          <a:lstStyle/>
          <a:p>
            <a:pPr>
              <a:lnSpc>
                <a:spcPct val="90000"/>
              </a:lnSpc>
            </a:pPr>
            <a:r>
              <a:rPr lang="en-US" sz="3600" smtClean="0"/>
              <a:t>Captures attention</a:t>
            </a:r>
          </a:p>
          <a:p>
            <a:pPr>
              <a:lnSpc>
                <a:spcPct val="90000"/>
              </a:lnSpc>
            </a:pPr>
            <a:r>
              <a:rPr lang="en-US" sz="3600" smtClean="0"/>
              <a:t>Holds attention</a:t>
            </a:r>
          </a:p>
          <a:p>
            <a:pPr>
              <a:lnSpc>
                <a:spcPct val="90000"/>
              </a:lnSpc>
            </a:pPr>
            <a:r>
              <a:rPr lang="en-US" sz="3600" smtClean="0"/>
              <a:t>Often wins creative awards</a:t>
            </a:r>
          </a:p>
          <a:p>
            <a:pPr>
              <a:lnSpc>
                <a:spcPct val="90000"/>
              </a:lnSpc>
            </a:pPr>
            <a:r>
              <a:rPr lang="en-US" sz="3600" smtClean="0"/>
              <a:t>High recall scores</a:t>
            </a:r>
          </a:p>
          <a:p>
            <a:pPr>
              <a:lnSpc>
                <a:spcPct val="90000"/>
              </a:lnSpc>
            </a:pPr>
            <a:r>
              <a:rPr lang="en-US" sz="3600" smtClean="0"/>
              <a:t>Consumers enjoy funny ads</a:t>
            </a:r>
          </a:p>
          <a:p>
            <a:pPr>
              <a:lnSpc>
                <a:spcPct val="90000"/>
              </a:lnSpc>
            </a:pPr>
            <a:r>
              <a:rPr lang="en-US" sz="3600" smtClean="0"/>
              <a:t>Evaluated as likeable ads</a:t>
            </a:r>
          </a:p>
        </p:txBody>
      </p:sp>
      <p:sp>
        <p:nvSpPr>
          <p:cNvPr id="71684"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71685"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71686"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71687" name="Rectangle 6"/>
          <p:cNvSpPr>
            <a:spLocks noChangeArrowheads="1"/>
          </p:cNvSpPr>
          <p:nvPr/>
        </p:nvSpPr>
        <p:spPr bwMode="auto">
          <a:xfrm>
            <a:off x="533400" y="228600"/>
            <a:ext cx="7467600" cy="609600"/>
          </a:xfrm>
          <a:prstGeom prst="rect">
            <a:avLst/>
          </a:prstGeom>
          <a:solidFill>
            <a:srgbClr val="333399"/>
          </a:solidFill>
          <a:ln w="12700">
            <a:noFill/>
            <a:miter lim="800000"/>
            <a:headEnd type="none" w="sm" len="sm"/>
            <a:tailEnd type="none" w="sm" len="sm"/>
          </a:ln>
        </p:spPr>
        <p:txBody>
          <a:bodyPr wrap="none" anchor="ctr"/>
          <a:lstStyle/>
          <a:p>
            <a:pPr eaLnBrk="0" hangingPunct="0"/>
            <a:endParaRPr lang="en-US"/>
          </a:p>
        </p:txBody>
      </p:sp>
      <p:sp>
        <p:nvSpPr>
          <p:cNvPr id="71688" name="Rectangle 7"/>
          <p:cNvSpPr>
            <a:spLocks noChangeArrowheads="1"/>
          </p:cNvSpPr>
          <p:nvPr/>
        </p:nvSpPr>
        <p:spPr bwMode="auto">
          <a:xfrm>
            <a:off x="533400" y="838200"/>
            <a:ext cx="7467600" cy="6096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71689" name="Text Box 8"/>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eaLnBrk="0" hangingPunct="0"/>
            <a:r>
              <a:rPr lang="en-US" sz="3200">
                <a:solidFill>
                  <a:srgbClr val="FFFFFF"/>
                </a:solidFill>
              </a:rPr>
              <a:t>F I G U R E    6 . 7</a:t>
            </a:r>
          </a:p>
        </p:txBody>
      </p:sp>
      <p:sp>
        <p:nvSpPr>
          <p:cNvPr id="71690" name="Rectangle 9"/>
          <p:cNvSpPr>
            <a:spLocks noChangeArrowheads="1"/>
          </p:cNvSpPr>
          <p:nvPr/>
        </p:nvSpPr>
        <p:spPr bwMode="auto">
          <a:xfrm>
            <a:off x="838200" y="914400"/>
            <a:ext cx="7010400" cy="457200"/>
          </a:xfrm>
          <a:prstGeom prst="rect">
            <a:avLst/>
          </a:prstGeom>
          <a:noFill/>
          <a:ln w="9525">
            <a:noFill/>
            <a:miter lim="800000"/>
            <a:headEnd/>
            <a:tailEnd/>
          </a:ln>
        </p:spPr>
        <p:txBody>
          <a:bodyPr lIns="92075" tIns="46038" rIns="92075" bIns="46038" anchor="ctr"/>
          <a:lstStyle/>
          <a:p>
            <a:pPr eaLnBrk="0" hangingPunct="0"/>
            <a:r>
              <a:rPr lang="en-US" sz="3200" b="1"/>
              <a:t>Reasons for Using Humor in Ads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9" name="Footer Placeholder 5"/>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73730"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9AEFC822-9841-47E5-8D91-478D396A47D1}" type="slidenum">
              <a:rPr lang="en-US" smtClean="0">
                <a:latin typeface="Arial" charset="0"/>
                <a:cs typeface="Arial" charset="0"/>
              </a:rPr>
              <a:pPr/>
              <a:t>28</a:t>
            </a:fld>
            <a:endParaRPr lang="en-US" smtClean="0">
              <a:latin typeface="Arial" charset="0"/>
              <a:cs typeface="Arial" charset="0"/>
            </a:endParaRPr>
          </a:p>
        </p:txBody>
      </p:sp>
      <p:sp>
        <p:nvSpPr>
          <p:cNvPr id="73731" name="Rectangle 3"/>
          <p:cNvSpPr>
            <a:spLocks noGrp="1" noChangeArrowheads="1"/>
          </p:cNvSpPr>
          <p:nvPr>
            <p:ph type="body" sz="half" idx="1"/>
          </p:nvPr>
        </p:nvSpPr>
        <p:spPr>
          <a:xfrm>
            <a:off x="1524000" y="1981200"/>
            <a:ext cx="7239000" cy="3810000"/>
          </a:xfrm>
        </p:spPr>
        <p:txBody>
          <a:bodyPr/>
          <a:lstStyle/>
          <a:p>
            <a:r>
              <a:rPr lang="en-US" sz="3600" smtClean="0"/>
              <a:t>Subliminal techniques</a:t>
            </a:r>
          </a:p>
          <a:p>
            <a:r>
              <a:rPr lang="en-US" sz="3600" smtClean="0"/>
              <a:t>Sensuality</a:t>
            </a:r>
          </a:p>
          <a:p>
            <a:r>
              <a:rPr lang="en-US" sz="3600" smtClean="0"/>
              <a:t>Sexual suggestiveness</a:t>
            </a:r>
          </a:p>
          <a:p>
            <a:r>
              <a:rPr lang="en-US" sz="3600" smtClean="0"/>
              <a:t>Nudity or partial nudity</a:t>
            </a:r>
          </a:p>
          <a:p>
            <a:r>
              <a:rPr lang="en-US" sz="3600" smtClean="0"/>
              <a:t>Overt sexuality</a:t>
            </a:r>
          </a:p>
        </p:txBody>
      </p:sp>
      <p:sp>
        <p:nvSpPr>
          <p:cNvPr id="73732"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73733"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73734"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73735" name="Rectangle 8"/>
          <p:cNvSpPr>
            <a:spLocks noChangeArrowheads="1"/>
          </p:cNvSpPr>
          <p:nvPr/>
        </p:nvSpPr>
        <p:spPr bwMode="auto">
          <a:xfrm>
            <a:off x="533400" y="228600"/>
            <a:ext cx="5715000" cy="609600"/>
          </a:xfrm>
          <a:prstGeom prst="rect">
            <a:avLst/>
          </a:prstGeom>
          <a:solidFill>
            <a:srgbClr val="333399"/>
          </a:solidFill>
          <a:ln w="12700">
            <a:noFill/>
            <a:miter lim="800000"/>
            <a:headEnd type="none" w="sm" len="sm"/>
            <a:tailEnd type="none" w="sm" len="sm"/>
          </a:ln>
        </p:spPr>
        <p:txBody>
          <a:bodyPr wrap="none" anchor="ctr"/>
          <a:lstStyle/>
          <a:p>
            <a:pPr eaLnBrk="0" hangingPunct="0"/>
            <a:endParaRPr lang="en-US"/>
          </a:p>
        </p:txBody>
      </p:sp>
      <p:sp>
        <p:nvSpPr>
          <p:cNvPr id="73736" name="Rectangle 9"/>
          <p:cNvSpPr>
            <a:spLocks noChangeArrowheads="1"/>
          </p:cNvSpPr>
          <p:nvPr/>
        </p:nvSpPr>
        <p:spPr bwMode="auto">
          <a:xfrm>
            <a:off x="533400" y="838200"/>
            <a:ext cx="5715000" cy="6096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73737" name="Text Box 10"/>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eaLnBrk="0" hangingPunct="0"/>
            <a:r>
              <a:rPr lang="en-US" sz="3200">
                <a:solidFill>
                  <a:srgbClr val="FFFFFF"/>
                </a:solidFill>
              </a:rPr>
              <a:t>F I G U R E    6 . 8</a:t>
            </a:r>
          </a:p>
        </p:txBody>
      </p:sp>
      <p:sp>
        <p:nvSpPr>
          <p:cNvPr id="73738" name="Rectangle 11"/>
          <p:cNvSpPr>
            <a:spLocks noChangeArrowheads="1"/>
          </p:cNvSpPr>
          <p:nvPr/>
        </p:nvSpPr>
        <p:spPr bwMode="auto">
          <a:xfrm>
            <a:off x="838200" y="914400"/>
            <a:ext cx="7010400" cy="457200"/>
          </a:xfrm>
          <a:prstGeom prst="rect">
            <a:avLst/>
          </a:prstGeom>
          <a:noFill/>
          <a:ln w="9525">
            <a:noFill/>
            <a:miter lim="800000"/>
            <a:headEnd/>
            <a:tailEnd/>
          </a:ln>
        </p:spPr>
        <p:txBody>
          <a:bodyPr lIns="92075" tIns="46038" rIns="92075" bIns="46038" anchor="ctr"/>
          <a:lstStyle/>
          <a:p>
            <a:pPr eaLnBrk="0" hangingPunct="0"/>
            <a:r>
              <a:rPr lang="en-US" sz="3200" b="1"/>
              <a:t>Sexuality Approaches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7" name="Footer Placeholder 5"/>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75778"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40BF9B74-F390-457C-B7DB-4B2E6B2CFB1D}" type="slidenum">
              <a:rPr lang="en-US" smtClean="0">
                <a:latin typeface="Arial" charset="0"/>
                <a:cs typeface="Arial" charset="0"/>
              </a:rPr>
              <a:pPr/>
              <a:t>29</a:t>
            </a:fld>
            <a:endParaRPr lang="en-US" smtClean="0">
              <a:latin typeface="Arial" charset="0"/>
              <a:cs typeface="Arial" charset="0"/>
            </a:endParaRPr>
          </a:p>
        </p:txBody>
      </p:sp>
      <p:sp>
        <p:nvSpPr>
          <p:cNvPr id="75779" name="Rectangle 2"/>
          <p:cNvSpPr>
            <a:spLocks noGrp="1" noChangeArrowheads="1"/>
          </p:cNvSpPr>
          <p:nvPr>
            <p:ph type="title"/>
          </p:nvPr>
        </p:nvSpPr>
        <p:spPr>
          <a:xfrm>
            <a:off x="914400" y="0"/>
            <a:ext cx="7772400" cy="1276350"/>
          </a:xfrm>
        </p:spPr>
        <p:txBody>
          <a:bodyPr/>
          <a:lstStyle/>
          <a:p>
            <a:pPr algn="ctr"/>
            <a:r>
              <a:rPr lang="en-US" sz="5400" smtClean="0">
                <a:solidFill>
                  <a:srgbClr val="FF0033"/>
                </a:solidFill>
              </a:rPr>
              <a:t>Sex Appeal</a:t>
            </a:r>
          </a:p>
        </p:txBody>
      </p:sp>
      <p:sp>
        <p:nvSpPr>
          <p:cNvPr id="75780" name="Rectangle 3"/>
          <p:cNvSpPr>
            <a:spLocks noGrp="1" noChangeArrowheads="1"/>
          </p:cNvSpPr>
          <p:nvPr>
            <p:ph type="body" sz="half" idx="1"/>
          </p:nvPr>
        </p:nvSpPr>
        <p:spPr>
          <a:xfrm>
            <a:off x="838200" y="1295400"/>
            <a:ext cx="5334000" cy="3200400"/>
          </a:xfrm>
        </p:spPr>
        <p:txBody>
          <a:bodyPr/>
          <a:lstStyle/>
          <a:p>
            <a:pPr>
              <a:lnSpc>
                <a:spcPct val="90000"/>
              </a:lnSpc>
            </a:pPr>
            <a:r>
              <a:rPr lang="en-US" smtClean="0"/>
              <a:t>Breaks through clutter</a:t>
            </a:r>
          </a:p>
          <a:p>
            <a:pPr>
              <a:lnSpc>
                <a:spcPct val="90000"/>
              </a:lnSpc>
            </a:pPr>
            <a:r>
              <a:rPr lang="en-US" smtClean="0"/>
              <a:t>Use has increased</a:t>
            </a:r>
          </a:p>
          <a:p>
            <a:pPr>
              <a:lnSpc>
                <a:spcPct val="90000"/>
              </a:lnSpc>
            </a:pPr>
            <a:r>
              <a:rPr lang="en-US" smtClean="0"/>
              <a:t>Not as effective as in the past</a:t>
            </a:r>
          </a:p>
          <a:p>
            <a:pPr>
              <a:lnSpc>
                <a:spcPct val="90000"/>
              </a:lnSpc>
            </a:pPr>
            <a:r>
              <a:rPr lang="en-US" smtClean="0"/>
              <a:t>Advertisers shifting to more subtle sexual cues.</a:t>
            </a:r>
          </a:p>
        </p:txBody>
      </p:sp>
      <p:sp>
        <p:nvSpPr>
          <p:cNvPr id="75781"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75782"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75783"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pic>
        <p:nvPicPr>
          <p:cNvPr id="75784" name="Picture 1"/>
          <p:cNvPicPr>
            <a:picLocks noChangeAspect="1"/>
          </p:cNvPicPr>
          <p:nvPr/>
        </p:nvPicPr>
        <p:blipFill>
          <a:blip r:embed="rId3"/>
          <a:srcRect/>
          <a:stretch>
            <a:fillRect/>
          </a:stretch>
        </p:blipFill>
        <p:spPr bwMode="auto">
          <a:xfrm>
            <a:off x="5638800" y="2743200"/>
            <a:ext cx="3121025" cy="37861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ooter Placeholder 4"/>
          <p:cNvSpPr>
            <a:spLocks noGrp="1"/>
          </p:cNvSpPr>
          <p:nvPr>
            <p:ph type="ftr" sz="quarter" idx="11"/>
          </p:nvPr>
        </p:nvSpPr>
        <p:spPr>
          <a:xfrm>
            <a:off x="2819400" y="6553200"/>
            <a:ext cx="4876800" cy="381000"/>
          </a:xfrm>
          <a:noFill/>
        </p:spPr>
        <p:txBody>
          <a:bodyPr/>
          <a:lstStyle/>
          <a:p>
            <a:r>
              <a:rPr lang="en-US">
                <a:latin typeface="Arial" charset="0"/>
                <a:cs typeface="Arial" charset="0"/>
              </a:rPr>
              <a:t>Copyright ©2014 by Pearson Education, Inc. All rights reserved. </a:t>
            </a:r>
          </a:p>
        </p:txBody>
      </p:sp>
      <p:sp>
        <p:nvSpPr>
          <p:cNvPr id="20482" name="Rectangle 2"/>
          <p:cNvSpPr>
            <a:spLocks noGrp="1" noChangeArrowheads="1"/>
          </p:cNvSpPr>
          <p:nvPr>
            <p:ph type="title"/>
          </p:nvPr>
        </p:nvSpPr>
        <p:spPr>
          <a:xfrm>
            <a:off x="2590800" y="1066800"/>
            <a:ext cx="6248400" cy="762000"/>
          </a:xfrm>
        </p:spPr>
        <p:txBody>
          <a:bodyPr/>
          <a:lstStyle/>
          <a:p>
            <a:pPr algn="ctr" eaLnBrk="1" hangingPunct="1"/>
            <a:r>
              <a:rPr lang="en-US" sz="3600" smtClean="0">
                <a:solidFill>
                  <a:srgbClr val="FF3300"/>
                </a:solidFill>
              </a:rPr>
              <a:t>Chapter Objectives</a:t>
            </a:r>
          </a:p>
        </p:txBody>
      </p:sp>
      <p:sp>
        <p:nvSpPr>
          <p:cNvPr id="20483" name="Rectangle 3"/>
          <p:cNvSpPr>
            <a:spLocks noGrp="1" noChangeArrowheads="1"/>
          </p:cNvSpPr>
          <p:nvPr>
            <p:ph type="body" idx="1"/>
          </p:nvPr>
        </p:nvSpPr>
        <p:spPr>
          <a:xfrm>
            <a:off x="228600" y="2667000"/>
            <a:ext cx="8534400" cy="3048000"/>
          </a:xfrm>
        </p:spPr>
        <p:txBody>
          <a:bodyPr/>
          <a:lstStyle/>
          <a:p>
            <a:pPr marL="514350" indent="-514350" eaLnBrk="1" hangingPunct="1">
              <a:buFontTx/>
              <a:buAutoNum type="arabicPeriod"/>
            </a:pPr>
            <a:r>
              <a:rPr lang="en-US" sz="2400" smtClean="0"/>
              <a:t>How can the hierarchy of effects model and a         means-ends analysis help an advertising creative design better commercials?</a:t>
            </a:r>
          </a:p>
          <a:p>
            <a:pPr marL="514350" indent="-514350" eaLnBrk="1" hangingPunct="1">
              <a:buFontTx/>
              <a:buAutoNum type="arabicPeriod"/>
            </a:pPr>
            <a:r>
              <a:rPr lang="en-US" sz="2400" smtClean="0"/>
              <a:t>How can leverage points and taglines increase advertising effectiveness?</a:t>
            </a:r>
          </a:p>
          <a:p>
            <a:pPr marL="514350" indent="-514350" eaLnBrk="1" hangingPunct="1">
              <a:buFontTx/>
              <a:buAutoNum type="arabicPeriod"/>
            </a:pPr>
            <a:r>
              <a:rPr lang="en-US" sz="2400" smtClean="0"/>
              <a:t>What roles do visual and verbal images play in advertisements?</a:t>
            </a:r>
          </a:p>
          <a:p>
            <a:pPr marL="514350" indent="-514350" eaLnBrk="1" hangingPunct="1">
              <a:buFontTx/>
              <a:buAutoNum type="arabicPeriod"/>
            </a:pPr>
            <a:r>
              <a:rPr lang="en-US" sz="2400" smtClean="0"/>
              <a:t>What are the seven main types of advertising appeals?</a:t>
            </a:r>
          </a:p>
        </p:txBody>
      </p:sp>
      <p:sp>
        <p:nvSpPr>
          <p:cNvPr id="16390" name="Text Box 4"/>
          <p:cNvSpPr txBox="1">
            <a:spLocks noChangeArrowheads="1"/>
          </p:cNvSpPr>
          <p:nvPr/>
        </p:nvSpPr>
        <p:spPr bwMode="auto">
          <a:xfrm>
            <a:off x="2590800" y="304800"/>
            <a:ext cx="6248400" cy="646113"/>
          </a:xfrm>
          <a:prstGeom prst="rect">
            <a:avLst/>
          </a:prstGeom>
          <a:noFill/>
          <a:ln w="9525">
            <a:noFill/>
            <a:miter lim="800000"/>
            <a:headEnd/>
            <a:tailEnd/>
          </a:ln>
        </p:spPr>
        <p:txBody>
          <a:bodyPr>
            <a:spAutoFit/>
          </a:bodyPr>
          <a:lstStyle/>
          <a:p>
            <a:pPr algn="ctr" eaLnBrk="0" hangingPunct="0">
              <a:defRPr/>
            </a:pPr>
            <a:r>
              <a:rPr lang="en-US" sz="3600" dirty="0">
                <a:solidFill>
                  <a:schemeClr val="accent6"/>
                </a:solidFill>
                <a:cs typeface="+mn-cs"/>
              </a:rPr>
              <a:t>  Advertising Managemen</a:t>
            </a:r>
            <a:r>
              <a:rPr lang="en-US" sz="3600" dirty="0">
                <a:solidFill>
                  <a:srgbClr val="000099"/>
                </a:solidFill>
                <a:cs typeface="+mn-cs"/>
              </a:rPr>
              <a:t>t</a:t>
            </a:r>
            <a:endParaRPr lang="en-US" sz="1600" dirty="0">
              <a:solidFill>
                <a:srgbClr val="000099"/>
              </a:solidFill>
              <a:cs typeface="+mn-cs"/>
            </a:endParaRPr>
          </a:p>
        </p:txBody>
      </p:sp>
      <p:sp>
        <p:nvSpPr>
          <p:cNvPr id="20485" name="Rectangle 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20486" name="Rectangle 5"/>
          <p:cNvSpPr>
            <a:spLocks noChangeArrowheads="1"/>
          </p:cNvSpPr>
          <p:nvPr/>
        </p:nvSpPr>
        <p:spPr bwMode="auto">
          <a:xfrm>
            <a:off x="0" y="0"/>
            <a:ext cx="2590800" cy="23622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20487" name="Text Box 7"/>
          <p:cNvSpPr txBox="1">
            <a:spLocks noChangeArrowheads="1"/>
          </p:cNvSpPr>
          <p:nvPr/>
        </p:nvSpPr>
        <p:spPr bwMode="auto">
          <a:xfrm>
            <a:off x="762000" y="381000"/>
            <a:ext cx="1295400" cy="1446213"/>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8800">
                <a:solidFill>
                  <a:srgbClr val="CC3300"/>
                </a:solidFill>
              </a:rPr>
              <a:t>6</a:t>
            </a:r>
          </a:p>
        </p:txBody>
      </p:sp>
      <p:sp>
        <p:nvSpPr>
          <p:cNvPr id="20488"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13827D43-68E1-4A03-960C-0925C36D4E17}" type="slidenum">
              <a:rPr lang="en-US" smtClean="0">
                <a:latin typeface="Arial" charset="0"/>
                <a:cs typeface="Arial" charset="0"/>
              </a:rPr>
              <a:pPr/>
              <a:t>3</a:t>
            </a:fld>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5" name="Footer Placeholder 5"/>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77826"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728CA7A3-0AC1-4615-9F38-517E721DA7EB}" type="slidenum">
              <a:rPr lang="en-US" smtClean="0">
                <a:latin typeface="Arial" charset="0"/>
                <a:cs typeface="Arial" charset="0"/>
              </a:rPr>
              <a:pPr/>
              <a:t>30</a:t>
            </a:fld>
            <a:endParaRPr lang="en-US" smtClean="0">
              <a:latin typeface="Arial" charset="0"/>
              <a:cs typeface="Arial" charset="0"/>
            </a:endParaRPr>
          </a:p>
        </p:txBody>
      </p:sp>
      <p:sp>
        <p:nvSpPr>
          <p:cNvPr id="77827" name="Rectangle 2"/>
          <p:cNvSpPr>
            <a:spLocks noGrp="1" noChangeArrowheads="1"/>
          </p:cNvSpPr>
          <p:nvPr>
            <p:ph type="title"/>
          </p:nvPr>
        </p:nvSpPr>
        <p:spPr>
          <a:xfrm>
            <a:off x="838200" y="152400"/>
            <a:ext cx="8001000" cy="1905000"/>
          </a:xfrm>
        </p:spPr>
        <p:txBody>
          <a:bodyPr/>
          <a:lstStyle/>
          <a:p>
            <a:pPr algn="ctr"/>
            <a:r>
              <a:rPr lang="en-US" sz="4800" smtClean="0">
                <a:solidFill>
                  <a:schemeClr val="accent2"/>
                </a:solidFill>
              </a:rPr>
              <a:t>Subliminal Approaches</a:t>
            </a:r>
            <a:br>
              <a:rPr lang="en-US" sz="4800" smtClean="0">
                <a:solidFill>
                  <a:schemeClr val="accent2"/>
                </a:solidFill>
              </a:rPr>
            </a:br>
            <a:r>
              <a:rPr lang="en-US" sz="4800" smtClean="0">
                <a:solidFill>
                  <a:srgbClr val="FF0033"/>
                </a:solidFill>
              </a:rPr>
              <a:t> </a:t>
            </a:r>
            <a:r>
              <a:rPr lang="en-US" sz="4400" smtClean="0">
                <a:solidFill>
                  <a:srgbClr val="FF0033"/>
                </a:solidFill>
              </a:rPr>
              <a:t>Sex Appeal</a:t>
            </a:r>
            <a:endParaRPr lang="en-US" sz="4800" smtClean="0">
              <a:solidFill>
                <a:schemeClr val="accent2"/>
              </a:solidFill>
            </a:endParaRPr>
          </a:p>
        </p:txBody>
      </p:sp>
      <p:sp>
        <p:nvSpPr>
          <p:cNvPr id="77828" name="Rectangle 3"/>
          <p:cNvSpPr>
            <a:spLocks noGrp="1" noChangeArrowheads="1"/>
          </p:cNvSpPr>
          <p:nvPr>
            <p:ph type="body" sz="half" idx="1"/>
          </p:nvPr>
        </p:nvSpPr>
        <p:spPr>
          <a:xfrm>
            <a:off x="914400" y="2362200"/>
            <a:ext cx="8077200" cy="2590800"/>
          </a:xfrm>
        </p:spPr>
        <p:txBody>
          <a:bodyPr/>
          <a:lstStyle/>
          <a:p>
            <a:pPr>
              <a:lnSpc>
                <a:spcPct val="90000"/>
              </a:lnSpc>
            </a:pPr>
            <a:r>
              <a:rPr lang="en-US" smtClean="0"/>
              <a:t>Sex cues or icons placed in ads</a:t>
            </a:r>
          </a:p>
          <a:p>
            <a:pPr>
              <a:lnSpc>
                <a:spcPct val="90000"/>
              </a:lnSpc>
            </a:pPr>
            <a:r>
              <a:rPr lang="en-US" smtClean="0"/>
              <a:t>Goal is to affect subconscious</a:t>
            </a:r>
          </a:p>
          <a:p>
            <a:pPr>
              <a:lnSpc>
                <a:spcPct val="90000"/>
              </a:lnSpc>
            </a:pPr>
            <a:r>
              <a:rPr lang="en-US" smtClean="0"/>
              <a:t>Not effective</a:t>
            </a:r>
          </a:p>
          <a:p>
            <a:pPr>
              <a:lnSpc>
                <a:spcPct val="90000"/>
              </a:lnSpc>
            </a:pPr>
            <a:r>
              <a:rPr lang="en-US" smtClean="0"/>
              <a:t>Ad clutter requires stronger ads to get attention</a:t>
            </a:r>
          </a:p>
        </p:txBody>
      </p:sp>
      <p:sp>
        <p:nvSpPr>
          <p:cNvPr id="77829"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77830"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77831"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3" name="Footer Placeholder 5"/>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79874"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6D271359-3846-4F6B-8E95-59FCEE536838}" type="slidenum">
              <a:rPr lang="en-US" smtClean="0">
                <a:latin typeface="Arial" charset="0"/>
                <a:cs typeface="Arial" charset="0"/>
              </a:rPr>
              <a:pPr/>
              <a:t>31</a:t>
            </a:fld>
            <a:endParaRPr lang="en-US" smtClean="0">
              <a:latin typeface="Arial" charset="0"/>
              <a:cs typeface="Arial" charset="0"/>
            </a:endParaRPr>
          </a:p>
        </p:txBody>
      </p:sp>
      <p:sp>
        <p:nvSpPr>
          <p:cNvPr id="79875" name="Rectangle 2"/>
          <p:cNvSpPr>
            <a:spLocks noGrp="1" noChangeArrowheads="1"/>
          </p:cNvSpPr>
          <p:nvPr>
            <p:ph type="title"/>
          </p:nvPr>
        </p:nvSpPr>
        <p:spPr>
          <a:xfrm>
            <a:off x="990600" y="152400"/>
            <a:ext cx="7696200" cy="1905000"/>
          </a:xfrm>
        </p:spPr>
        <p:txBody>
          <a:bodyPr/>
          <a:lstStyle/>
          <a:p>
            <a:pPr algn="ctr"/>
            <a:r>
              <a:rPr lang="en-US" sz="4800" smtClean="0">
                <a:solidFill>
                  <a:schemeClr val="accent2"/>
                </a:solidFill>
              </a:rPr>
              <a:t>Sensuality Approaches</a:t>
            </a:r>
            <a:br>
              <a:rPr lang="en-US" sz="4800" smtClean="0">
                <a:solidFill>
                  <a:schemeClr val="accent2"/>
                </a:solidFill>
              </a:rPr>
            </a:br>
            <a:r>
              <a:rPr lang="en-US" sz="4800" smtClean="0">
                <a:solidFill>
                  <a:srgbClr val="FF0033"/>
                </a:solidFill>
              </a:rPr>
              <a:t> </a:t>
            </a:r>
            <a:r>
              <a:rPr lang="en-US" sz="4400" smtClean="0">
                <a:solidFill>
                  <a:srgbClr val="FF0033"/>
                </a:solidFill>
              </a:rPr>
              <a:t>Sex Appeal</a:t>
            </a:r>
            <a:endParaRPr lang="en-US" sz="4800" smtClean="0">
              <a:solidFill>
                <a:schemeClr val="accent2"/>
              </a:solidFill>
            </a:endParaRPr>
          </a:p>
        </p:txBody>
      </p:sp>
      <p:sp>
        <p:nvSpPr>
          <p:cNvPr id="79876" name="Rectangle 3"/>
          <p:cNvSpPr>
            <a:spLocks noGrp="1" noChangeArrowheads="1"/>
          </p:cNvSpPr>
          <p:nvPr>
            <p:ph type="body" sz="half" idx="1"/>
          </p:nvPr>
        </p:nvSpPr>
        <p:spPr>
          <a:xfrm>
            <a:off x="1143000" y="2362200"/>
            <a:ext cx="7696200" cy="2590800"/>
          </a:xfrm>
        </p:spPr>
        <p:txBody>
          <a:bodyPr/>
          <a:lstStyle/>
          <a:p>
            <a:pPr>
              <a:lnSpc>
                <a:spcPct val="90000"/>
              </a:lnSpc>
            </a:pPr>
            <a:r>
              <a:rPr lang="en-US" smtClean="0"/>
              <a:t>Women respond more favorably</a:t>
            </a:r>
          </a:p>
          <a:p>
            <a:pPr>
              <a:lnSpc>
                <a:spcPct val="90000"/>
              </a:lnSpc>
            </a:pPr>
            <a:r>
              <a:rPr lang="en-US" smtClean="0"/>
              <a:t>More sophisticated</a:t>
            </a:r>
          </a:p>
          <a:p>
            <a:pPr>
              <a:lnSpc>
                <a:spcPct val="90000"/>
              </a:lnSpc>
            </a:pPr>
            <a:r>
              <a:rPr lang="en-US" smtClean="0"/>
              <a:t>Relies on imagination</a:t>
            </a:r>
          </a:p>
          <a:p>
            <a:pPr>
              <a:lnSpc>
                <a:spcPct val="90000"/>
              </a:lnSpc>
            </a:pPr>
            <a:r>
              <a:rPr lang="en-US" smtClean="0"/>
              <a:t>Images of romance and love can be enticing</a:t>
            </a:r>
          </a:p>
        </p:txBody>
      </p:sp>
      <p:sp>
        <p:nvSpPr>
          <p:cNvPr id="79877"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79878"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79879"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1" name="Footer Placeholder 5"/>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81922"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A9D1B9F4-6134-4083-A686-679AFECC009C}" type="slidenum">
              <a:rPr lang="en-US" smtClean="0">
                <a:latin typeface="Arial" charset="0"/>
                <a:cs typeface="Arial" charset="0"/>
              </a:rPr>
              <a:pPr/>
              <a:t>32</a:t>
            </a:fld>
            <a:endParaRPr lang="en-US" smtClean="0">
              <a:latin typeface="Arial" charset="0"/>
              <a:cs typeface="Arial" charset="0"/>
            </a:endParaRPr>
          </a:p>
        </p:txBody>
      </p:sp>
      <p:sp>
        <p:nvSpPr>
          <p:cNvPr id="81923" name="Rectangle 2"/>
          <p:cNvSpPr>
            <a:spLocks noGrp="1" noChangeArrowheads="1"/>
          </p:cNvSpPr>
          <p:nvPr>
            <p:ph type="title"/>
          </p:nvPr>
        </p:nvSpPr>
        <p:spPr>
          <a:xfrm>
            <a:off x="990600" y="0"/>
            <a:ext cx="7696200" cy="1905000"/>
          </a:xfrm>
        </p:spPr>
        <p:txBody>
          <a:bodyPr/>
          <a:lstStyle/>
          <a:p>
            <a:pPr algn="ctr"/>
            <a:r>
              <a:rPr lang="en-US" sz="4800" smtClean="0">
                <a:solidFill>
                  <a:schemeClr val="accent2"/>
                </a:solidFill>
              </a:rPr>
              <a:t>Sexual Suggestiveness </a:t>
            </a:r>
            <a:r>
              <a:rPr lang="en-US" sz="5400" smtClean="0">
                <a:solidFill>
                  <a:schemeClr val="accent2"/>
                </a:solidFill>
              </a:rPr>
              <a:t/>
            </a:r>
            <a:br>
              <a:rPr lang="en-US" sz="5400" smtClean="0">
                <a:solidFill>
                  <a:schemeClr val="accent2"/>
                </a:solidFill>
              </a:rPr>
            </a:br>
            <a:r>
              <a:rPr lang="en-US" sz="4400" smtClean="0">
                <a:solidFill>
                  <a:srgbClr val="FF0033"/>
                </a:solidFill>
              </a:rPr>
              <a:t>Sex Appeal</a:t>
            </a:r>
            <a:endParaRPr lang="en-US" sz="5400" smtClean="0">
              <a:solidFill>
                <a:schemeClr val="accent2"/>
              </a:solidFill>
            </a:endParaRPr>
          </a:p>
        </p:txBody>
      </p:sp>
      <p:sp>
        <p:nvSpPr>
          <p:cNvPr id="81924"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81925"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81926"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81927" name="Content Placeholder 10"/>
          <p:cNvSpPr>
            <a:spLocks noGrp="1"/>
          </p:cNvSpPr>
          <p:nvPr>
            <p:ph sz="half" idx="1"/>
          </p:nvPr>
        </p:nvSpPr>
        <p:spPr>
          <a:xfrm>
            <a:off x="1143000" y="1981200"/>
            <a:ext cx="7620000" cy="4114800"/>
          </a:xfrm>
        </p:spPr>
        <p:txBody>
          <a:bodyPr/>
          <a:lstStyle/>
          <a:p>
            <a:r>
              <a:rPr lang="en-US" sz="4000" smtClean="0"/>
              <a:t>Hints about sex</a:t>
            </a:r>
          </a:p>
        </p:txBody>
      </p:sp>
      <p:sp>
        <p:nvSpPr>
          <p:cNvPr id="81928" name="Text Box 3"/>
          <p:cNvSpPr txBox="1">
            <a:spLocks noChangeArrowheads="1"/>
          </p:cNvSpPr>
          <p:nvPr/>
        </p:nvSpPr>
        <p:spPr bwMode="auto">
          <a:xfrm>
            <a:off x="4191000" y="3657600"/>
            <a:ext cx="4114800" cy="1754188"/>
          </a:xfrm>
          <a:prstGeom prst="rect">
            <a:avLst/>
          </a:prstGeom>
          <a:noFill/>
          <a:ln w="12700">
            <a:noFill/>
            <a:miter lim="800000"/>
            <a:headEnd type="none" w="sm" len="sm"/>
            <a:tailEnd type="none" w="sm" len="sm"/>
          </a:ln>
        </p:spPr>
        <p:txBody>
          <a:bodyPr>
            <a:spAutoFit/>
          </a:bodyPr>
          <a:lstStyle/>
          <a:p>
            <a:pPr eaLnBrk="0" hangingPunct="0"/>
            <a:r>
              <a:rPr lang="en-US"/>
              <a:t>This Finnish ad, promoting tourism to Helsinki, stays away from overt sexuality</a:t>
            </a:r>
          </a:p>
          <a:p>
            <a:pPr eaLnBrk="0" hangingPunct="0"/>
            <a:endParaRPr lang="en-US"/>
          </a:p>
          <a:p>
            <a:pPr eaLnBrk="0" hangingPunct="0"/>
            <a:r>
              <a:rPr lang="en-US"/>
              <a:t>Instead, it focuses more on sexual suggestiveness</a:t>
            </a:r>
          </a:p>
        </p:txBody>
      </p:sp>
      <p:pic>
        <p:nvPicPr>
          <p:cNvPr id="81929" name="Picture 1"/>
          <p:cNvPicPr>
            <a:picLocks noChangeAspect="1"/>
          </p:cNvPicPr>
          <p:nvPr/>
        </p:nvPicPr>
        <p:blipFill>
          <a:blip r:embed="rId3"/>
          <a:srcRect/>
          <a:stretch>
            <a:fillRect/>
          </a:stretch>
        </p:blipFill>
        <p:spPr bwMode="auto">
          <a:xfrm>
            <a:off x="914400" y="2693988"/>
            <a:ext cx="3121025" cy="3681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69" name="Footer Placeholder 5"/>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83970"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82433214-83C8-4AF3-B718-A552FB781A92}" type="slidenum">
              <a:rPr lang="en-US" smtClean="0">
                <a:latin typeface="Arial" charset="0"/>
                <a:cs typeface="Arial" charset="0"/>
              </a:rPr>
              <a:pPr/>
              <a:t>33</a:t>
            </a:fld>
            <a:endParaRPr lang="en-US" smtClean="0">
              <a:latin typeface="Arial" charset="0"/>
              <a:cs typeface="Arial" charset="0"/>
            </a:endParaRPr>
          </a:p>
        </p:txBody>
      </p:sp>
      <p:sp>
        <p:nvSpPr>
          <p:cNvPr id="83971" name="Rectangle 2"/>
          <p:cNvSpPr>
            <a:spLocks noGrp="1" noChangeArrowheads="1"/>
          </p:cNvSpPr>
          <p:nvPr>
            <p:ph type="title"/>
          </p:nvPr>
        </p:nvSpPr>
        <p:spPr>
          <a:xfrm>
            <a:off x="990600" y="0"/>
            <a:ext cx="7696200" cy="1676400"/>
          </a:xfrm>
        </p:spPr>
        <p:txBody>
          <a:bodyPr/>
          <a:lstStyle/>
          <a:p>
            <a:pPr algn="ctr"/>
            <a:r>
              <a:rPr lang="en-US" sz="4800" smtClean="0">
                <a:solidFill>
                  <a:schemeClr val="accent2"/>
                </a:solidFill>
              </a:rPr>
              <a:t>Nudity or Partial Nudity</a:t>
            </a:r>
            <a:br>
              <a:rPr lang="en-US" sz="4800" smtClean="0">
                <a:solidFill>
                  <a:schemeClr val="accent2"/>
                </a:solidFill>
              </a:rPr>
            </a:br>
            <a:r>
              <a:rPr lang="en-US" sz="4800" smtClean="0">
                <a:solidFill>
                  <a:srgbClr val="FF0033"/>
                </a:solidFill>
              </a:rPr>
              <a:t> </a:t>
            </a:r>
            <a:r>
              <a:rPr lang="en-US" sz="4400" smtClean="0">
                <a:solidFill>
                  <a:srgbClr val="FF0033"/>
                </a:solidFill>
              </a:rPr>
              <a:t>Sex Appeal</a:t>
            </a:r>
            <a:endParaRPr lang="en-US" sz="4800" smtClean="0">
              <a:solidFill>
                <a:schemeClr val="accent2"/>
              </a:solidFill>
            </a:endParaRPr>
          </a:p>
        </p:txBody>
      </p:sp>
      <p:sp>
        <p:nvSpPr>
          <p:cNvPr id="83972" name="Rectangle 3"/>
          <p:cNvSpPr>
            <a:spLocks noGrp="1" noChangeArrowheads="1"/>
          </p:cNvSpPr>
          <p:nvPr>
            <p:ph type="body" sz="half" idx="1"/>
          </p:nvPr>
        </p:nvSpPr>
        <p:spPr>
          <a:xfrm>
            <a:off x="3581400" y="2286000"/>
            <a:ext cx="5105400" cy="2514600"/>
          </a:xfrm>
        </p:spPr>
        <p:txBody>
          <a:bodyPr/>
          <a:lstStyle/>
          <a:p>
            <a:pPr>
              <a:lnSpc>
                <a:spcPct val="90000"/>
              </a:lnSpc>
            </a:pPr>
            <a:r>
              <a:rPr lang="en-US" sz="2400" smtClean="0"/>
              <a:t>Used for wide variety of products</a:t>
            </a:r>
          </a:p>
          <a:p>
            <a:pPr>
              <a:lnSpc>
                <a:spcPct val="90000"/>
              </a:lnSpc>
            </a:pPr>
            <a:r>
              <a:rPr lang="en-US" sz="2400" smtClean="0"/>
              <a:t>Attract attention</a:t>
            </a:r>
          </a:p>
          <a:p>
            <a:pPr>
              <a:lnSpc>
                <a:spcPct val="90000"/>
              </a:lnSpc>
            </a:pPr>
            <a:r>
              <a:rPr lang="en-US" sz="2400" smtClean="0"/>
              <a:t>Not always designed to elicit sexual response</a:t>
            </a:r>
          </a:p>
          <a:p>
            <a:pPr lvl="1">
              <a:lnSpc>
                <a:spcPct val="90000"/>
              </a:lnSpc>
            </a:pPr>
            <a:r>
              <a:rPr lang="en-US" sz="2000" smtClean="0"/>
              <a:t>Underwear commercials</a:t>
            </a:r>
          </a:p>
          <a:p>
            <a:pPr>
              <a:lnSpc>
                <a:spcPct val="90000"/>
              </a:lnSpc>
            </a:pPr>
            <a:r>
              <a:rPr lang="en-US" sz="2400" smtClean="0"/>
              <a:t>Decorative models</a:t>
            </a:r>
          </a:p>
        </p:txBody>
      </p:sp>
      <p:sp>
        <p:nvSpPr>
          <p:cNvPr id="8397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8397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pic>
        <p:nvPicPr>
          <p:cNvPr id="83975" name="Picture 1"/>
          <p:cNvPicPr>
            <a:picLocks noChangeAspect="1"/>
          </p:cNvPicPr>
          <p:nvPr/>
        </p:nvPicPr>
        <p:blipFill>
          <a:blip r:embed="rId3"/>
          <a:srcRect/>
          <a:stretch>
            <a:fillRect/>
          </a:stretch>
        </p:blipFill>
        <p:spPr bwMode="auto">
          <a:xfrm>
            <a:off x="0" y="1544638"/>
            <a:ext cx="3346450" cy="4565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Footer Placeholder 4"/>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86018"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4464A3F1-18E0-4CDB-B310-9ACC48812DAA}" type="slidenum">
              <a:rPr lang="en-US" smtClean="0">
                <a:latin typeface="Arial" charset="0"/>
                <a:cs typeface="Arial" charset="0"/>
              </a:rPr>
              <a:pPr/>
              <a:t>34</a:t>
            </a:fld>
            <a:endParaRPr lang="en-US" smtClean="0">
              <a:latin typeface="Arial" charset="0"/>
              <a:cs typeface="Arial" charset="0"/>
            </a:endParaRPr>
          </a:p>
        </p:txBody>
      </p:sp>
      <p:sp>
        <p:nvSpPr>
          <p:cNvPr id="86019" name="Rectangle 3"/>
          <p:cNvSpPr>
            <a:spLocks noGrp="1" noChangeArrowheads="1"/>
          </p:cNvSpPr>
          <p:nvPr>
            <p:ph type="body" idx="1"/>
          </p:nvPr>
        </p:nvSpPr>
        <p:spPr>
          <a:xfrm>
            <a:off x="838200" y="1981200"/>
            <a:ext cx="8077200" cy="4038600"/>
          </a:xfrm>
        </p:spPr>
        <p:txBody>
          <a:bodyPr/>
          <a:lstStyle/>
          <a:p>
            <a:pPr>
              <a:lnSpc>
                <a:spcPct val="90000"/>
              </a:lnSpc>
            </a:pPr>
            <a:r>
              <a:rPr lang="en-US" sz="2800" smtClean="0"/>
              <a:t>Improves ad recognition, not brand recognition</a:t>
            </a:r>
          </a:p>
          <a:p>
            <a:pPr>
              <a:lnSpc>
                <a:spcPct val="90000"/>
              </a:lnSpc>
            </a:pPr>
            <a:r>
              <a:rPr lang="en-US" sz="2800" smtClean="0"/>
              <a:t>Influences emotional and objective evaluations</a:t>
            </a:r>
          </a:p>
          <a:p>
            <a:pPr>
              <a:lnSpc>
                <a:spcPct val="90000"/>
              </a:lnSpc>
            </a:pPr>
            <a:r>
              <a:rPr lang="en-US" sz="2800" smtClean="0"/>
              <a:t>Produces higher purchase intentions when the product is sexually relevant</a:t>
            </a:r>
          </a:p>
          <a:p>
            <a:pPr>
              <a:lnSpc>
                <a:spcPct val="90000"/>
              </a:lnSpc>
            </a:pPr>
            <a:r>
              <a:rPr lang="en-US" sz="2800" smtClean="0"/>
              <a:t>Attractive models produce a higher level of attention than less attractive models</a:t>
            </a:r>
          </a:p>
        </p:txBody>
      </p:sp>
      <p:sp>
        <p:nvSpPr>
          <p:cNvPr id="86020" name="Rectangle 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86021" name="Rectangle 9"/>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86022" name="Rectangle 10"/>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86023" name="Rectangle 4"/>
          <p:cNvSpPr>
            <a:spLocks noChangeArrowheads="1"/>
          </p:cNvSpPr>
          <p:nvPr/>
        </p:nvSpPr>
        <p:spPr bwMode="auto">
          <a:xfrm>
            <a:off x="533400" y="228600"/>
            <a:ext cx="7391400" cy="609600"/>
          </a:xfrm>
          <a:prstGeom prst="rect">
            <a:avLst/>
          </a:prstGeom>
          <a:solidFill>
            <a:srgbClr val="333399"/>
          </a:solidFill>
          <a:ln w="12700">
            <a:noFill/>
            <a:miter lim="800000"/>
            <a:headEnd type="none" w="sm" len="sm"/>
            <a:tailEnd type="none" w="sm" len="sm"/>
          </a:ln>
        </p:spPr>
        <p:txBody>
          <a:bodyPr wrap="none" anchor="ctr"/>
          <a:lstStyle/>
          <a:p>
            <a:pPr eaLnBrk="0" hangingPunct="0"/>
            <a:endParaRPr lang="en-US"/>
          </a:p>
        </p:txBody>
      </p:sp>
      <p:sp>
        <p:nvSpPr>
          <p:cNvPr id="86024" name="Rectangle 5"/>
          <p:cNvSpPr>
            <a:spLocks noChangeArrowheads="1"/>
          </p:cNvSpPr>
          <p:nvPr/>
        </p:nvSpPr>
        <p:spPr bwMode="auto">
          <a:xfrm>
            <a:off x="533400" y="838200"/>
            <a:ext cx="7391400" cy="6096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86025" name="Text Box 6"/>
          <p:cNvSpPr txBox="1">
            <a:spLocks noChangeArrowheads="1"/>
          </p:cNvSpPr>
          <p:nvPr/>
        </p:nvSpPr>
        <p:spPr bwMode="auto">
          <a:xfrm>
            <a:off x="685800" y="258763"/>
            <a:ext cx="4038600" cy="579437"/>
          </a:xfrm>
          <a:prstGeom prst="rect">
            <a:avLst/>
          </a:prstGeom>
          <a:noFill/>
          <a:ln w="12700">
            <a:noFill/>
            <a:miter lim="800000"/>
            <a:headEnd type="none" w="sm" len="sm"/>
            <a:tailEnd type="none" w="sm" len="sm"/>
          </a:ln>
        </p:spPr>
        <p:txBody>
          <a:bodyPr>
            <a:spAutoFit/>
          </a:bodyPr>
          <a:lstStyle/>
          <a:p>
            <a:pPr algn="ctr" eaLnBrk="0" hangingPunct="0"/>
            <a:r>
              <a:rPr lang="en-US" sz="3200">
                <a:solidFill>
                  <a:srgbClr val="FFFFFF"/>
                </a:solidFill>
              </a:rPr>
              <a:t>F I G U R E    6 . 9</a:t>
            </a:r>
          </a:p>
        </p:txBody>
      </p:sp>
      <p:sp>
        <p:nvSpPr>
          <p:cNvPr id="86026" name="Rectangle 7"/>
          <p:cNvSpPr>
            <a:spLocks noChangeArrowheads="1"/>
          </p:cNvSpPr>
          <p:nvPr/>
        </p:nvSpPr>
        <p:spPr bwMode="auto">
          <a:xfrm>
            <a:off x="533400" y="914400"/>
            <a:ext cx="7467600" cy="457200"/>
          </a:xfrm>
          <a:prstGeom prst="rect">
            <a:avLst/>
          </a:prstGeom>
          <a:noFill/>
          <a:ln w="9525">
            <a:noFill/>
            <a:miter lim="800000"/>
            <a:headEnd/>
            <a:tailEnd/>
          </a:ln>
        </p:spPr>
        <p:txBody>
          <a:bodyPr lIns="92075" tIns="46038" rIns="92075" bIns="46038" anchor="ctr"/>
          <a:lstStyle/>
          <a:p>
            <a:pPr eaLnBrk="0" hangingPunct="0"/>
            <a:r>
              <a:rPr lang="en-US" sz="2400"/>
              <a:t>Factors to Consider Before Using Decorative Models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Footer Placeholder 5"/>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88066"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966FF1B2-E6FE-4BAC-B895-EE71308C26CA}" type="slidenum">
              <a:rPr lang="en-US" smtClean="0">
                <a:latin typeface="Arial" charset="0"/>
                <a:cs typeface="Arial" charset="0"/>
              </a:rPr>
              <a:pPr/>
              <a:t>35</a:t>
            </a:fld>
            <a:endParaRPr lang="en-US" smtClean="0">
              <a:latin typeface="Arial" charset="0"/>
              <a:cs typeface="Arial" charset="0"/>
            </a:endParaRPr>
          </a:p>
        </p:txBody>
      </p:sp>
      <p:sp>
        <p:nvSpPr>
          <p:cNvPr id="88067" name="Rectangle 2"/>
          <p:cNvSpPr>
            <a:spLocks noGrp="1" noChangeArrowheads="1"/>
          </p:cNvSpPr>
          <p:nvPr>
            <p:ph type="title"/>
          </p:nvPr>
        </p:nvSpPr>
        <p:spPr>
          <a:xfrm>
            <a:off x="990600" y="0"/>
            <a:ext cx="7696200" cy="1676400"/>
          </a:xfrm>
        </p:spPr>
        <p:txBody>
          <a:bodyPr/>
          <a:lstStyle/>
          <a:p>
            <a:pPr algn="ctr"/>
            <a:r>
              <a:rPr lang="en-US" sz="4800" smtClean="0">
                <a:solidFill>
                  <a:schemeClr val="accent2"/>
                </a:solidFill>
              </a:rPr>
              <a:t>Overt Sexuality</a:t>
            </a:r>
            <a:br>
              <a:rPr lang="en-US" sz="4800" smtClean="0">
                <a:solidFill>
                  <a:schemeClr val="accent2"/>
                </a:solidFill>
              </a:rPr>
            </a:br>
            <a:r>
              <a:rPr lang="en-US" sz="4800" smtClean="0">
                <a:solidFill>
                  <a:srgbClr val="FF0033"/>
                </a:solidFill>
              </a:rPr>
              <a:t> </a:t>
            </a:r>
            <a:r>
              <a:rPr lang="en-US" sz="4400" smtClean="0">
                <a:solidFill>
                  <a:srgbClr val="FF0033"/>
                </a:solidFill>
              </a:rPr>
              <a:t>Sex Appeal</a:t>
            </a:r>
            <a:endParaRPr lang="en-US" sz="4800" smtClean="0">
              <a:solidFill>
                <a:schemeClr val="accent2"/>
              </a:solidFill>
            </a:endParaRPr>
          </a:p>
        </p:txBody>
      </p:sp>
      <p:sp>
        <p:nvSpPr>
          <p:cNvPr id="88068" name="Rectangle 3"/>
          <p:cNvSpPr>
            <a:spLocks noGrp="1" noChangeArrowheads="1"/>
          </p:cNvSpPr>
          <p:nvPr>
            <p:ph type="body" sz="half" idx="1"/>
          </p:nvPr>
        </p:nvSpPr>
        <p:spPr>
          <a:xfrm>
            <a:off x="1295400" y="1981200"/>
            <a:ext cx="7239000" cy="1981200"/>
          </a:xfrm>
        </p:spPr>
        <p:txBody>
          <a:bodyPr/>
          <a:lstStyle/>
          <a:p>
            <a:r>
              <a:rPr lang="en-US" smtClean="0"/>
              <a:t>Acceptable for sexually-oriented products</a:t>
            </a:r>
          </a:p>
          <a:p>
            <a:r>
              <a:rPr lang="en-US" smtClean="0"/>
              <a:t>Used to break through ad clutter</a:t>
            </a:r>
          </a:p>
          <a:p>
            <a:r>
              <a:rPr lang="en-US" smtClean="0"/>
              <a:t>Often used for a shock effect</a:t>
            </a:r>
          </a:p>
          <a:p>
            <a:r>
              <a:rPr lang="en-US" smtClean="0"/>
              <a:t>Danger of being offensive</a:t>
            </a:r>
          </a:p>
        </p:txBody>
      </p:sp>
      <p:sp>
        <p:nvSpPr>
          <p:cNvPr id="88069"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88070"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88071"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838200" y="0"/>
            <a:ext cx="8001000" cy="1066800"/>
          </a:xfrm>
        </p:spPr>
        <p:txBody>
          <a:bodyPr/>
          <a:lstStyle/>
          <a:p>
            <a:pPr algn="ctr">
              <a:defRPr/>
            </a:pPr>
            <a:r>
              <a:rPr lang="en-US" sz="4000" dirty="0" smtClean="0">
                <a:solidFill>
                  <a:schemeClr val="accent6"/>
                </a:solidFill>
              </a:rPr>
              <a:t>Are Sex Appeals Effective?</a:t>
            </a:r>
          </a:p>
        </p:txBody>
      </p:sp>
      <p:sp>
        <p:nvSpPr>
          <p:cNvPr id="90114" name="Content Placeholder 13"/>
          <p:cNvSpPr>
            <a:spLocks noGrp="1"/>
          </p:cNvSpPr>
          <p:nvPr>
            <p:ph idx="1"/>
          </p:nvPr>
        </p:nvSpPr>
        <p:spPr>
          <a:xfrm>
            <a:off x="990600" y="990600"/>
            <a:ext cx="7772400" cy="5029200"/>
          </a:xfrm>
        </p:spPr>
        <p:txBody>
          <a:bodyPr/>
          <a:lstStyle/>
          <a:p>
            <a:pPr>
              <a:buFontTx/>
              <a:buNone/>
            </a:pPr>
            <a:r>
              <a:rPr lang="en-US" sz="3600" b="1" smtClean="0">
                <a:solidFill>
                  <a:srgbClr val="00B050"/>
                </a:solidFill>
              </a:rPr>
              <a:t>Attracting attention</a:t>
            </a:r>
          </a:p>
          <a:p>
            <a:pPr lvl="1"/>
            <a:r>
              <a:rPr lang="en-US" sz="2400" smtClean="0"/>
              <a:t>Sexually-oriented ads do attract attention</a:t>
            </a:r>
          </a:p>
          <a:p>
            <a:pPr lvl="1"/>
            <a:r>
              <a:rPr lang="en-US" sz="2400" smtClean="0"/>
              <a:t>Attention greater for models of opposite gender</a:t>
            </a:r>
          </a:p>
          <a:p>
            <a:pPr lvl="1"/>
            <a:r>
              <a:rPr lang="en-US" sz="2400" smtClean="0"/>
              <a:t>Brand recall is lower</a:t>
            </a:r>
          </a:p>
          <a:p>
            <a:pPr lvl="1"/>
            <a:r>
              <a:rPr lang="en-US" sz="2400" smtClean="0"/>
              <a:t>Sexual theme often distracts from brand name</a:t>
            </a:r>
          </a:p>
          <a:p>
            <a:pPr lvl="1"/>
            <a:r>
              <a:rPr lang="en-US" sz="2400" smtClean="0"/>
              <a:t>Normally rated more interesting</a:t>
            </a:r>
          </a:p>
          <a:p>
            <a:pPr lvl="1"/>
            <a:r>
              <a:rPr lang="en-US" sz="2400" smtClean="0"/>
              <a:t>Controversial ads</a:t>
            </a:r>
          </a:p>
          <a:p>
            <a:pPr lvl="2"/>
            <a:r>
              <a:rPr lang="en-US" sz="2000" smtClean="0"/>
              <a:t>Interest increases</a:t>
            </a:r>
          </a:p>
          <a:p>
            <a:pPr lvl="2"/>
            <a:r>
              <a:rPr lang="en-US" sz="2000" smtClean="0"/>
              <a:t>Fail to transmit ad information</a:t>
            </a:r>
          </a:p>
        </p:txBody>
      </p:sp>
      <p:sp>
        <p:nvSpPr>
          <p:cNvPr id="90115" name="Footer Placeholder 5"/>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90116"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8045DD7E-D9E4-4B62-BF9F-C2E14C7E531A}" type="slidenum">
              <a:rPr lang="en-US" smtClean="0">
                <a:latin typeface="Arial" charset="0"/>
                <a:cs typeface="Arial" charset="0"/>
              </a:rPr>
              <a:pPr/>
              <a:t>36</a:t>
            </a:fld>
            <a:endParaRPr lang="en-US" smtClean="0">
              <a:latin typeface="Arial" charset="0"/>
              <a:cs typeface="Arial" charset="0"/>
            </a:endParaRPr>
          </a:p>
        </p:txBody>
      </p:sp>
      <p:sp>
        <p:nvSpPr>
          <p:cNvPr id="90117" name="Rectangle 9"/>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90118" name="Rectangle 10"/>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90119" name="Rectangle 11"/>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pic>
        <p:nvPicPr>
          <p:cNvPr id="90120" name="Picture 1"/>
          <p:cNvPicPr>
            <a:picLocks noChangeAspect="1"/>
          </p:cNvPicPr>
          <p:nvPr/>
        </p:nvPicPr>
        <p:blipFill>
          <a:blip r:embed="rId3"/>
          <a:srcRect/>
          <a:stretch>
            <a:fillRect/>
          </a:stretch>
        </p:blipFill>
        <p:spPr bwMode="auto">
          <a:xfrm>
            <a:off x="6248400" y="3325813"/>
            <a:ext cx="2438400" cy="3254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838200" y="152400"/>
            <a:ext cx="8001000" cy="990600"/>
          </a:xfrm>
        </p:spPr>
        <p:txBody>
          <a:bodyPr/>
          <a:lstStyle/>
          <a:p>
            <a:pPr algn="ctr">
              <a:defRPr/>
            </a:pPr>
            <a:r>
              <a:rPr lang="en-US" sz="4000" dirty="0" smtClean="0">
                <a:solidFill>
                  <a:schemeClr val="accent6"/>
                </a:solidFill>
              </a:rPr>
              <a:t>Are Sex Appeals Effective?</a:t>
            </a:r>
          </a:p>
        </p:txBody>
      </p:sp>
      <p:sp>
        <p:nvSpPr>
          <p:cNvPr id="92162" name="Content Placeholder 13"/>
          <p:cNvSpPr>
            <a:spLocks noGrp="1"/>
          </p:cNvSpPr>
          <p:nvPr>
            <p:ph idx="1"/>
          </p:nvPr>
        </p:nvSpPr>
        <p:spPr>
          <a:xfrm>
            <a:off x="1143000" y="1371600"/>
            <a:ext cx="7620000" cy="3962400"/>
          </a:xfrm>
        </p:spPr>
        <p:txBody>
          <a:bodyPr/>
          <a:lstStyle/>
          <a:p>
            <a:r>
              <a:rPr lang="en-US" b="1" smtClean="0">
                <a:solidFill>
                  <a:srgbClr val="00B050"/>
                </a:solidFill>
              </a:rPr>
              <a:t>Physiological arousal</a:t>
            </a:r>
          </a:p>
          <a:p>
            <a:pPr lvl="1"/>
            <a:r>
              <a:rPr lang="en-US" sz="2400" smtClean="0"/>
              <a:t>Overt sexual cues or nudity increases arousal</a:t>
            </a:r>
          </a:p>
          <a:p>
            <a:pPr lvl="1"/>
            <a:r>
              <a:rPr lang="en-US" sz="2400" smtClean="0"/>
              <a:t>Affective and cognitive responses</a:t>
            </a:r>
          </a:p>
          <a:p>
            <a:pPr lvl="1"/>
            <a:r>
              <a:rPr lang="en-US" sz="2400" smtClean="0"/>
              <a:t>Higher for opposite genders</a:t>
            </a:r>
          </a:p>
          <a:p>
            <a:r>
              <a:rPr lang="en-US" b="1" smtClean="0">
                <a:solidFill>
                  <a:srgbClr val="00B050"/>
                </a:solidFill>
              </a:rPr>
              <a:t>Cognitive impressions</a:t>
            </a:r>
          </a:p>
          <a:p>
            <a:pPr lvl="1"/>
            <a:r>
              <a:rPr lang="en-US" sz="2400" smtClean="0"/>
              <a:t>Depends on viewers view of ad</a:t>
            </a:r>
          </a:p>
          <a:p>
            <a:pPr lvl="2"/>
            <a:r>
              <a:rPr lang="en-US" sz="2000" smtClean="0"/>
              <a:t>Like ad – positive cognitive impression of brand</a:t>
            </a:r>
          </a:p>
          <a:p>
            <a:pPr lvl="2"/>
            <a:r>
              <a:rPr lang="en-US" sz="2000" smtClean="0"/>
              <a:t>Dislike ad – negative cognitive impression of brand</a:t>
            </a:r>
          </a:p>
        </p:txBody>
      </p:sp>
      <p:sp>
        <p:nvSpPr>
          <p:cNvPr id="92163" name="Footer Placeholder 5"/>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92164"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24A552EA-C8EE-4699-AB4D-2324333A242F}" type="slidenum">
              <a:rPr lang="en-US" smtClean="0">
                <a:latin typeface="Arial" charset="0"/>
                <a:cs typeface="Arial" charset="0"/>
              </a:rPr>
              <a:pPr/>
              <a:t>37</a:t>
            </a:fld>
            <a:endParaRPr lang="en-US" smtClean="0">
              <a:latin typeface="Arial" charset="0"/>
              <a:cs typeface="Arial" charset="0"/>
            </a:endParaRPr>
          </a:p>
        </p:txBody>
      </p:sp>
      <p:sp>
        <p:nvSpPr>
          <p:cNvPr id="92165" name="Rectangle 9"/>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92166" name="Rectangle 10"/>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92167" name="Rectangle 11"/>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838200" y="0"/>
            <a:ext cx="8001000" cy="990600"/>
          </a:xfrm>
        </p:spPr>
        <p:txBody>
          <a:bodyPr/>
          <a:lstStyle/>
          <a:p>
            <a:pPr algn="ctr">
              <a:defRPr/>
            </a:pPr>
            <a:r>
              <a:rPr lang="en-US" sz="4000" dirty="0" smtClean="0">
                <a:solidFill>
                  <a:schemeClr val="accent6"/>
                </a:solidFill>
              </a:rPr>
              <a:t>Are Sex Appeals Effective?</a:t>
            </a:r>
          </a:p>
        </p:txBody>
      </p:sp>
      <p:sp>
        <p:nvSpPr>
          <p:cNvPr id="94210" name="Content Placeholder 13"/>
          <p:cNvSpPr>
            <a:spLocks noGrp="1"/>
          </p:cNvSpPr>
          <p:nvPr>
            <p:ph idx="1"/>
          </p:nvPr>
        </p:nvSpPr>
        <p:spPr>
          <a:xfrm>
            <a:off x="1066800" y="1066800"/>
            <a:ext cx="7772400" cy="5029200"/>
          </a:xfrm>
        </p:spPr>
        <p:txBody>
          <a:bodyPr/>
          <a:lstStyle/>
          <a:p>
            <a:pPr>
              <a:buFontTx/>
              <a:buNone/>
            </a:pPr>
            <a:r>
              <a:rPr lang="en-US" b="1" smtClean="0">
                <a:solidFill>
                  <a:srgbClr val="00B050"/>
                </a:solidFill>
              </a:rPr>
              <a:t>Societal trends</a:t>
            </a:r>
          </a:p>
          <a:p>
            <a:pPr lvl="1"/>
            <a:r>
              <a:rPr lang="en-US" sz="2400" smtClean="0"/>
              <a:t>Consider society’s view of sex</a:t>
            </a:r>
          </a:p>
          <a:p>
            <a:pPr lvl="1"/>
            <a:r>
              <a:rPr lang="en-US" sz="2400" smtClean="0"/>
              <a:t>Attitude towards sex cycles over time</a:t>
            </a:r>
          </a:p>
          <a:p>
            <a:pPr lvl="1"/>
            <a:r>
              <a:rPr lang="en-US" sz="2400" smtClean="0"/>
              <a:t>High level of tolerance early 2000s</a:t>
            </a:r>
          </a:p>
          <a:p>
            <a:pPr lvl="1"/>
            <a:r>
              <a:rPr lang="en-US" sz="2400" smtClean="0"/>
              <a:t>Super Bowl of 2003 – Janet Jackson</a:t>
            </a:r>
          </a:p>
          <a:p>
            <a:pPr lvl="1"/>
            <a:r>
              <a:rPr lang="en-US" sz="2400" smtClean="0"/>
              <a:t>Tolerance level declined</a:t>
            </a:r>
          </a:p>
          <a:p>
            <a:pPr lvl="1"/>
            <a:r>
              <a:rPr lang="en-US" sz="2400" smtClean="0"/>
              <a:t>Pendulum swinging back</a:t>
            </a:r>
          </a:p>
        </p:txBody>
      </p:sp>
      <p:sp>
        <p:nvSpPr>
          <p:cNvPr id="94211" name="Footer Placeholder 5"/>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94212"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5D1E1ADA-46A2-4EB1-A0D4-39231B3A4063}" type="slidenum">
              <a:rPr lang="en-US" smtClean="0">
                <a:latin typeface="Arial" charset="0"/>
                <a:cs typeface="Arial" charset="0"/>
              </a:rPr>
              <a:pPr/>
              <a:t>38</a:t>
            </a:fld>
            <a:endParaRPr lang="en-US" smtClean="0">
              <a:latin typeface="Arial" charset="0"/>
              <a:cs typeface="Arial" charset="0"/>
            </a:endParaRPr>
          </a:p>
        </p:txBody>
      </p:sp>
      <p:sp>
        <p:nvSpPr>
          <p:cNvPr id="94213" name="Rectangle 9"/>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94214" name="Rectangle 10"/>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94215" name="Rectangle 11"/>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pic>
        <p:nvPicPr>
          <p:cNvPr id="94216" name="Picture 1"/>
          <p:cNvPicPr>
            <a:picLocks noChangeAspect="1"/>
          </p:cNvPicPr>
          <p:nvPr/>
        </p:nvPicPr>
        <p:blipFill>
          <a:blip r:embed="rId3"/>
          <a:srcRect/>
          <a:stretch>
            <a:fillRect/>
          </a:stretch>
        </p:blipFill>
        <p:spPr bwMode="auto">
          <a:xfrm>
            <a:off x="6324600" y="3411538"/>
            <a:ext cx="2286000" cy="304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Footer Placeholder 5"/>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96258"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79C5CCF8-19BB-409F-B791-59A4CE908DAA}" type="slidenum">
              <a:rPr lang="en-US" smtClean="0">
                <a:latin typeface="Arial" charset="0"/>
                <a:cs typeface="Arial" charset="0"/>
              </a:rPr>
              <a:pPr/>
              <a:t>39</a:t>
            </a:fld>
            <a:endParaRPr lang="en-US" smtClean="0">
              <a:latin typeface="Arial" charset="0"/>
              <a:cs typeface="Arial" charset="0"/>
            </a:endParaRPr>
          </a:p>
        </p:txBody>
      </p:sp>
      <p:sp>
        <p:nvSpPr>
          <p:cNvPr id="33796" name="Rectangle 2"/>
          <p:cNvSpPr>
            <a:spLocks noGrp="1" noChangeArrowheads="1"/>
          </p:cNvSpPr>
          <p:nvPr>
            <p:ph type="title"/>
          </p:nvPr>
        </p:nvSpPr>
        <p:spPr>
          <a:xfrm>
            <a:off x="838200" y="152400"/>
            <a:ext cx="8001000" cy="914400"/>
          </a:xfrm>
        </p:spPr>
        <p:txBody>
          <a:bodyPr/>
          <a:lstStyle/>
          <a:p>
            <a:pPr algn="ctr">
              <a:defRPr/>
            </a:pPr>
            <a:r>
              <a:rPr lang="en-US" sz="4000" dirty="0" smtClean="0">
                <a:solidFill>
                  <a:schemeClr val="accent6"/>
                </a:solidFill>
              </a:rPr>
              <a:t>Disadvantages of Sex Appeals</a:t>
            </a:r>
          </a:p>
        </p:txBody>
      </p:sp>
      <p:sp>
        <p:nvSpPr>
          <p:cNvPr id="96260" name="Rectangle 3"/>
          <p:cNvSpPr>
            <a:spLocks noGrp="1" noChangeArrowheads="1"/>
          </p:cNvSpPr>
          <p:nvPr>
            <p:ph type="body" sz="half" idx="1"/>
          </p:nvPr>
        </p:nvSpPr>
        <p:spPr>
          <a:xfrm>
            <a:off x="1066800" y="1447800"/>
            <a:ext cx="7696200" cy="3886200"/>
          </a:xfrm>
        </p:spPr>
        <p:txBody>
          <a:bodyPr/>
          <a:lstStyle/>
          <a:p>
            <a:r>
              <a:rPr lang="en-US" smtClean="0"/>
              <a:t>Less influence today</a:t>
            </a:r>
          </a:p>
          <a:p>
            <a:r>
              <a:rPr lang="en-US" smtClean="0"/>
              <a:t>Reduces brand recall</a:t>
            </a:r>
          </a:p>
          <a:p>
            <a:r>
              <a:rPr lang="en-US" smtClean="0"/>
              <a:t>Affects comprehension</a:t>
            </a:r>
          </a:p>
          <a:p>
            <a:r>
              <a:rPr lang="en-US" smtClean="0"/>
              <a:t>Creates dissatisfaction with one’s body</a:t>
            </a:r>
          </a:p>
          <a:p>
            <a:pPr lvl="1"/>
            <a:r>
              <a:rPr lang="en-US" smtClean="0"/>
              <a:t>Females</a:t>
            </a:r>
          </a:p>
          <a:p>
            <a:pPr lvl="1"/>
            <a:r>
              <a:rPr lang="en-US" smtClean="0"/>
              <a:t>Males</a:t>
            </a:r>
          </a:p>
          <a:p>
            <a:r>
              <a:rPr lang="en-US" smtClean="0"/>
              <a:t>Stereotyping of females</a:t>
            </a:r>
          </a:p>
          <a:p>
            <a:endParaRPr lang="en-US" smtClean="0"/>
          </a:p>
        </p:txBody>
      </p:sp>
      <p:sp>
        <p:nvSpPr>
          <p:cNvPr id="96261"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96262"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96263" name="Rectangle 11"/>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ooter Placeholder 4"/>
          <p:cNvSpPr>
            <a:spLocks noGrp="1"/>
          </p:cNvSpPr>
          <p:nvPr>
            <p:ph type="ftr" sz="quarter" idx="11"/>
          </p:nvPr>
        </p:nvSpPr>
        <p:spPr>
          <a:xfrm>
            <a:off x="2819400" y="6477000"/>
            <a:ext cx="4876800" cy="381000"/>
          </a:xfrm>
          <a:noFill/>
        </p:spPr>
        <p:txBody>
          <a:bodyPr/>
          <a:lstStyle/>
          <a:p>
            <a:r>
              <a:rPr lang="en-US">
                <a:latin typeface="Arial" charset="0"/>
                <a:cs typeface="Arial" charset="0"/>
              </a:rPr>
              <a:t>Copyright ©2014 by Pearson Education, Inc. All rights reserved. </a:t>
            </a:r>
          </a:p>
        </p:txBody>
      </p:sp>
      <p:sp>
        <p:nvSpPr>
          <p:cNvPr id="22530" name="Rectangle 2"/>
          <p:cNvSpPr>
            <a:spLocks noGrp="1" noChangeArrowheads="1"/>
          </p:cNvSpPr>
          <p:nvPr>
            <p:ph type="title"/>
          </p:nvPr>
        </p:nvSpPr>
        <p:spPr>
          <a:xfrm>
            <a:off x="2590800" y="1066800"/>
            <a:ext cx="6248400" cy="762000"/>
          </a:xfrm>
        </p:spPr>
        <p:txBody>
          <a:bodyPr/>
          <a:lstStyle/>
          <a:p>
            <a:pPr algn="ctr" eaLnBrk="1" hangingPunct="1"/>
            <a:r>
              <a:rPr lang="en-US" sz="3600" smtClean="0">
                <a:solidFill>
                  <a:srgbClr val="FF3300"/>
                </a:solidFill>
              </a:rPr>
              <a:t>Chapter Objectives</a:t>
            </a:r>
          </a:p>
        </p:txBody>
      </p:sp>
      <p:sp>
        <p:nvSpPr>
          <p:cNvPr id="22531" name="Rectangle 3"/>
          <p:cNvSpPr>
            <a:spLocks noGrp="1" noChangeArrowheads="1"/>
          </p:cNvSpPr>
          <p:nvPr>
            <p:ph type="body" idx="1"/>
          </p:nvPr>
        </p:nvSpPr>
        <p:spPr>
          <a:xfrm>
            <a:off x="304800" y="2667000"/>
            <a:ext cx="8458200" cy="3048000"/>
          </a:xfrm>
        </p:spPr>
        <p:txBody>
          <a:bodyPr/>
          <a:lstStyle/>
          <a:p>
            <a:pPr marL="514350" indent="-514350" eaLnBrk="1" hangingPunct="1">
              <a:buFontTx/>
              <a:buAutoNum type="arabicPeriod" startAt="5"/>
            </a:pPr>
            <a:r>
              <a:rPr lang="en-US" sz="2400" smtClean="0"/>
              <a:t>How can fear be used to create an effective ad?</a:t>
            </a:r>
          </a:p>
          <a:p>
            <a:pPr marL="514350" indent="-514350" eaLnBrk="1" hangingPunct="1">
              <a:buFontTx/>
              <a:buAutoNum type="arabicPeriod" startAt="5"/>
            </a:pPr>
            <a:r>
              <a:rPr lang="en-US" sz="2400" smtClean="0"/>
              <a:t>How can humor be used to create an effective ad?</a:t>
            </a:r>
          </a:p>
          <a:p>
            <a:pPr marL="514350" indent="-514350" eaLnBrk="1" hangingPunct="1">
              <a:buFontTx/>
              <a:buAutoNum type="arabicPeriod" startAt="5"/>
            </a:pPr>
            <a:r>
              <a:rPr lang="en-US" sz="2400" smtClean="0"/>
              <a:t>Why does sex play such a prominent role in advertising?</a:t>
            </a:r>
          </a:p>
          <a:p>
            <a:pPr marL="514350" indent="-514350" eaLnBrk="1" hangingPunct="1">
              <a:buFontTx/>
              <a:buAutoNum type="arabicPeriod" startAt="5"/>
            </a:pPr>
            <a:r>
              <a:rPr lang="en-US" sz="2400" smtClean="0"/>
              <a:t>How can music, rationality, and scarcity be used to increase advertising effectiveness?</a:t>
            </a:r>
          </a:p>
          <a:p>
            <a:pPr marL="514350" indent="-514350" eaLnBrk="1" hangingPunct="1">
              <a:buFontTx/>
              <a:buAutoNum type="arabicPeriod" startAt="5"/>
            </a:pPr>
            <a:r>
              <a:rPr lang="en-US" sz="2400" smtClean="0"/>
              <a:t>What are the primary areas of concern in international advertising?</a:t>
            </a:r>
          </a:p>
        </p:txBody>
      </p:sp>
      <p:sp>
        <p:nvSpPr>
          <p:cNvPr id="16390" name="Text Box 4"/>
          <p:cNvSpPr txBox="1">
            <a:spLocks noChangeArrowheads="1"/>
          </p:cNvSpPr>
          <p:nvPr/>
        </p:nvSpPr>
        <p:spPr bwMode="auto">
          <a:xfrm>
            <a:off x="2590800" y="304800"/>
            <a:ext cx="6248400" cy="646113"/>
          </a:xfrm>
          <a:prstGeom prst="rect">
            <a:avLst/>
          </a:prstGeom>
          <a:noFill/>
          <a:ln w="9525">
            <a:noFill/>
            <a:miter lim="800000"/>
            <a:headEnd/>
            <a:tailEnd/>
          </a:ln>
        </p:spPr>
        <p:txBody>
          <a:bodyPr>
            <a:spAutoFit/>
          </a:bodyPr>
          <a:lstStyle/>
          <a:p>
            <a:pPr algn="ctr" eaLnBrk="0" hangingPunct="0">
              <a:defRPr/>
            </a:pPr>
            <a:r>
              <a:rPr lang="en-US" sz="3600" dirty="0">
                <a:solidFill>
                  <a:schemeClr val="accent6"/>
                </a:solidFill>
                <a:cs typeface="+mn-cs"/>
              </a:rPr>
              <a:t>  Advertising Management</a:t>
            </a:r>
            <a:endParaRPr lang="en-US" sz="1600" dirty="0">
              <a:solidFill>
                <a:schemeClr val="accent6"/>
              </a:solidFill>
              <a:cs typeface="+mn-cs"/>
            </a:endParaRPr>
          </a:p>
        </p:txBody>
      </p:sp>
      <p:sp>
        <p:nvSpPr>
          <p:cNvPr id="22533" name="Rectangle 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22534" name="Rectangle 5"/>
          <p:cNvSpPr>
            <a:spLocks noChangeArrowheads="1"/>
          </p:cNvSpPr>
          <p:nvPr/>
        </p:nvSpPr>
        <p:spPr bwMode="auto">
          <a:xfrm>
            <a:off x="0" y="0"/>
            <a:ext cx="2590800" cy="23622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22535" name="Text Box 7"/>
          <p:cNvSpPr txBox="1">
            <a:spLocks noChangeArrowheads="1"/>
          </p:cNvSpPr>
          <p:nvPr/>
        </p:nvSpPr>
        <p:spPr bwMode="auto">
          <a:xfrm>
            <a:off x="762000" y="381000"/>
            <a:ext cx="1295400" cy="1446213"/>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8800">
                <a:solidFill>
                  <a:srgbClr val="CC3300"/>
                </a:solidFill>
              </a:rPr>
              <a:t>6</a:t>
            </a:r>
          </a:p>
        </p:txBody>
      </p:sp>
      <p:sp>
        <p:nvSpPr>
          <p:cNvPr id="22536"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1A5B190A-33A2-438C-9939-5BCB8E16E03B}" type="slidenum">
              <a:rPr lang="en-US" smtClean="0">
                <a:latin typeface="Arial" charset="0"/>
                <a:cs typeface="Arial" charset="0"/>
              </a:rPr>
              <a:pPr/>
              <a:t>4</a:t>
            </a:fld>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Footer Placeholder 5"/>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98306"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80C194AA-985F-4AC2-915F-BC009AB10159}" type="slidenum">
              <a:rPr lang="en-US" smtClean="0">
                <a:latin typeface="Arial" charset="0"/>
                <a:cs typeface="Arial" charset="0"/>
              </a:rPr>
              <a:pPr/>
              <a:t>40</a:t>
            </a:fld>
            <a:endParaRPr lang="en-US" smtClean="0">
              <a:latin typeface="Arial" charset="0"/>
              <a:cs typeface="Arial" charset="0"/>
            </a:endParaRPr>
          </a:p>
        </p:txBody>
      </p:sp>
      <p:sp>
        <p:nvSpPr>
          <p:cNvPr id="32772" name="Rectangle 2"/>
          <p:cNvSpPr>
            <a:spLocks noGrp="1" noChangeArrowheads="1"/>
          </p:cNvSpPr>
          <p:nvPr>
            <p:ph type="title"/>
          </p:nvPr>
        </p:nvSpPr>
        <p:spPr>
          <a:xfrm>
            <a:off x="685800" y="152400"/>
            <a:ext cx="8305800" cy="914400"/>
          </a:xfrm>
        </p:spPr>
        <p:txBody>
          <a:bodyPr/>
          <a:lstStyle/>
          <a:p>
            <a:pPr algn="ctr">
              <a:defRPr/>
            </a:pPr>
            <a:r>
              <a:rPr lang="en-US" dirty="0" smtClean="0">
                <a:solidFill>
                  <a:schemeClr val="accent6"/>
                </a:solidFill>
              </a:rPr>
              <a:t>Sex Appeals in International Advertising</a:t>
            </a:r>
          </a:p>
        </p:txBody>
      </p:sp>
      <p:sp>
        <p:nvSpPr>
          <p:cNvPr id="98308" name="Rectangle 3"/>
          <p:cNvSpPr>
            <a:spLocks noGrp="1" noChangeArrowheads="1"/>
          </p:cNvSpPr>
          <p:nvPr>
            <p:ph type="body" sz="half" idx="1"/>
          </p:nvPr>
        </p:nvSpPr>
        <p:spPr>
          <a:xfrm>
            <a:off x="1066800" y="1447800"/>
            <a:ext cx="7543800" cy="3962400"/>
          </a:xfrm>
        </p:spPr>
        <p:txBody>
          <a:bodyPr/>
          <a:lstStyle/>
          <a:p>
            <a:r>
              <a:rPr lang="en-US" smtClean="0"/>
              <a:t>Varies across countries</a:t>
            </a:r>
          </a:p>
          <a:p>
            <a:r>
              <a:rPr lang="en-US" smtClean="0"/>
              <a:t>Determined by religion, culture, and values</a:t>
            </a:r>
          </a:p>
          <a:p>
            <a:pPr lvl="1"/>
            <a:r>
              <a:rPr lang="en-US" smtClean="0"/>
              <a:t>Moslem countries</a:t>
            </a:r>
          </a:p>
          <a:p>
            <a:pPr lvl="1"/>
            <a:r>
              <a:rPr lang="en-US" smtClean="0"/>
              <a:t>Middle eastern countries</a:t>
            </a:r>
          </a:p>
          <a:p>
            <a:pPr lvl="1"/>
            <a:r>
              <a:rPr lang="en-US" smtClean="0"/>
              <a:t>European countries</a:t>
            </a:r>
          </a:p>
          <a:p>
            <a:pPr lvl="2"/>
            <a:r>
              <a:rPr lang="en-US" smtClean="0"/>
              <a:t>France</a:t>
            </a:r>
          </a:p>
          <a:p>
            <a:pPr lvl="1"/>
            <a:r>
              <a:rPr lang="en-US" smtClean="0"/>
              <a:t>United States</a:t>
            </a:r>
          </a:p>
          <a:p>
            <a:pPr lvl="1"/>
            <a:r>
              <a:rPr lang="en-US" smtClean="0"/>
              <a:t>Chile</a:t>
            </a:r>
          </a:p>
        </p:txBody>
      </p:sp>
      <p:sp>
        <p:nvSpPr>
          <p:cNvPr id="98309"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98310"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98311"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Footer Placeholder 5"/>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100354"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32D5A62A-6B3A-485F-A4FA-E43D0F5F46AB}" type="slidenum">
              <a:rPr lang="en-US" smtClean="0">
                <a:latin typeface="Arial" charset="0"/>
                <a:cs typeface="Arial" charset="0"/>
              </a:rPr>
              <a:pPr/>
              <a:t>41</a:t>
            </a:fld>
            <a:endParaRPr lang="en-US" smtClean="0">
              <a:latin typeface="Arial" charset="0"/>
              <a:cs typeface="Arial" charset="0"/>
            </a:endParaRPr>
          </a:p>
        </p:txBody>
      </p:sp>
      <p:sp>
        <p:nvSpPr>
          <p:cNvPr id="100355" name="Rectangle 2"/>
          <p:cNvSpPr>
            <a:spLocks noGrp="1" noChangeArrowheads="1"/>
          </p:cNvSpPr>
          <p:nvPr>
            <p:ph type="title"/>
          </p:nvPr>
        </p:nvSpPr>
        <p:spPr>
          <a:xfrm>
            <a:off x="914400" y="304800"/>
            <a:ext cx="7848600" cy="990600"/>
          </a:xfrm>
        </p:spPr>
        <p:txBody>
          <a:bodyPr/>
          <a:lstStyle/>
          <a:p>
            <a:pPr algn="ctr"/>
            <a:r>
              <a:rPr lang="en-US" sz="6000" smtClean="0">
                <a:solidFill>
                  <a:srgbClr val="FF0033"/>
                </a:solidFill>
              </a:rPr>
              <a:t>Music Appeals</a:t>
            </a:r>
          </a:p>
        </p:txBody>
      </p:sp>
      <p:sp>
        <p:nvSpPr>
          <p:cNvPr id="100356" name="Rectangle 3"/>
          <p:cNvSpPr>
            <a:spLocks noGrp="1" noChangeArrowheads="1"/>
          </p:cNvSpPr>
          <p:nvPr>
            <p:ph type="body" sz="half" idx="1"/>
          </p:nvPr>
        </p:nvSpPr>
        <p:spPr>
          <a:xfrm>
            <a:off x="1143000" y="1600200"/>
            <a:ext cx="8001000" cy="4572000"/>
          </a:xfrm>
        </p:spPr>
        <p:txBody>
          <a:bodyPr/>
          <a:lstStyle/>
          <a:p>
            <a:pPr>
              <a:lnSpc>
                <a:spcPct val="90000"/>
              </a:lnSpc>
            </a:pPr>
            <a:r>
              <a:rPr lang="en-US" smtClean="0"/>
              <a:t>Connects with emotions and memories</a:t>
            </a:r>
          </a:p>
          <a:p>
            <a:pPr>
              <a:lnSpc>
                <a:spcPct val="90000"/>
              </a:lnSpc>
            </a:pPr>
            <a:r>
              <a:rPr lang="en-US" smtClean="0"/>
              <a:t>Has intrusive value</a:t>
            </a:r>
          </a:p>
          <a:p>
            <a:pPr>
              <a:lnSpc>
                <a:spcPct val="90000"/>
              </a:lnSpc>
            </a:pPr>
            <a:r>
              <a:rPr lang="en-US" smtClean="0"/>
              <a:t>Gains attention</a:t>
            </a:r>
          </a:p>
          <a:p>
            <a:pPr>
              <a:lnSpc>
                <a:spcPct val="90000"/>
              </a:lnSpc>
            </a:pPr>
            <a:r>
              <a:rPr lang="en-US" smtClean="0"/>
              <a:t>Increases the retention of visual information</a:t>
            </a:r>
          </a:p>
          <a:p>
            <a:pPr>
              <a:lnSpc>
                <a:spcPct val="90000"/>
              </a:lnSpc>
            </a:pPr>
            <a:r>
              <a:rPr lang="en-US" smtClean="0"/>
              <a:t>Better recall</a:t>
            </a:r>
          </a:p>
          <a:p>
            <a:pPr>
              <a:lnSpc>
                <a:spcPct val="90000"/>
              </a:lnSpc>
            </a:pPr>
            <a:r>
              <a:rPr lang="en-US" smtClean="0"/>
              <a:t>Can increase persuasiveness</a:t>
            </a:r>
          </a:p>
          <a:p>
            <a:pPr>
              <a:lnSpc>
                <a:spcPct val="90000"/>
              </a:lnSpc>
            </a:pPr>
            <a:r>
              <a:rPr lang="en-US" smtClean="0"/>
              <a:t>Stored in long-term memory</a:t>
            </a:r>
          </a:p>
        </p:txBody>
      </p:sp>
      <p:sp>
        <p:nvSpPr>
          <p:cNvPr id="100357" name="Rectangle 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100358"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100359"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Footer Placeholder 5"/>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102402"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0E3A6212-6559-42C9-B1DD-5FBA2CDEE10C}" type="slidenum">
              <a:rPr lang="en-US" smtClean="0">
                <a:latin typeface="Arial" charset="0"/>
                <a:cs typeface="Arial" charset="0"/>
              </a:rPr>
              <a:pPr/>
              <a:t>42</a:t>
            </a:fld>
            <a:endParaRPr lang="en-US" smtClean="0">
              <a:latin typeface="Arial" charset="0"/>
              <a:cs typeface="Arial" charset="0"/>
            </a:endParaRPr>
          </a:p>
        </p:txBody>
      </p:sp>
      <p:sp>
        <p:nvSpPr>
          <p:cNvPr id="102403" name="Rectangle 2"/>
          <p:cNvSpPr>
            <a:spLocks noGrp="1" noChangeArrowheads="1"/>
          </p:cNvSpPr>
          <p:nvPr>
            <p:ph type="title"/>
          </p:nvPr>
        </p:nvSpPr>
        <p:spPr>
          <a:xfrm>
            <a:off x="914400" y="304800"/>
            <a:ext cx="7848600" cy="990600"/>
          </a:xfrm>
        </p:spPr>
        <p:txBody>
          <a:bodyPr/>
          <a:lstStyle/>
          <a:p>
            <a:pPr algn="ctr"/>
            <a:r>
              <a:rPr lang="en-US" sz="6000" smtClean="0">
                <a:solidFill>
                  <a:srgbClr val="FF0033"/>
                </a:solidFill>
              </a:rPr>
              <a:t>Music Appeals</a:t>
            </a:r>
          </a:p>
        </p:txBody>
      </p:sp>
      <p:sp>
        <p:nvSpPr>
          <p:cNvPr id="102404" name="Rectangle 4"/>
          <p:cNvSpPr>
            <a:spLocks noChangeArrowheads="1"/>
          </p:cNvSpPr>
          <p:nvPr/>
        </p:nvSpPr>
        <p:spPr bwMode="auto">
          <a:xfrm>
            <a:off x="914400" y="2438400"/>
            <a:ext cx="7848600" cy="1981200"/>
          </a:xfrm>
          <a:prstGeom prst="rect">
            <a:avLst/>
          </a:prstGeom>
          <a:noFill/>
          <a:ln w="9525">
            <a:noFill/>
            <a:miter lim="800000"/>
            <a:headEnd/>
            <a:tailEnd/>
          </a:ln>
        </p:spPr>
        <p:txBody>
          <a:bodyPr lIns="92075" tIns="46038" rIns="92075" bIns="46038"/>
          <a:lstStyle/>
          <a:p>
            <a:pPr marL="342900" indent="-342900" eaLnBrk="0" hangingPunct="0">
              <a:spcBef>
                <a:spcPct val="20000"/>
              </a:spcBef>
              <a:buClr>
                <a:schemeClr val="tx2"/>
              </a:buClr>
              <a:buSzPct val="75000"/>
              <a:buFontTx/>
              <a:buChar char="•"/>
            </a:pPr>
            <a:r>
              <a:rPr lang="en-US" sz="2400"/>
              <a:t>What role will music play?</a:t>
            </a:r>
          </a:p>
          <a:p>
            <a:pPr marL="342900" indent="-342900" eaLnBrk="0" hangingPunct="0">
              <a:spcBef>
                <a:spcPct val="20000"/>
              </a:spcBef>
              <a:buClr>
                <a:schemeClr val="tx2"/>
              </a:buClr>
              <a:buSzPct val="75000"/>
              <a:buFontTx/>
              <a:buChar char="•"/>
            </a:pPr>
            <a:r>
              <a:rPr lang="en-US" sz="2400"/>
              <a:t>Will a familiar song be used or new song created?</a:t>
            </a:r>
          </a:p>
          <a:p>
            <a:pPr marL="342900" indent="-342900" eaLnBrk="0" hangingPunct="0">
              <a:spcBef>
                <a:spcPct val="20000"/>
              </a:spcBef>
              <a:buClr>
                <a:schemeClr val="tx2"/>
              </a:buClr>
              <a:buSzPct val="75000"/>
              <a:buFontTx/>
              <a:buChar char="•"/>
            </a:pPr>
            <a:r>
              <a:rPr lang="en-US" sz="2400"/>
              <a:t>What emotional feeling should song elicit?</a:t>
            </a:r>
          </a:p>
          <a:p>
            <a:pPr marL="342900" indent="-342900" eaLnBrk="0" hangingPunct="0">
              <a:spcBef>
                <a:spcPct val="20000"/>
              </a:spcBef>
              <a:buClr>
                <a:schemeClr val="tx2"/>
              </a:buClr>
              <a:buSzPct val="75000"/>
              <a:buFontTx/>
              <a:buChar char="•"/>
            </a:pPr>
            <a:r>
              <a:rPr lang="en-US" sz="2400"/>
              <a:t>How does the music fit with the message of the ad?</a:t>
            </a:r>
          </a:p>
        </p:txBody>
      </p:sp>
      <p:sp>
        <p:nvSpPr>
          <p:cNvPr id="102405" name="Text Box 5"/>
          <p:cNvSpPr txBox="1">
            <a:spLocks noChangeArrowheads="1"/>
          </p:cNvSpPr>
          <p:nvPr/>
        </p:nvSpPr>
        <p:spPr bwMode="auto">
          <a:xfrm>
            <a:off x="990600" y="1905000"/>
            <a:ext cx="2874963" cy="457200"/>
          </a:xfrm>
          <a:prstGeom prst="rect">
            <a:avLst/>
          </a:prstGeom>
          <a:noFill/>
          <a:ln w="12700">
            <a:noFill/>
            <a:miter lim="800000"/>
            <a:headEnd type="none" w="sm" len="sm"/>
            <a:tailEnd type="none" w="sm" len="sm"/>
          </a:ln>
        </p:spPr>
        <p:txBody>
          <a:bodyPr wrap="none">
            <a:spAutoFit/>
          </a:bodyPr>
          <a:lstStyle/>
          <a:p>
            <a:pPr eaLnBrk="0" hangingPunct="0"/>
            <a:r>
              <a:rPr lang="en-US" sz="2400" b="1">
                <a:solidFill>
                  <a:schemeClr val="accent2"/>
                </a:solidFill>
              </a:rPr>
              <a:t>Design Questions:</a:t>
            </a:r>
          </a:p>
        </p:txBody>
      </p:sp>
      <p:sp>
        <p:nvSpPr>
          <p:cNvPr id="102406" name="Rectangle 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102407"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102408"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Footer Placeholder 5"/>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104450"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424E9EDC-C094-4C16-B451-34BD0DB5852D}" type="slidenum">
              <a:rPr lang="en-US" smtClean="0">
                <a:latin typeface="Arial" charset="0"/>
                <a:cs typeface="Arial" charset="0"/>
              </a:rPr>
              <a:pPr/>
              <a:t>43</a:t>
            </a:fld>
            <a:endParaRPr lang="en-US" smtClean="0">
              <a:latin typeface="Arial" charset="0"/>
              <a:cs typeface="Arial" charset="0"/>
            </a:endParaRPr>
          </a:p>
        </p:txBody>
      </p:sp>
      <p:sp>
        <p:nvSpPr>
          <p:cNvPr id="104451" name="Rectangle 2"/>
          <p:cNvSpPr>
            <a:spLocks noGrp="1" noChangeArrowheads="1"/>
          </p:cNvSpPr>
          <p:nvPr>
            <p:ph type="title"/>
          </p:nvPr>
        </p:nvSpPr>
        <p:spPr>
          <a:xfrm>
            <a:off x="914400" y="304800"/>
            <a:ext cx="7848600" cy="990600"/>
          </a:xfrm>
        </p:spPr>
        <p:txBody>
          <a:bodyPr/>
          <a:lstStyle/>
          <a:p>
            <a:pPr algn="ctr"/>
            <a:r>
              <a:rPr lang="en-US" sz="6000" smtClean="0">
                <a:solidFill>
                  <a:srgbClr val="FF0033"/>
                </a:solidFill>
              </a:rPr>
              <a:t>Music Appeals</a:t>
            </a:r>
          </a:p>
        </p:txBody>
      </p:sp>
      <p:sp>
        <p:nvSpPr>
          <p:cNvPr id="104452" name="Rectangle 3"/>
          <p:cNvSpPr>
            <a:spLocks noGrp="1" noChangeArrowheads="1"/>
          </p:cNvSpPr>
          <p:nvPr>
            <p:ph type="body" sz="half" idx="1"/>
          </p:nvPr>
        </p:nvSpPr>
        <p:spPr>
          <a:xfrm>
            <a:off x="1447800" y="1600200"/>
            <a:ext cx="7315200" cy="3962400"/>
          </a:xfrm>
        </p:spPr>
        <p:txBody>
          <a:bodyPr/>
          <a:lstStyle/>
          <a:p>
            <a:pPr>
              <a:lnSpc>
                <a:spcPct val="90000"/>
              </a:lnSpc>
            </a:pPr>
            <a:r>
              <a:rPr lang="en-US" smtClean="0"/>
              <a:t>Variety of roles in advertisements</a:t>
            </a:r>
          </a:p>
          <a:p>
            <a:pPr lvl="1">
              <a:lnSpc>
                <a:spcPct val="90000"/>
              </a:lnSpc>
            </a:pPr>
            <a:r>
              <a:rPr lang="en-US" smtClean="0"/>
              <a:t>Incidental to ad</a:t>
            </a:r>
          </a:p>
          <a:p>
            <a:pPr lvl="1">
              <a:lnSpc>
                <a:spcPct val="90000"/>
              </a:lnSpc>
            </a:pPr>
            <a:r>
              <a:rPr lang="en-US" smtClean="0"/>
              <a:t>Primary theme</a:t>
            </a:r>
          </a:p>
          <a:p>
            <a:pPr>
              <a:lnSpc>
                <a:spcPct val="90000"/>
              </a:lnSpc>
            </a:pPr>
            <a:r>
              <a:rPr lang="en-US" smtClean="0"/>
              <a:t>Selecting the music</a:t>
            </a:r>
          </a:p>
          <a:p>
            <a:pPr lvl="1">
              <a:lnSpc>
                <a:spcPct val="90000"/>
              </a:lnSpc>
            </a:pPr>
            <a:r>
              <a:rPr lang="en-US" smtClean="0"/>
              <a:t>Familiar tune</a:t>
            </a:r>
          </a:p>
          <a:p>
            <a:pPr lvl="1">
              <a:lnSpc>
                <a:spcPct val="90000"/>
              </a:lnSpc>
            </a:pPr>
            <a:r>
              <a:rPr lang="en-US" smtClean="0"/>
              <a:t>Write a jingle</a:t>
            </a:r>
          </a:p>
          <a:p>
            <a:pPr lvl="1">
              <a:lnSpc>
                <a:spcPct val="90000"/>
              </a:lnSpc>
            </a:pPr>
            <a:r>
              <a:rPr lang="en-US" smtClean="0"/>
              <a:t>Background or mood music</a:t>
            </a:r>
          </a:p>
          <a:p>
            <a:pPr>
              <a:lnSpc>
                <a:spcPct val="90000"/>
              </a:lnSpc>
            </a:pPr>
            <a:r>
              <a:rPr lang="en-US" smtClean="0"/>
              <a:t>Solicit music for an advertisement</a:t>
            </a:r>
          </a:p>
        </p:txBody>
      </p:sp>
      <p:sp>
        <p:nvSpPr>
          <p:cNvPr id="104453" name="Rectangle 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104454"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104455"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Footer Placeholder 5"/>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106498"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F33699CF-3ECE-4AD6-8294-8A9DFD06019C}" type="slidenum">
              <a:rPr lang="en-US" smtClean="0">
                <a:latin typeface="Arial" charset="0"/>
                <a:cs typeface="Arial" charset="0"/>
              </a:rPr>
              <a:pPr/>
              <a:t>44</a:t>
            </a:fld>
            <a:endParaRPr lang="en-US" smtClean="0">
              <a:latin typeface="Arial" charset="0"/>
              <a:cs typeface="Arial" charset="0"/>
            </a:endParaRPr>
          </a:p>
        </p:txBody>
      </p:sp>
      <p:sp>
        <p:nvSpPr>
          <p:cNvPr id="106499" name="Rectangle 2"/>
          <p:cNvSpPr>
            <a:spLocks noGrp="1" noChangeArrowheads="1"/>
          </p:cNvSpPr>
          <p:nvPr>
            <p:ph type="title"/>
          </p:nvPr>
        </p:nvSpPr>
        <p:spPr>
          <a:xfrm>
            <a:off x="914400" y="304800"/>
            <a:ext cx="7848600" cy="990600"/>
          </a:xfrm>
        </p:spPr>
        <p:txBody>
          <a:bodyPr/>
          <a:lstStyle/>
          <a:p>
            <a:pPr algn="ctr"/>
            <a:r>
              <a:rPr lang="en-US" sz="6000" smtClean="0">
                <a:solidFill>
                  <a:srgbClr val="FF0033"/>
                </a:solidFill>
              </a:rPr>
              <a:t>Music Appeals</a:t>
            </a:r>
          </a:p>
        </p:txBody>
      </p:sp>
      <p:sp>
        <p:nvSpPr>
          <p:cNvPr id="34821" name="Rectangle 3"/>
          <p:cNvSpPr>
            <a:spLocks noGrp="1" noChangeArrowheads="1"/>
          </p:cNvSpPr>
          <p:nvPr>
            <p:ph type="body" sz="half" idx="1"/>
          </p:nvPr>
        </p:nvSpPr>
        <p:spPr>
          <a:xfrm>
            <a:off x="1295400" y="1524000"/>
            <a:ext cx="7315200" cy="4572000"/>
          </a:xfrm>
        </p:spPr>
        <p:txBody>
          <a:bodyPr/>
          <a:lstStyle/>
          <a:p>
            <a:pPr>
              <a:lnSpc>
                <a:spcPct val="90000"/>
              </a:lnSpc>
              <a:defRPr/>
            </a:pPr>
            <a:r>
              <a:rPr lang="en-US" sz="3200" b="1" dirty="0" smtClean="0">
                <a:solidFill>
                  <a:schemeClr val="accent6"/>
                </a:solidFill>
              </a:rPr>
              <a:t>Advantages of music appeals</a:t>
            </a:r>
          </a:p>
          <a:p>
            <a:pPr lvl="1">
              <a:lnSpc>
                <a:spcPct val="90000"/>
              </a:lnSpc>
              <a:defRPr/>
            </a:pPr>
            <a:r>
              <a:rPr lang="en-US" dirty="0" smtClean="0"/>
              <a:t>Consumers have affinity with existing songs</a:t>
            </a:r>
          </a:p>
          <a:p>
            <a:pPr lvl="1">
              <a:lnSpc>
                <a:spcPct val="90000"/>
              </a:lnSpc>
              <a:defRPr/>
            </a:pPr>
            <a:r>
              <a:rPr lang="en-US" dirty="0" smtClean="0"/>
              <a:t>Brand awareness, brand equity, and brand loyalty become easier</a:t>
            </a:r>
          </a:p>
          <a:p>
            <a:pPr lvl="1">
              <a:lnSpc>
                <a:spcPct val="90000"/>
              </a:lnSpc>
              <a:defRPr/>
            </a:pPr>
            <a:r>
              <a:rPr lang="en-US" dirty="0" smtClean="0"/>
              <a:t>Emotional affinity transference to brand</a:t>
            </a:r>
          </a:p>
          <a:p>
            <a:pPr lvl="1">
              <a:lnSpc>
                <a:spcPct val="90000"/>
              </a:lnSpc>
              <a:defRPr/>
            </a:pPr>
            <a:r>
              <a:rPr lang="en-US" dirty="0" smtClean="0"/>
              <a:t>Popular songs expensive</a:t>
            </a:r>
          </a:p>
          <a:p>
            <a:pPr>
              <a:lnSpc>
                <a:spcPct val="90000"/>
              </a:lnSpc>
              <a:defRPr/>
            </a:pPr>
            <a:r>
              <a:rPr lang="en-US" sz="3200" b="1" dirty="0" smtClean="0">
                <a:solidFill>
                  <a:schemeClr val="accent6"/>
                </a:solidFill>
              </a:rPr>
              <a:t>Alternative methods</a:t>
            </a:r>
          </a:p>
          <a:p>
            <a:pPr lvl="1">
              <a:lnSpc>
                <a:spcPct val="90000"/>
              </a:lnSpc>
              <a:defRPr/>
            </a:pPr>
            <a:r>
              <a:rPr lang="en-US" dirty="0" smtClean="0"/>
              <a:t>Musicians see ad songs as way to be heard</a:t>
            </a:r>
          </a:p>
          <a:p>
            <a:pPr lvl="1">
              <a:lnSpc>
                <a:spcPct val="90000"/>
              </a:lnSpc>
              <a:defRPr/>
            </a:pPr>
            <a:r>
              <a:rPr lang="en-US" dirty="0" smtClean="0"/>
              <a:t>Songs posted on YouTube and other sites</a:t>
            </a:r>
          </a:p>
          <a:p>
            <a:pPr lvl="1">
              <a:lnSpc>
                <a:spcPct val="90000"/>
              </a:lnSpc>
              <a:defRPr/>
            </a:pPr>
            <a:r>
              <a:rPr lang="en-US" dirty="0" smtClean="0"/>
              <a:t>Occasionally full song becomes popular</a:t>
            </a:r>
          </a:p>
          <a:p>
            <a:pPr lvl="1">
              <a:lnSpc>
                <a:spcPct val="90000"/>
              </a:lnSpc>
              <a:defRPr/>
            </a:pPr>
            <a:endParaRPr lang="en-US" dirty="0" smtClean="0"/>
          </a:p>
        </p:txBody>
      </p:sp>
      <p:sp>
        <p:nvSpPr>
          <p:cNvPr id="106501" name="Rectangle 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106502"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106503"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Footer Placeholder 5"/>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108546"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6B10EA52-1A63-40F4-B9B7-4818D6A9AE4A}" type="slidenum">
              <a:rPr lang="en-US" smtClean="0">
                <a:latin typeface="Arial" charset="0"/>
                <a:cs typeface="Arial" charset="0"/>
              </a:rPr>
              <a:pPr/>
              <a:t>45</a:t>
            </a:fld>
            <a:endParaRPr lang="en-US" smtClean="0">
              <a:latin typeface="Arial" charset="0"/>
              <a:cs typeface="Arial" charset="0"/>
            </a:endParaRPr>
          </a:p>
        </p:txBody>
      </p:sp>
      <p:sp>
        <p:nvSpPr>
          <p:cNvPr id="108547" name="Rectangle 2"/>
          <p:cNvSpPr>
            <a:spLocks noGrp="1" noChangeArrowheads="1"/>
          </p:cNvSpPr>
          <p:nvPr>
            <p:ph type="title"/>
          </p:nvPr>
        </p:nvSpPr>
        <p:spPr>
          <a:xfrm>
            <a:off x="685800" y="0"/>
            <a:ext cx="8229600" cy="1143000"/>
          </a:xfrm>
        </p:spPr>
        <p:txBody>
          <a:bodyPr/>
          <a:lstStyle/>
          <a:p>
            <a:pPr algn="ctr"/>
            <a:r>
              <a:rPr lang="en-US" sz="5400" smtClean="0">
                <a:solidFill>
                  <a:srgbClr val="FF0033"/>
                </a:solidFill>
              </a:rPr>
              <a:t>Rational Appeals</a:t>
            </a:r>
          </a:p>
        </p:txBody>
      </p:sp>
      <p:sp>
        <p:nvSpPr>
          <p:cNvPr id="37893" name="Rectangle 3"/>
          <p:cNvSpPr>
            <a:spLocks noGrp="1" noChangeArrowheads="1"/>
          </p:cNvSpPr>
          <p:nvPr>
            <p:ph type="body" sz="half" idx="1"/>
          </p:nvPr>
        </p:nvSpPr>
        <p:spPr>
          <a:xfrm>
            <a:off x="1066800" y="1143000"/>
            <a:ext cx="7772400" cy="4953000"/>
          </a:xfrm>
        </p:spPr>
        <p:txBody>
          <a:bodyPr/>
          <a:lstStyle/>
          <a:p>
            <a:pPr>
              <a:defRPr/>
            </a:pPr>
            <a:r>
              <a:rPr lang="en-US" dirty="0" smtClean="0"/>
              <a:t>Based on hierarchy of effects model</a:t>
            </a:r>
          </a:p>
          <a:p>
            <a:pPr>
              <a:defRPr/>
            </a:pPr>
            <a:r>
              <a:rPr lang="en-US" dirty="0" smtClean="0"/>
              <a:t>Active processing of information</a:t>
            </a:r>
          </a:p>
          <a:p>
            <a:pPr>
              <a:defRPr/>
            </a:pPr>
            <a:r>
              <a:rPr lang="en-US" sz="3200" b="1" dirty="0" smtClean="0">
                <a:solidFill>
                  <a:schemeClr val="accent6"/>
                </a:solidFill>
              </a:rPr>
              <a:t>Media outlets</a:t>
            </a:r>
          </a:p>
          <a:p>
            <a:pPr lvl="1">
              <a:defRPr/>
            </a:pPr>
            <a:r>
              <a:rPr lang="en-US" dirty="0" smtClean="0"/>
              <a:t>Print media and Internet best mediums</a:t>
            </a:r>
          </a:p>
          <a:p>
            <a:pPr>
              <a:defRPr/>
            </a:pPr>
            <a:r>
              <a:rPr lang="en-US" sz="3200" b="1" dirty="0" smtClean="0">
                <a:solidFill>
                  <a:schemeClr val="accent6"/>
                </a:solidFill>
              </a:rPr>
              <a:t>Business-to-business</a:t>
            </a:r>
          </a:p>
          <a:p>
            <a:pPr lvl="1">
              <a:defRPr/>
            </a:pPr>
            <a:r>
              <a:rPr lang="en-US" dirty="0" smtClean="0"/>
              <a:t>Print media, trade publications</a:t>
            </a:r>
          </a:p>
          <a:p>
            <a:pPr lvl="1">
              <a:defRPr/>
            </a:pPr>
            <a:r>
              <a:rPr lang="en-US" dirty="0" smtClean="0"/>
              <a:t>Information search by buying center members</a:t>
            </a:r>
          </a:p>
          <a:p>
            <a:pPr>
              <a:defRPr/>
            </a:pPr>
            <a:r>
              <a:rPr lang="en-US" sz="3200" b="1" dirty="0" smtClean="0">
                <a:solidFill>
                  <a:schemeClr val="accent6"/>
                </a:solidFill>
              </a:rPr>
              <a:t>Product attributes</a:t>
            </a:r>
          </a:p>
          <a:p>
            <a:pPr lvl="1">
              <a:defRPr/>
            </a:pPr>
            <a:r>
              <a:rPr lang="en-US" dirty="0" smtClean="0"/>
              <a:t>Complex and high involvement products</a:t>
            </a:r>
          </a:p>
          <a:p>
            <a:pPr lvl="1">
              <a:defRPr/>
            </a:pPr>
            <a:r>
              <a:rPr lang="en-US" dirty="0" smtClean="0"/>
              <a:t>If processed, excellent at changing attitudes</a:t>
            </a:r>
          </a:p>
        </p:txBody>
      </p:sp>
      <p:sp>
        <p:nvSpPr>
          <p:cNvPr id="108549"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108550"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108551"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Footer Placeholder 3"/>
          <p:cNvSpPr>
            <a:spLocks noGrp="1"/>
          </p:cNvSpPr>
          <p:nvPr>
            <p:ph type="ftr" sz="quarter" idx="11"/>
          </p:nvPr>
        </p:nvSpPr>
        <p:spPr>
          <a:xfrm>
            <a:off x="2590800" y="6477000"/>
            <a:ext cx="4876800" cy="381000"/>
          </a:xfrm>
          <a:noFill/>
        </p:spPr>
        <p:txBody>
          <a:bodyPr/>
          <a:lstStyle/>
          <a:p>
            <a:r>
              <a:rPr lang="en-US">
                <a:latin typeface="Arial" charset="0"/>
                <a:cs typeface="Arial" charset="0"/>
              </a:rPr>
              <a:t>Copyright ©2014 by Pearson Education, Inc. All rights reserved. </a:t>
            </a:r>
          </a:p>
        </p:txBody>
      </p:sp>
      <p:sp>
        <p:nvSpPr>
          <p:cNvPr id="110594" name="Slide Number Placeholder 4"/>
          <p:cNvSpPr>
            <a:spLocks noGrp="1"/>
          </p:cNvSpPr>
          <p:nvPr>
            <p:ph type="sldNum" sz="quarter" idx="12"/>
          </p:nvPr>
        </p:nvSpPr>
        <p:spPr>
          <a:noFill/>
        </p:spPr>
        <p:txBody>
          <a:bodyPr/>
          <a:lstStyle/>
          <a:p>
            <a:r>
              <a:rPr lang="en-US" smtClean="0">
                <a:latin typeface="Arial" charset="0"/>
                <a:cs typeface="Arial" charset="0"/>
              </a:rPr>
              <a:t>6-</a:t>
            </a:r>
            <a:fld id="{F8D3B290-A3D5-43EC-9FFD-7BB598894A03}" type="slidenum">
              <a:rPr lang="en-US" smtClean="0">
                <a:latin typeface="Arial" charset="0"/>
                <a:cs typeface="Arial" charset="0"/>
              </a:rPr>
              <a:pPr/>
              <a:t>46</a:t>
            </a:fld>
            <a:endParaRPr lang="en-US" smtClean="0">
              <a:latin typeface="Arial" charset="0"/>
              <a:cs typeface="Arial" charset="0"/>
            </a:endParaRPr>
          </a:p>
        </p:txBody>
      </p:sp>
      <p:sp>
        <p:nvSpPr>
          <p:cNvPr id="110595" name="Rectangle 9"/>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110596" name="Rectangle 10"/>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110597" name="Rectangle 11"/>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110598" name="Rectangle 5"/>
          <p:cNvSpPr>
            <a:spLocks noChangeArrowheads="1"/>
          </p:cNvSpPr>
          <p:nvPr/>
        </p:nvSpPr>
        <p:spPr bwMode="auto">
          <a:xfrm>
            <a:off x="533400" y="228600"/>
            <a:ext cx="5257800" cy="609600"/>
          </a:xfrm>
          <a:prstGeom prst="rect">
            <a:avLst/>
          </a:prstGeom>
          <a:solidFill>
            <a:srgbClr val="333399"/>
          </a:solidFill>
          <a:ln w="12700">
            <a:noFill/>
            <a:miter lim="800000"/>
            <a:headEnd type="none" w="sm" len="sm"/>
            <a:tailEnd type="none" w="sm" len="sm"/>
          </a:ln>
        </p:spPr>
        <p:txBody>
          <a:bodyPr wrap="none" anchor="ctr"/>
          <a:lstStyle/>
          <a:p>
            <a:pPr eaLnBrk="0" hangingPunct="0"/>
            <a:endParaRPr lang="en-US"/>
          </a:p>
        </p:txBody>
      </p:sp>
      <p:sp>
        <p:nvSpPr>
          <p:cNvPr id="110599" name="Rectangle 6"/>
          <p:cNvSpPr>
            <a:spLocks noChangeArrowheads="1"/>
          </p:cNvSpPr>
          <p:nvPr/>
        </p:nvSpPr>
        <p:spPr bwMode="auto">
          <a:xfrm>
            <a:off x="533400" y="838200"/>
            <a:ext cx="5257800" cy="6096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110600" name="Text Box 7"/>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eaLnBrk="0" hangingPunct="0"/>
            <a:r>
              <a:rPr lang="en-US" sz="3200">
                <a:solidFill>
                  <a:srgbClr val="FFFFFF"/>
                </a:solidFill>
              </a:rPr>
              <a:t>F I G U R E    6 . 10</a:t>
            </a:r>
          </a:p>
        </p:txBody>
      </p:sp>
      <p:sp>
        <p:nvSpPr>
          <p:cNvPr id="110601" name="Rectangle 8"/>
          <p:cNvSpPr>
            <a:spLocks noChangeArrowheads="1"/>
          </p:cNvSpPr>
          <p:nvPr/>
        </p:nvSpPr>
        <p:spPr bwMode="auto">
          <a:xfrm>
            <a:off x="838200" y="914400"/>
            <a:ext cx="5029200" cy="457200"/>
          </a:xfrm>
          <a:prstGeom prst="rect">
            <a:avLst/>
          </a:prstGeom>
          <a:noFill/>
          <a:ln w="9525">
            <a:noFill/>
            <a:miter lim="800000"/>
            <a:headEnd/>
            <a:tailEnd/>
          </a:ln>
        </p:spPr>
        <p:txBody>
          <a:bodyPr lIns="92075" tIns="46038" rIns="92075" bIns="46038" anchor="ctr"/>
          <a:lstStyle/>
          <a:p>
            <a:pPr eaLnBrk="0" hangingPunct="0"/>
            <a:r>
              <a:rPr lang="en-US" sz="2000" b="1"/>
              <a:t>Reasons for Using Emotional Appeals</a:t>
            </a:r>
          </a:p>
        </p:txBody>
      </p:sp>
      <p:sp>
        <p:nvSpPr>
          <p:cNvPr id="110602" name="Content Placeholder 14"/>
          <p:cNvSpPr>
            <a:spLocks noGrp="1"/>
          </p:cNvSpPr>
          <p:nvPr>
            <p:ph idx="1"/>
          </p:nvPr>
        </p:nvSpPr>
        <p:spPr>
          <a:xfrm>
            <a:off x="914400" y="1676400"/>
            <a:ext cx="7772400" cy="2209800"/>
          </a:xfrm>
        </p:spPr>
        <p:txBody>
          <a:bodyPr/>
          <a:lstStyle/>
          <a:p>
            <a:pPr>
              <a:lnSpc>
                <a:spcPct val="90000"/>
              </a:lnSpc>
            </a:pPr>
            <a:r>
              <a:rPr lang="en-US" smtClean="0"/>
              <a:t>Consumers ignore most ads</a:t>
            </a:r>
          </a:p>
          <a:p>
            <a:pPr>
              <a:lnSpc>
                <a:spcPct val="90000"/>
              </a:lnSpc>
            </a:pPr>
            <a:r>
              <a:rPr lang="en-US" smtClean="0"/>
              <a:t>Rational ads go unnoticed</a:t>
            </a:r>
          </a:p>
          <a:p>
            <a:pPr>
              <a:lnSpc>
                <a:spcPct val="90000"/>
              </a:lnSpc>
            </a:pPr>
            <a:r>
              <a:rPr lang="en-US" smtClean="0"/>
              <a:t>Emotional ads capture attention</a:t>
            </a:r>
          </a:p>
        </p:txBody>
      </p:sp>
      <p:pic>
        <p:nvPicPr>
          <p:cNvPr id="110603" name="Picture 1"/>
          <p:cNvPicPr>
            <a:picLocks noChangeAspect="1"/>
          </p:cNvPicPr>
          <p:nvPr/>
        </p:nvPicPr>
        <p:blipFill>
          <a:blip r:embed="rId3"/>
          <a:srcRect/>
          <a:stretch>
            <a:fillRect/>
          </a:stretch>
        </p:blipFill>
        <p:spPr bwMode="auto">
          <a:xfrm>
            <a:off x="3736975" y="3568700"/>
            <a:ext cx="2054225" cy="2768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112642"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2C26B529-9782-4992-B9A4-5ECCE5219F6D}" type="slidenum">
              <a:rPr lang="en-US" smtClean="0">
                <a:latin typeface="Arial" charset="0"/>
                <a:cs typeface="Arial" charset="0"/>
              </a:rPr>
              <a:pPr/>
              <a:t>47</a:t>
            </a:fld>
            <a:endParaRPr lang="en-US" smtClean="0">
              <a:latin typeface="Arial" charset="0"/>
              <a:cs typeface="Arial" charset="0"/>
            </a:endParaRPr>
          </a:p>
        </p:txBody>
      </p:sp>
      <p:sp>
        <p:nvSpPr>
          <p:cNvPr id="112643" name="Rectangle 2"/>
          <p:cNvSpPr>
            <a:spLocks noGrp="1" noChangeArrowheads="1"/>
          </p:cNvSpPr>
          <p:nvPr>
            <p:ph type="title"/>
          </p:nvPr>
        </p:nvSpPr>
        <p:spPr>
          <a:xfrm>
            <a:off x="685800" y="304800"/>
            <a:ext cx="8153400" cy="914400"/>
          </a:xfrm>
        </p:spPr>
        <p:txBody>
          <a:bodyPr/>
          <a:lstStyle/>
          <a:p>
            <a:pPr algn="ctr"/>
            <a:r>
              <a:rPr lang="en-US" sz="6000" smtClean="0">
                <a:solidFill>
                  <a:srgbClr val="FF0033"/>
                </a:solidFill>
              </a:rPr>
              <a:t>Emotional Appeals</a:t>
            </a:r>
          </a:p>
        </p:txBody>
      </p:sp>
      <p:sp>
        <p:nvSpPr>
          <p:cNvPr id="38917" name="Rectangle 3"/>
          <p:cNvSpPr>
            <a:spLocks noGrp="1" noChangeArrowheads="1"/>
          </p:cNvSpPr>
          <p:nvPr>
            <p:ph type="body" sz="half" idx="1"/>
          </p:nvPr>
        </p:nvSpPr>
        <p:spPr>
          <a:xfrm>
            <a:off x="1295400" y="1524000"/>
            <a:ext cx="7467600" cy="4572000"/>
          </a:xfrm>
        </p:spPr>
        <p:txBody>
          <a:bodyPr/>
          <a:lstStyle/>
          <a:p>
            <a:pPr>
              <a:lnSpc>
                <a:spcPct val="90000"/>
              </a:lnSpc>
              <a:defRPr/>
            </a:pPr>
            <a:r>
              <a:rPr lang="en-US" sz="3200" b="1" dirty="0" smtClean="0">
                <a:solidFill>
                  <a:schemeClr val="accent6"/>
                </a:solidFill>
              </a:rPr>
              <a:t>Brand loyalty</a:t>
            </a:r>
          </a:p>
          <a:p>
            <a:pPr lvl="1">
              <a:lnSpc>
                <a:spcPct val="90000"/>
              </a:lnSpc>
              <a:defRPr/>
            </a:pPr>
            <a:r>
              <a:rPr lang="en-US" dirty="0" smtClean="0"/>
              <a:t>Key to developing brand loyalty</a:t>
            </a:r>
          </a:p>
          <a:p>
            <a:pPr lvl="1">
              <a:lnSpc>
                <a:spcPct val="90000"/>
              </a:lnSpc>
              <a:defRPr/>
            </a:pPr>
            <a:r>
              <a:rPr lang="en-US" dirty="0" smtClean="0"/>
              <a:t>Creates bond with brand</a:t>
            </a:r>
          </a:p>
          <a:p>
            <a:pPr>
              <a:lnSpc>
                <a:spcPct val="90000"/>
              </a:lnSpc>
              <a:defRPr/>
            </a:pPr>
            <a:r>
              <a:rPr lang="en-US" sz="3200" b="1" dirty="0" smtClean="0">
                <a:solidFill>
                  <a:schemeClr val="accent6"/>
                </a:solidFill>
              </a:rPr>
              <a:t>Business-to-Business</a:t>
            </a:r>
          </a:p>
          <a:p>
            <a:pPr lvl="1">
              <a:lnSpc>
                <a:spcPct val="90000"/>
              </a:lnSpc>
              <a:defRPr/>
            </a:pPr>
            <a:r>
              <a:rPr lang="en-US" dirty="0" smtClean="0"/>
              <a:t>Used more frequently (25%)</a:t>
            </a:r>
          </a:p>
          <a:p>
            <a:pPr lvl="1">
              <a:lnSpc>
                <a:spcPct val="90000"/>
              </a:lnSpc>
              <a:defRPr/>
            </a:pPr>
            <a:r>
              <a:rPr lang="en-US" dirty="0" smtClean="0"/>
              <a:t>Emotions important in business decisions</a:t>
            </a:r>
          </a:p>
          <a:p>
            <a:pPr>
              <a:lnSpc>
                <a:spcPct val="90000"/>
              </a:lnSpc>
              <a:defRPr/>
            </a:pPr>
            <a:r>
              <a:rPr lang="en-US" sz="3200" b="1" dirty="0" smtClean="0">
                <a:solidFill>
                  <a:schemeClr val="accent6"/>
                </a:solidFill>
              </a:rPr>
              <a:t>Media outlets</a:t>
            </a:r>
          </a:p>
          <a:p>
            <a:pPr lvl="1">
              <a:lnSpc>
                <a:spcPct val="90000"/>
              </a:lnSpc>
              <a:defRPr/>
            </a:pPr>
            <a:r>
              <a:rPr lang="en-US" dirty="0" smtClean="0"/>
              <a:t>Television best medium</a:t>
            </a:r>
          </a:p>
          <a:p>
            <a:pPr lvl="1">
              <a:lnSpc>
                <a:spcPct val="90000"/>
              </a:lnSpc>
              <a:defRPr/>
            </a:pPr>
            <a:r>
              <a:rPr lang="en-US" dirty="0" smtClean="0"/>
              <a:t>Internet</a:t>
            </a:r>
          </a:p>
          <a:p>
            <a:pPr lvl="1">
              <a:lnSpc>
                <a:spcPct val="90000"/>
              </a:lnSpc>
              <a:defRPr/>
            </a:pPr>
            <a:r>
              <a:rPr lang="en-US" dirty="0" smtClean="0"/>
              <a:t>Work well when tied with other appeals</a:t>
            </a:r>
          </a:p>
        </p:txBody>
      </p:sp>
      <p:sp>
        <p:nvSpPr>
          <p:cNvPr id="112645"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112646"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112647"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Footer Placeholder 5"/>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114690"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42CEB5E8-9512-451D-A6BD-6E4DF2459ACC}" type="slidenum">
              <a:rPr lang="en-US" smtClean="0">
                <a:latin typeface="Arial" charset="0"/>
                <a:cs typeface="Arial" charset="0"/>
              </a:rPr>
              <a:pPr/>
              <a:t>48</a:t>
            </a:fld>
            <a:endParaRPr lang="en-US" smtClean="0">
              <a:latin typeface="Arial" charset="0"/>
              <a:cs typeface="Arial" charset="0"/>
            </a:endParaRPr>
          </a:p>
        </p:txBody>
      </p:sp>
      <p:sp>
        <p:nvSpPr>
          <p:cNvPr id="114691" name="Rectangle 2"/>
          <p:cNvSpPr>
            <a:spLocks noGrp="1" noChangeArrowheads="1"/>
          </p:cNvSpPr>
          <p:nvPr>
            <p:ph type="title"/>
          </p:nvPr>
        </p:nvSpPr>
        <p:spPr>
          <a:xfrm>
            <a:off x="838200" y="0"/>
            <a:ext cx="8001000" cy="1428750"/>
          </a:xfrm>
        </p:spPr>
        <p:txBody>
          <a:bodyPr/>
          <a:lstStyle/>
          <a:p>
            <a:pPr algn="ctr"/>
            <a:r>
              <a:rPr lang="en-US" sz="6000" smtClean="0">
                <a:solidFill>
                  <a:srgbClr val="FF0033"/>
                </a:solidFill>
              </a:rPr>
              <a:t>Scarcity Appeals</a:t>
            </a:r>
          </a:p>
        </p:txBody>
      </p:sp>
      <p:sp>
        <p:nvSpPr>
          <p:cNvPr id="114692" name="Rectangle 3"/>
          <p:cNvSpPr>
            <a:spLocks noGrp="1" noChangeArrowheads="1"/>
          </p:cNvSpPr>
          <p:nvPr>
            <p:ph type="body" sz="half" idx="1"/>
          </p:nvPr>
        </p:nvSpPr>
        <p:spPr>
          <a:xfrm>
            <a:off x="1143000" y="1524000"/>
            <a:ext cx="7391400" cy="4038600"/>
          </a:xfrm>
        </p:spPr>
        <p:txBody>
          <a:bodyPr/>
          <a:lstStyle/>
          <a:p>
            <a:r>
              <a:rPr lang="en-US" sz="3200" smtClean="0"/>
              <a:t>Based on limited supply</a:t>
            </a:r>
          </a:p>
          <a:p>
            <a:r>
              <a:rPr lang="en-US" sz="3200" smtClean="0"/>
              <a:t>Based on limited time to purchase</a:t>
            </a:r>
          </a:p>
          <a:p>
            <a:r>
              <a:rPr lang="en-US" sz="3200" smtClean="0"/>
              <a:t>Often tied with promotion tools such as contests, sweepstakes, and coupons</a:t>
            </a:r>
          </a:p>
          <a:p>
            <a:r>
              <a:rPr lang="en-US" sz="3200" smtClean="0"/>
              <a:t>Encourages customers to take action</a:t>
            </a:r>
          </a:p>
        </p:txBody>
      </p:sp>
      <p:sp>
        <p:nvSpPr>
          <p:cNvPr id="11469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11469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114695"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Footer Placeholder 5"/>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116738"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3F0B32F0-D731-471F-BAFA-8C190E6B602C}" type="slidenum">
              <a:rPr lang="en-US" smtClean="0">
                <a:latin typeface="Arial" charset="0"/>
                <a:cs typeface="Arial" charset="0"/>
              </a:rPr>
              <a:pPr/>
              <a:t>49</a:t>
            </a:fld>
            <a:endParaRPr lang="en-US" smtClean="0">
              <a:latin typeface="Arial" charset="0"/>
              <a:cs typeface="Arial" charset="0"/>
            </a:endParaRPr>
          </a:p>
        </p:txBody>
      </p:sp>
      <p:sp>
        <p:nvSpPr>
          <p:cNvPr id="116739" name="Rectangle 2"/>
          <p:cNvSpPr>
            <a:spLocks noGrp="1" noChangeArrowheads="1"/>
          </p:cNvSpPr>
          <p:nvPr>
            <p:ph type="title"/>
          </p:nvPr>
        </p:nvSpPr>
        <p:spPr>
          <a:xfrm>
            <a:off x="838200" y="381000"/>
            <a:ext cx="7620000" cy="990600"/>
          </a:xfrm>
        </p:spPr>
        <p:txBody>
          <a:bodyPr/>
          <a:lstStyle/>
          <a:p>
            <a:pPr algn="ctr"/>
            <a:r>
              <a:rPr lang="en-US" sz="5400" smtClean="0">
                <a:solidFill>
                  <a:srgbClr val="FF0033"/>
                </a:solidFill>
              </a:rPr>
              <a:t>Scarcity Appeals</a:t>
            </a:r>
          </a:p>
        </p:txBody>
      </p:sp>
      <p:sp>
        <p:nvSpPr>
          <p:cNvPr id="116740"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116741"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116742"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116743" name="Text Box 10"/>
          <p:cNvSpPr txBox="1">
            <a:spLocks noChangeArrowheads="1"/>
          </p:cNvSpPr>
          <p:nvPr/>
        </p:nvSpPr>
        <p:spPr bwMode="auto">
          <a:xfrm>
            <a:off x="1066800" y="5000625"/>
            <a:ext cx="7543800" cy="400050"/>
          </a:xfrm>
          <a:prstGeom prst="rect">
            <a:avLst/>
          </a:prstGeom>
          <a:noFill/>
          <a:ln w="12700">
            <a:noFill/>
            <a:miter lim="800000"/>
            <a:headEnd type="none" w="sm" len="sm"/>
            <a:tailEnd type="none" w="sm" len="sm"/>
          </a:ln>
        </p:spPr>
        <p:txBody>
          <a:bodyPr>
            <a:spAutoFit/>
          </a:bodyPr>
          <a:lstStyle/>
          <a:p>
            <a:pPr algn="ctr" eaLnBrk="0" hangingPunct="0"/>
            <a:r>
              <a:rPr lang="en-US" sz="2000"/>
              <a:t>A Television ad by Diamond Security using a scarcity appeal.</a:t>
            </a:r>
          </a:p>
        </p:txBody>
      </p:sp>
      <p:pic>
        <p:nvPicPr>
          <p:cNvPr id="4" name="Picture 3">
            <a:hlinkClick r:id="rId3"/>
          </p:cNvPr>
          <p:cNvPicPr>
            <a:picLocks noChangeAspect="1"/>
          </p:cNvPicPr>
          <p:nvPr/>
        </p:nvPicPr>
        <p:blipFill>
          <a:blip r:embed="rId4" cstate="print">
            <a:extLst>
              <a:ext uri="{28A0092B-C50C-407E-A947-70E740481C1C}"/>
            </a:extLst>
          </a:blip>
          <a:stretch>
            <a:fillRect/>
          </a:stretch>
        </p:blipFill>
        <p:spPr>
          <a:xfrm>
            <a:off x="2438400" y="1905000"/>
            <a:ext cx="4475826" cy="251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ooter Placeholder 4"/>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24578"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8324BE5A-A273-40E4-9EB4-B9733BB9AA98}" type="slidenum">
              <a:rPr lang="en-US" smtClean="0">
                <a:latin typeface="Arial" charset="0"/>
                <a:cs typeface="Arial" charset="0"/>
              </a:rPr>
              <a:pPr/>
              <a:t>5</a:t>
            </a:fld>
            <a:endParaRPr lang="en-US" smtClean="0">
              <a:latin typeface="Arial" charset="0"/>
              <a:cs typeface="Arial" charset="0"/>
            </a:endParaRPr>
          </a:p>
        </p:txBody>
      </p:sp>
      <p:sp>
        <p:nvSpPr>
          <p:cNvPr id="24579" name="Rectangle 2"/>
          <p:cNvSpPr>
            <a:spLocks noGrp="1" noChangeArrowheads="1"/>
          </p:cNvSpPr>
          <p:nvPr>
            <p:ph type="title"/>
          </p:nvPr>
        </p:nvSpPr>
        <p:spPr>
          <a:xfrm>
            <a:off x="2971800" y="1676400"/>
            <a:ext cx="5867400" cy="1066800"/>
          </a:xfrm>
        </p:spPr>
        <p:txBody>
          <a:bodyPr/>
          <a:lstStyle/>
          <a:p>
            <a:pPr algn="ctr"/>
            <a:r>
              <a:rPr lang="en-US" sz="3600" smtClean="0">
                <a:solidFill>
                  <a:srgbClr val="FF0033"/>
                </a:solidFill>
              </a:rPr>
              <a:t>Chapter Overview</a:t>
            </a:r>
          </a:p>
        </p:txBody>
      </p:sp>
      <p:sp>
        <p:nvSpPr>
          <p:cNvPr id="24580" name="Rectangle 3"/>
          <p:cNvSpPr>
            <a:spLocks noGrp="1" noChangeArrowheads="1"/>
          </p:cNvSpPr>
          <p:nvPr>
            <p:ph type="body" idx="1"/>
          </p:nvPr>
        </p:nvSpPr>
        <p:spPr>
          <a:xfrm>
            <a:off x="3200400" y="2895600"/>
            <a:ext cx="5562600" cy="2590800"/>
          </a:xfrm>
        </p:spPr>
        <p:txBody>
          <a:bodyPr/>
          <a:lstStyle/>
          <a:p>
            <a:pPr>
              <a:lnSpc>
                <a:spcPct val="90000"/>
              </a:lnSpc>
            </a:pPr>
            <a:r>
              <a:rPr lang="en-US" smtClean="0"/>
              <a:t>Advertising design theories</a:t>
            </a:r>
          </a:p>
          <a:p>
            <a:pPr lvl="1">
              <a:lnSpc>
                <a:spcPct val="90000"/>
              </a:lnSpc>
            </a:pPr>
            <a:r>
              <a:rPr lang="en-US" smtClean="0"/>
              <a:t>Hierarchy of effects model</a:t>
            </a:r>
          </a:p>
          <a:p>
            <a:pPr lvl="1">
              <a:lnSpc>
                <a:spcPct val="90000"/>
              </a:lnSpc>
            </a:pPr>
            <a:r>
              <a:rPr lang="en-US" smtClean="0"/>
              <a:t>Means-end theory</a:t>
            </a:r>
          </a:p>
          <a:p>
            <a:pPr lvl="1">
              <a:lnSpc>
                <a:spcPct val="90000"/>
              </a:lnSpc>
            </a:pPr>
            <a:r>
              <a:rPr lang="en-US" smtClean="0"/>
              <a:t>Visual and verbal imaging</a:t>
            </a:r>
          </a:p>
          <a:p>
            <a:pPr>
              <a:lnSpc>
                <a:spcPct val="90000"/>
              </a:lnSpc>
            </a:pPr>
            <a:r>
              <a:rPr lang="en-US" smtClean="0"/>
              <a:t>Advertising appeals</a:t>
            </a:r>
          </a:p>
        </p:txBody>
      </p:sp>
      <p:sp>
        <p:nvSpPr>
          <p:cNvPr id="7174" name="Text Box 6"/>
          <p:cNvSpPr txBox="1">
            <a:spLocks noChangeArrowheads="1"/>
          </p:cNvSpPr>
          <p:nvPr/>
        </p:nvSpPr>
        <p:spPr bwMode="auto">
          <a:xfrm>
            <a:off x="3352800" y="228600"/>
            <a:ext cx="5013325" cy="1373188"/>
          </a:xfrm>
          <a:prstGeom prst="rect">
            <a:avLst/>
          </a:prstGeom>
          <a:noFill/>
          <a:ln w="12700">
            <a:noFill/>
            <a:miter lim="800000"/>
            <a:headEnd type="none" w="sm" len="sm"/>
            <a:tailEnd type="none" w="sm" len="sm"/>
          </a:ln>
        </p:spPr>
        <p:txBody>
          <a:bodyPr>
            <a:spAutoFit/>
          </a:bodyPr>
          <a:lstStyle/>
          <a:p>
            <a:pPr eaLnBrk="0" hangingPunct="0">
              <a:defRPr/>
            </a:pPr>
            <a:r>
              <a:rPr lang="en-US" sz="2800" b="1" dirty="0">
                <a:solidFill>
                  <a:schemeClr val="accent6"/>
                </a:solidFill>
                <a:cs typeface="+mn-cs"/>
              </a:rPr>
              <a:t>Advertising Design: </a:t>
            </a:r>
          </a:p>
          <a:p>
            <a:pPr eaLnBrk="0" hangingPunct="0">
              <a:defRPr/>
            </a:pPr>
            <a:r>
              <a:rPr lang="en-US" sz="2800" b="1" dirty="0">
                <a:solidFill>
                  <a:schemeClr val="accent6"/>
                </a:solidFill>
                <a:cs typeface="+mn-cs"/>
              </a:rPr>
              <a:t>Theoretical Frameworks and Types of Appeals</a:t>
            </a:r>
          </a:p>
        </p:txBody>
      </p:sp>
      <p:sp>
        <p:nvSpPr>
          <p:cNvPr id="24582" name="Rectangle 7"/>
          <p:cNvSpPr>
            <a:spLocks noChangeArrowheads="1"/>
          </p:cNvSpPr>
          <p:nvPr/>
        </p:nvSpPr>
        <p:spPr bwMode="auto">
          <a:xfrm>
            <a:off x="0" y="0"/>
            <a:ext cx="29718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24583" name="Text Box 9"/>
          <p:cNvSpPr txBox="1">
            <a:spLocks noChangeArrowheads="1"/>
          </p:cNvSpPr>
          <p:nvPr/>
        </p:nvSpPr>
        <p:spPr bwMode="auto">
          <a:xfrm>
            <a:off x="609600" y="533400"/>
            <a:ext cx="2133600" cy="2043113"/>
          </a:xfrm>
          <a:prstGeom prst="rect">
            <a:avLst/>
          </a:prstGeom>
          <a:noFill/>
          <a:ln w="12700">
            <a:noFill/>
            <a:miter lim="800000"/>
            <a:headEnd type="none" w="sm" len="sm"/>
            <a:tailEnd type="none" w="sm" len="sm"/>
          </a:ln>
        </p:spPr>
        <p:txBody>
          <a:bodyPr>
            <a:spAutoFit/>
          </a:bodyPr>
          <a:lstStyle/>
          <a:p>
            <a:pPr algn="ctr">
              <a:spcBef>
                <a:spcPct val="50000"/>
              </a:spcBef>
            </a:pPr>
            <a:r>
              <a:rPr lang="en-US" sz="12800">
                <a:solidFill>
                  <a:srgbClr val="CC3300"/>
                </a:solidFill>
              </a:rPr>
              <a:t>6</a:t>
            </a:r>
          </a:p>
        </p:txBody>
      </p:sp>
      <p:sp>
        <p:nvSpPr>
          <p:cNvPr id="24584" name="Rectangle 10"/>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pic>
        <p:nvPicPr>
          <p:cNvPr id="24585" name="Picture 1"/>
          <p:cNvPicPr>
            <a:picLocks noChangeAspect="1"/>
          </p:cNvPicPr>
          <p:nvPr/>
        </p:nvPicPr>
        <p:blipFill>
          <a:blip r:embed="rId3"/>
          <a:srcRect/>
          <a:stretch>
            <a:fillRect/>
          </a:stretch>
        </p:blipFill>
        <p:spPr bwMode="auto">
          <a:xfrm>
            <a:off x="-3175" y="2617788"/>
            <a:ext cx="2974975" cy="38592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a:xfrm>
            <a:off x="914400" y="392113"/>
            <a:ext cx="7958138" cy="1284287"/>
          </a:xfrm>
        </p:spPr>
        <p:txBody>
          <a:bodyPr/>
          <a:lstStyle/>
          <a:p>
            <a:pPr algn="ctr"/>
            <a:r>
              <a:rPr lang="en-US" sz="4000" smtClean="0">
                <a:solidFill>
                  <a:srgbClr val="008000"/>
                </a:solidFill>
              </a:rPr>
              <a:t>Ouachita Independent Bank</a:t>
            </a:r>
            <a:br>
              <a:rPr lang="en-US" sz="4000" smtClean="0">
                <a:solidFill>
                  <a:srgbClr val="008000"/>
                </a:solidFill>
              </a:rPr>
            </a:br>
            <a:r>
              <a:rPr lang="en-US" sz="2400" smtClean="0">
                <a:solidFill>
                  <a:srgbClr val="008000"/>
                </a:solidFill>
              </a:rPr>
              <a:t>(Part 6)</a:t>
            </a:r>
          </a:p>
        </p:txBody>
      </p:sp>
      <p:sp>
        <p:nvSpPr>
          <p:cNvPr id="118786" name="Footer Placeholder 3"/>
          <p:cNvSpPr>
            <a:spLocks noGrp="1"/>
          </p:cNvSpPr>
          <p:nvPr>
            <p:ph type="ftr" sz="quarter" idx="11"/>
          </p:nvPr>
        </p:nvSpPr>
        <p:spPr>
          <a:xfrm>
            <a:off x="1828800" y="6477000"/>
            <a:ext cx="5715000" cy="457200"/>
          </a:xfrm>
          <a:noFill/>
        </p:spPr>
        <p:txBody>
          <a:bodyPr/>
          <a:lstStyle/>
          <a:p>
            <a:r>
              <a:rPr lang="en-US">
                <a:solidFill>
                  <a:srgbClr val="000000"/>
                </a:solidFill>
                <a:latin typeface="Arial" charset="0"/>
                <a:cs typeface="Arial" charset="0"/>
              </a:rPr>
              <a:t>Copyright ©2014 by Pearson Education, Inc. All rights reserved.</a:t>
            </a:r>
          </a:p>
        </p:txBody>
      </p:sp>
      <p:sp>
        <p:nvSpPr>
          <p:cNvPr id="118787" name="Slide Number Placeholder 4"/>
          <p:cNvSpPr>
            <a:spLocks noGrp="1"/>
          </p:cNvSpPr>
          <p:nvPr>
            <p:ph type="sldNum" sz="quarter" idx="12"/>
          </p:nvPr>
        </p:nvSpPr>
        <p:spPr>
          <a:xfrm>
            <a:off x="6924675" y="6553200"/>
            <a:ext cx="1905000" cy="307975"/>
          </a:xfrm>
          <a:noFill/>
        </p:spPr>
        <p:txBody>
          <a:bodyPr/>
          <a:lstStyle/>
          <a:p>
            <a:r>
              <a:rPr lang="en-US" smtClean="0">
                <a:solidFill>
                  <a:srgbClr val="000000"/>
                </a:solidFill>
                <a:latin typeface="Arial" charset="0"/>
                <a:cs typeface="Arial" charset="0"/>
              </a:rPr>
              <a:t>3-</a:t>
            </a:r>
            <a:fld id="{5FFE392E-5642-4CDD-B264-310FA1855A30}" type="slidenum">
              <a:rPr lang="en-US" smtClean="0">
                <a:solidFill>
                  <a:srgbClr val="000000"/>
                </a:solidFill>
                <a:latin typeface="Arial" charset="0"/>
                <a:cs typeface="Arial" charset="0"/>
              </a:rPr>
              <a:pPr/>
              <a:t>50</a:t>
            </a:fld>
            <a:endParaRPr lang="en-US" smtClean="0">
              <a:solidFill>
                <a:srgbClr val="000000"/>
              </a:solidFill>
              <a:latin typeface="Arial" charset="0"/>
              <a:cs typeface="Arial" charset="0"/>
            </a:endParaRPr>
          </a:p>
        </p:txBody>
      </p:sp>
      <p:sp>
        <p:nvSpPr>
          <p:cNvPr id="118788"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solidFill>
                <a:srgbClr val="000000"/>
              </a:solidFill>
            </a:endParaRPr>
          </a:p>
        </p:txBody>
      </p:sp>
      <p:sp>
        <p:nvSpPr>
          <p:cNvPr id="118789"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solidFill>
                <a:srgbClr val="000000"/>
              </a:solidFill>
            </a:endParaRPr>
          </a:p>
        </p:txBody>
      </p:sp>
      <p:sp>
        <p:nvSpPr>
          <p:cNvPr id="118790"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solidFill>
                <a:srgbClr val="000000"/>
              </a:solidFill>
            </a:endParaRPr>
          </a:p>
        </p:txBody>
      </p:sp>
      <p:sp>
        <p:nvSpPr>
          <p:cNvPr id="10" name="Footer Placeholder 4"/>
          <p:cNvSpPr txBox="1">
            <a:spLocks/>
          </p:cNvSpPr>
          <p:nvPr/>
        </p:nvSpPr>
        <p:spPr>
          <a:xfrm>
            <a:off x="838200" y="152400"/>
            <a:ext cx="4724400" cy="304800"/>
          </a:xfrm>
          <a:prstGeom prst="rect">
            <a:avLst/>
          </a:prstGeom>
        </p:spPr>
        <p:txBody>
          <a:bodyPr/>
          <a:lstStyle>
            <a:lvl1pPr>
              <a:defRPr>
                <a:solidFill>
                  <a:srgbClr val="C00000"/>
                </a:solidFill>
              </a:defRPr>
            </a:lvl1pPr>
          </a:lstStyle>
          <a:p>
            <a:pPr eaLnBrk="0" hangingPunct="0">
              <a:defRPr/>
            </a:pPr>
            <a:r>
              <a:rPr lang="en-US" sz="1600" b="1" dirty="0" smtClean="0">
                <a:ln w="11430"/>
                <a:solidFill>
                  <a:srgbClr val="0070C0"/>
                </a:solidFill>
                <a:effectLst>
                  <a:outerShdw blurRad="50800" dist="39000" dir="5460000" algn="tl">
                    <a:srgbClr val="000000">
                      <a:alpha val="38000"/>
                    </a:srgbClr>
                  </a:outerShdw>
                </a:effectLst>
                <a:cs typeface="+mn-cs"/>
              </a:rPr>
              <a:t>C</a:t>
            </a:r>
            <a:r>
              <a:rPr lang="en-US" sz="1600" b="1" dirty="0" smtClean="0">
                <a:ln w="11430"/>
                <a:effectLst>
                  <a:outerShdw blurRad="50800" dist="39000" dir="5460000" algn="tl">
                    <a:srgbClr val="000000">
                      <a:alpha val="38000"/>
                    </a:srgbClr>
                  </a:outerShdw>
                </a:effectLst>
                <a:cs typeface="+mn-cs"/>
              </a:rPr>
              <a:t>low</a:t>
            </a:r>
            <a:r>
              <a:rPr lang="en-US" sz="1600" b="1" dirty="0" smtClean="0">
                <a:ln w="11430"/>
                <a:solidFill>
                  <a:srgbClr val="0070C0"/>
                </a:solidFill>
                <a:effectLst>
                  <a:outerShdw blurRad="50800" dist="39000" dir="5460000" algn="tl">
                    <a:srgbClr val="000000">
                      <a:alpha val="38000"/>
                    </a:srgbClr>
                  </a:outerShdw>
                </a:effectLst>
                <a:cs typeface="+mn-cs"/>
              </a:rPr>
              <a:t>B</a:t>
            </a:r>
            <a:r>
              <a:rPr lang="en-US" sz="1600" b="1" dirty="0" smtClean="0">
                <a:ln w="11430"/>
                <a:effectLst>
                  <a:outerShdw blurRad="50800" dist="39000" dir="5460000" algn="tl">
                    <a:srgbClr val="000000">
                      <a:alpha val="38000"/>
                    </a:srgbClr>
                  </a:outerShdw>
                </a:effectLst>
                <a:cs typeface="+mn-cs"/>
              </a:rPr>
              <a:t>aack</a:t>
            </a:r>
            <a:r>
              <a:rPr lang="en-US" sz="1600" b="1" dirty="0" smtClean="0">
                <a:ln w="11430"/>
                <a:gradFill>
                  <a:gsLst>
                    <a:gs pos="0">
                      <a:srgbClr val="00CCCC">
                        <a:tint val="70000"/>
                        <a:satMod val="245000"/>
                      </a:srgbClr>
                    </a:gs>
                    <a:gs pos="75000">
                      <a:srgbClr val="00CCCC">
                        <a:tint val="90000"/>
                        <a:shade val="60000"/>
                        <a:satMod val="240000"/>
                      </a:srgbClr>
                    </a:gs>
                    <a:gs pos="100000">
                      <a:srgbClr val="00CCCC">
                        <a:tint val="100000"/>
                        <a:shade val="50000"/>
                        <a:satMod val="240000"/>
                      </a:srgbClr>
                    </a:gs>
                  </a:gsLst>
                  <a:lin ang="5400000"/>
                </a:gradFill>
                <a:effectLst>
                  <a:outerShdw blurRad="50800" dist="39000" dir="5460000" algn="tl">
                    <a:srgbClr val="000000">
                      <a:alpha val="38000"/>
                    </a:srgbClr>
                  </a:outerShdw>
                </a:effectLst>
                <a:cs typeface="+mn-cs"/>
              </a:rPr>
              <a:t> </a:t>
            </a:r>
            <a:r>
              <a:rPr lang="en-US" sz="1600" b="1" dirty="0" smtClean="0">
                <a:ln w="11430"/>
                <a:effectLst>
                  <a:outerShdw blurRad="50800" dist="39000" dir="5460000" algn="tl">
                    <a:srgbClr val="000000">
                      <a:alpha val="38000"/>
                    </a:srgbClr>
                  </a:outerShdw>
                </a:effectLst>
                <a:cs typeface="+mn-cs"/>
              </a:rPr>
              <a:t>– Integrated Campaigns in Action 		</a:t>
            </a:r>
            <a:endParaRPr lang="en-US" sz="900" dirty="0">
              <a:cs typeface="+mn-cs"/>
            </a:endParaRPr>
          </a:p>
        </p:txBody>
      </p:sp>
      <p:pic>
        <p:nvPicPr>
          <p:cNvPr id="118792" name="Picture 6">
            <a:hlinkClick r:id="rId3"/>
          </p:cNvPr>
          <p:cNvPicPr>
            <a:picLocks noChangeAspect="1"/>
          </p:cNvPicPr>
          <p:nvPr/>
        </p:nvPicPr>
        <p:blipFill>
          <a:blip r:embed="rId4"/>
          <a:srcRect/>
          <a:stretch>
            <a:fillRect/>
          </a:stretch>
        </p:blipFill>
        <p:spPr bwMode="auto">
          <a:xfrm>
            <a:off x="3048000" y="1828800"/>
            <a:ext cx="3413125" cy="1852613"/>
          </a:xfrm>
          <a:prstGeom prst="rect">
            <a:avLst/>
          </a:prstGeom>
          <a:noFill/>
          <a:ln w="9525">
            <a:noFill/>
            <a:miter lim="800000"/>
            <a:headEnd/>
            <a:tailEnd/>
          </a:ln>
        </p:spPr>
      </p:pic>
      <p:sp>
        <p:nvSpPr>
          <p:cNvPr id="118793" name="TextBox 7"/>
          <p:cNvSpPr txBox="1">
            <a:spLocks noChangeArrowheads="1"/>
          </p:cNvSpPr>
          <p:nvPr/>
        </p:nvSpPr>
        <p:spPr bwMode="auto">
          <a:xfrm>
            <a:off x="1447800" y="4044950"/>
            <a:ext cx="6862763" cy="1816100"/>
          </a:xfrm>
          <a:prstGeom prst="rect">
            <a:avLst/>
          </a:prstGeom>
          <a:noFill/>
          <a:ln w="9525">
            <a:noFill/>
            <a:miter lim="800000"/>
            <a:headEnd/>
            <a:tailEnd/>
          </a:ln>
        </p:spPr>
        <p:txBody>
          <a:bodyPr wrap="none">
            <a:spAutoFit/>
          </a:bodyPr>
          <a:lstStyle/>
          <a:p>
            <a:pPr marL="285750" indent="-285750" eaLnBrk="0" hangingPunct="0">
              <a:buFont typeface="Arial" charset="0"/>
              <a:buChar char="•"/>
            </a:pPr>
            <a:r>
              <a:rPr lang="en-US" sz="2800">
                <a:solidFill>
                  <a:srgbClr val="C00000"/>
                </a:solidFill>
              </a:rPr>
              <a:t>Hierarchy of Effects </a:t>
            </a:r>
            <a:r>
              <a:rPr lang="en-US" sz="2800"/>
              <a:t>– Liking, preference</a:t>
            </a:r>
          </a:p>
          <a:p>
            <a:pPr marL="285750" indent="-285750" eaLnBrk="0" hangingPunct="0">
              <a:buFont typeface="Arial" charset="0"/>
              <a:buChar char="•"/>
            </a:pPr>
            <a:r>
              <a:rPr lang="en-US" sz="2800">
                <a:solidFill>
                  <a:srgbClr val="C00000"/>
                </a:solidFill>
              </a:rPr>
              <a:t>Leverage point </a:t>
            </a:r>
            <a:r>
              <a:rPr lang="en-US" sz="2800"/>
              <a:t>– Dog (trust, rely)</a:t>
            </a:r>
          </a:p>
          <a:p>
            <a:pPr marL="285750" indent="-285750" eaLnBrk="0" hangingPunct="0">
              <a:buFont typeface="Arial" charset="0"/>
              <a:buChar char="•"/>
            </a:pPr>
            <a:r>
              <a:rPr lang="en-US" sz="2800">
                <a:solidFill>
                  <a:srgbClr val="C00000"/>
                </a:solidFill>
              </a:rPr>
              <a:t>Tagline</a:t>
            </a:r>
            <a:r>
              <a:rPr lang="en-US" sz="2800"/>
              <a:t> – Local bank, local trust</a:t>
            </a:r>
          </a:p>
          <a:p>
            <a:pPr marL="285750" indent="-285750" eaLnBrk="0" hangingPunct="0">
              <a:buFont typeface="Arial" charset="0"/>
              <a:buChar char="•"/>
            </a:pPr>
            <a:r>
              <a:rPr lang="en-US" sz="2800">
                <a:solidFill>
                  <a:srgbClr val="C00000"/>
                </a:solidFill>
              </a:rPr>
              <a:t>Advertising appeal </a:t>
            </a:r>
            <a:r>
              <a:rPr lang="en-US" sz="2800"/>
              <a:t>- Emotions</a:t>
            </a: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Footer Placeholder 4"/>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120834"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0ECBAD72-53AC-435A-B6BE-FB0E0C4C67A7}" type="slidenum">
              <a:rPr lang="en-US" smtClean="0">
                <a:latin typeface="Arial" charset="0"/>
                <a:cs typeface="Arial" charset="0"/>
              </a:rPr>
              <a:pPr/>
              <a:t>51</a:t>
            </a:fld>
            <a:endParaRPr lang="en-US" smtClean="0">
              <a:latin typeface="Arial" charset="0"/>
              <a:cs typeface="Arial" charset="0"/>
            </a:endParaRPr>
          </a:p>
        </p:txBody>
      </p:sp>
      <p:sp>
        <p:nvSpPr>
          <p:cNvPr id="120835" name="Rectangle 2"/>
          <p:cNvSpPr>
            <a:spLocks noGrp="1" noChangeArrowheads="1"/>
          </p:cNvSpPr>
          <p:nvPr>
            <p:ph type="title"/>
          </p:nvPr>
        </p:nvSpPr>
        <p:spPr>
          <a:xfrm>
            <a:off x="838200" y="304800"/>
            <a:ext cx="8001000" cy="838200"/>
          </a:xfrm>
        </p:spPr>
        <p:txBody>
          <a:bodyPr/>
          <a:lstStyle/>
          <a:p>
            <a:pPr algn="ctr" eaLnBrk="1" hangingPunct="1"/>
            <a:r>
              <a:rPr lang="en-US" sz="4000" smtClean="0">
                <a:solidFill>
                  <a:srgbClr val="00B050"/>
                </a:solidFill>
              </a:rPr>
              <a:t>Integrated Campaigns in Action</a:t>
            </a:r>
          </a:p>
        </p:txBody>
      </p:sp>
      <p:sp>
        <p:nvSpPr>
          <p:cNvPr id="120836"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120837"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120838"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11" name="Rectangle 10"/>
          <p:cNvSpPr/>
          <p:nvPr/>
        </p:nvSpPr>
        <p:spPr>
          <a:xfrm>
            <a:off x="856593" y="1752600"/>
            <a:ext cx="3817071" cy="230832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4800" b="1" dirty="0">
                <a:ln w="11430"/>
                <a:solidFill>
                  <a:srgbClr val="0033CC"/>
                </a:solidFill>
                <a:effectLst>
                  <a:outerShdw blurRad="50800" dist="39000" dir="5460000" algn="tl">
                    <a:srgbClr val="000000">
                      <a:alpha val="38000"/>
                    </a:srgbClr>
                  </a:outerShdw>
                </a:effectLst>
                <a:cs typeface="+mn-cs"/>
              </a:rPr>
              <a:t>Philadelphia</a:t>
            </a:r>
          </a:p>
          <a:p>
            <a:pPr algn="ctr" eaLnBrk="0" hangingPunct="0">
              <a:defRPr/>
            </a:pPr>
            <a:r>
              <a:rPr lang="en-US" sz="4800" b="1" dirty="0">
                <a:ln w="11430"/>
                <a:solidFill>
                  <a:srgbClr val="0033CC"/>
                </a:solidFill>
                <a:effectLst>
                  <a:outerShdw blurRad="50800" dist="39000" dir="5460000" algn="tl">
                    <a:srgbClr val="000000">
                      <a:alpha val="38000"/>
                    </a:srgbClr>
                  </a:outerShdw>
                </a:effectLst>
                <a:cs typeface="+mn-cs"/>
              </a:rPr>
              <a:t>Cream</a:t>
            </a:r>
          </a:p>
          <a:p>
            <a:pPr algn="ctr" eaLnBrk="0" hangingPunct="0">
              <a:defRPr/>
            </a:pPr>
            <a:r>
              <a:rPr lang="en-US" sz="4800" b="1" dirty="0">
                <a:ln w="11430"/>
                <a:solidFill>
                  <a:srgbClr val="0033CC"/>
                </a:solidFill>
                <a:effectLst>
                  <a:outerShdw blurRad="50800" dist="39000" dir="5460000" algn="tl">
                    <a:srgbClr val="000000">
                      <a:alpha val="38000"/>
                    </a:srgbClr>
                  </a:outerShdw>
                </a:effectLst>
                <a:cs typeface="+mn-cs"/>
              </a:rPr>
              <a:t>Cheese</a:t>
            </a:r>
          </a:p>
        </p:txBody>
      </p:sp>
      <p:pic>
        <p:nvPicPr>
          <p:cNvPr id="120841" name="Picture 1"/>
          <p:cNvPicPr>
            <a:picLocks noChangeAspect="1"/>
          </p:cNvPicPr>
          <p:nvPr/>
        </p:nvPicPr>
        <p:blipFill>
          <a:blip r:embed="rId3"/>
          <a:srcRect/>
          <a:stretch>
            <a:fillRect/>
          </a:stretch>
        </p:blipFill>
        <p:spPr bwMode="auto">
          <a:xfrm>
            <a:off x="4619625" y="1143000"/>
            <a:ext cx="4219575" cy="502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Footer Placeholder 5"/>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26626"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B97BA7CF-C0CB-4497-91E5-A7BF2E41A5C4}" type="slidenum">
              <a:rPr lang="en-US" smtClean="0">
                <a:latin typeface="Arial" charset="0"/>
                <a:cs typeface="Arial" charset="0"/>
              </a:rPr>
              <a:pPr/>
              <a:t>6</a:t>
            </a:fld>
            <a:endParaRPr lang="en-US" smtClean="0">
              <a:latin typeface="Arial" charset="0"/>
              <a:cs typeface="Arial" charset="0"/>
            </a:endParaRPr>
          </a:p>
        </p:txBody>
      </p:sp>
      <p:sp>
        <p:nvSpPr>
          <p:cNvPr id="26627" name="Rectangle 2"/>
          <p:cNvSpPr>
            <a:spLocks noGrp="1" noChangeArrowheads="1"/>
          </p:cNvSpPr>
          <p:nvPr>
            <p:ph type="title"/>
          </p:nvPr>
        </p:nvSpPr>
        <p:spPr>
          <a:xfrm>
            <a:off x="990600" y="228600"/>
            <a:ext cx="7696200" cy="1371600"/>
          </a:xfrm>
        </p:spPr>
        <p:txBody>
          <a:bodyPr/>
          <a:lstStyle/>
          <a:p>
            <a:pPr algn="ctr"/>
            <a:r>
              <a:rPr lang="en-US" smtClean="0">
                <a:solidFill>
                  <a:srgbClr val="7030A0"/>
                </a:solidFill>
              </a:rPr>
              <a:t>Adweek Media and Harris Interactive</a:t>
            </a:r>
            <a:r>
              <a:rPr lang="en-US" sz="4800" smtClean="0">
                <a:solidFill>
                  <a:srgbClr val="7030A0"/>
                </a:solidFill>
              </a:rPr>
              <a:t/>
            </a:r>
            <a:br>
              <a:rPr lang="en-US" sz="4800" smtClean="0">
                <a:solidFill>
                  <a:srgbClr val="7030A0"/>
                </a:solidFill>
              </a:rPr>
            </a:br>
            <a:r>
              <a:rPr lang="en-US" sz="4800" smtClean="0">
                <a:solidFill>
                  <a:srgbClr val="7030A0"/>
                </a:solidFill>
              </a:rPr>
              <a:t>Survey</a:t>
            </a:r>
          </a:p>
        </p:txBody>
      </p:sp>
      <p:sp>
        <p:nvSpPr>
          <p:cNvPr id="26628" name="Rectangle 3"/>
          <p:cNvSpPr>
            <a:spLocks noGrp="1" noChangeArrowheads="1"/>
          </p:cNvSpPr>
          <p:nvPr>
            <p:ph type="body" sz="half" idx="1"/>
          </p:nvPr>
        </p:nvSpPr>
        <p:spPr>
          <a:xfrm>
            <a:off x="1219200" y="1905000"/>
            <a:ext cx="7315200" cy="4038600"/>
          </a:xfrm>
        </p:spPr>
        <p:txBody>
          <a:bodyPr/>
          <a:lstStyle/>
          <a:p>
            <a:pPr>
              <a:lnSpc>
                <a:spcPct val="90000"/>
              </a:lnSpc>
            </a:pPr>
            <a:r>
              <a:rPr lang="en-US" sz="2400" smtClean="0"/>
              <a:t>Ads somewhat or very interesting (55%)</a:t>
            </a:r>
          </a:p>
          <a:p>
            <a:pPr>
              <a:lnSpc>
                <a:spcPct val="90000"/>
              </a:lnSpc>
            </a:pPr>
            <a:r>
              <a:rPr lang="en-US" sz="2400" smtClean="0"/>
              <a:t>Ads not interesting at all (12%)</a:t>
            </a:r>
          </a:p>
          <a:p>
            <a:pPr>
              <a:lnSpc>
                <a:spcPct val="90000"/>
              </a:lnSpc>
            </a:pPr>
            <a:endParaRPr lang="en-US" sz="2400" smtClean="0"/>
          </a:p>
          <a:p>
            <a:pPr>
              <a:lnSpc>
                <a:spcPct val="90000"/>
              </a:lnSpc>
            </a:pPr>
            <a:r>
              <a:rPr lang="en-US" sz="2000" smtClean="0"/>
              <a:t>Ads very influential in purchase decisions (6%)</a:t>
            </a:r>
          </a:p>
          <a:p>
            <a:pPr>
              <a:lnSpc>
                <a:spcPct val="90000"/>
              </a:lnSpc>
            </a:pPr>
            <a:r>
              <a:rPr lang="en-US" sz="2000" smtClean="0"/>
              <a:t>Ads somewhat influential in purchase decisions (29%)</a:t>
            </a:r>
          </a:p>
          <a:p>
            <a:pPr>
              <a:lnSpc>
                <a:spcPct val="90000"/>
              </a:lnSpc>
            </a:pPr>
            <a:endParaRPr lang="en-US" sz="2000" smtClean="0"/>
          </a:p>
          <a:p>
            <a:pPr>
              <a:lnSpc>
                <a:spcPct val="90000"/>
              </a:lnSpc>
            </a:pPr>
            <a:r>
              <a:rPr lang="en-US" sz="2000" smtClean="0"/>
              <a:t>Nearly half of 18-34 year-olds influenced by advertising</a:t>
            </a:r>
          </a:p>
          <a:p>
            <a:pPr>
              <a:lnSpc>
                <a:spcPct val="90000"/>
              </a:lnSpc>
            </a:pPr>
            <a:r>
              <a:rPr lang="en-US" sz="2000" smtClean="0"/>
              <a:t>37% of 35-44 year-olds influenced by advertising</a:t>
            </a:r>
          </a:p>
          <a:p>
            <a:pPr>
              <a:lnSpc>
                <a:spcPct val="90000"/>
              </a:lnSpc>
            </a:pPr>
            <a:r>
              <a:rPr lang="en-US" sz="2000" smtClean="0"/>
              <a:t>28% of individuals 45+ influenced by advertising</a:t>
            </a:r>
          </a:p>
        </p:txBody>
      </p:sp>
      <p:sp>
        <p:nvSpPr>
          <p:cNvPr id="26629"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26630"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26631"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Footer Placeholder 5"/>
          <p:cNvSpPr>
            <a:spLocks noGrp="1"/>
          </p:cNvSpPr>
          <p:nvPr>
            <p:ph type="ftr" sz="quarter" idx="11"/>
          </p:nvPr>
        </p:nvSpPr>
        <p:spPr>
          <a:xfrm>
            <a:off x="2895600" y="6477000"/>
            <a:ext cx="4876800" cy="381000"/>
          </a:xfrm>
          <a:noFill/>
        </p:spPr>
        <p:txBody>
          <a:bodyPr/>
          <a:lstStyle/>
          <a:p>
            <a:r>
              <a:rPr lang="en-US">
                <a:latin typeface="Arial" charset="0"/>
                <a:cs typeface="Arial" charset="0"/>
              </a:rPr>
              <a:t>Copyright ©2014 by Pearson Education, Inc. All rights reserved. </a:t>
            </a:r>
          </a:p>
        </p:txBody>
      </p:sp>
      <p:sp>
        <p:nvSpPr>
          <p:cNvPr id="28674"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36025A8C-FA2B-4D71-995D-4D11EC4D988F}" type="slidenum">
              <a:rPr lang="en-US" smtClean="0">
                <a:latin typeface="Arial" charset="0"/>
                <a:cs typeface="Arial" charset="0"/>
              </a:rPr>
              <a:pPr/>
              <a:t>7</a:t>
            </a:fld>
            <a:endParaRPr lang="en-US" smtClean="0">
              <a:latin typeface="Arial" charset="0"/>
              <a:cs typeface="Arial" charset="0"/>
            </a:endParaRPr>
          </a:p>
        </p:txBody>
      </p:sp>
      <p:sp>
        <p:nvSpPr>
          <p:cNvPr id="27652" name="Rectangle 2"/>
          <p:cNvSpPr>
            <a:spLocks noGrp="1" noChangeArrowheads="1"/>
          </p:cNvSpPr>
          <p:nvPr>
            <p:ph type="title"/>
          </p:nvPr>
        </p:nvSpPr>
        <p:spPr>
          <a:xfrm>
            <a:off x="838200" y="228600"/>
            <a:ext cx="8001000" cy="1371600"/>
          </a:xfrm>
        </p:spPr>
        <p:txBody>
          <a:bodyPr/>
          <a:lstStyle/>
          <a:p>
            <a:pPr algn="ctr">
              <a:defRPr/>
            </a:pPr>
            <a:r>
              <a:rPr lang="en-US" sz="4400" dirty="0" smtClean="0">
                <a:solidFill>
                  <a:schemeClr val="accent6"/>
                </a:solidFill>
              </a:rPr>
              <a:t>Hierarchy of Effects Model</a:t>
            </a:r>
            <a:endParaRPr lang="en-US" sz="6600" dirty="0" smtClean="0">
              <a:solidFill>
                <a:schemeClr val="accent6"/>
              </a:solidFill>
            </a:endParaRPr>
          </a:p>
        </p:txBody>
      </p:sp>
      <p:sp>
        <p:nvSpPr>
          <p:cNvPr id="28676" name="Rectangle 3"/>
          <p:cNvSpPr>
            <a:spLocks noGrp="1" noChangeArrowheads="1"/>
          </p:cNvSpPr>
          <p:nvPr>
            <p:ph type="body" sz="half" idx="1"/>
          </p:nvPr>
        </p:nvSpPr>
        <p:spPr>
          <a:xfrm>
            <a:off x="2514600" y="1676400"/>
            <a:ext cx="4800600" cy="3962400"/>
          </a:xfrm>
        </p:spPr>
        <p:txBody>
          <a:bodyPr/>
          <a:lstStyle/>
          <a:p>
            <a:pPr marL="457200" indent="-457200">
              <a:lnSpc>
                <a:spcPct val="90000"/>
              </a:lnSpc>
              <a:buFontTx/>
              <a:buAutoNum type="arabicPeriod"/>
            </a:pPr>
            <a:r>
              <a:rPr lang="en-US" sz="3600" smtClean="0"/>
              <a:t>Awareness</a:t>
            </a:r>
          </a:p>
          <a:p>
            <a:pPr marL="457200" indent="-457200">
              <a:lnSpc>
                <a:spcPct val="90000"/>
              </a:lnSpc>
              <a:buFontTx/>
              <a:buAutoNum type="arabicPeriod"/>
            </a:pPr>
            <a:r>
              <a:rPr lang="en-US" sz="3600" smtClean="0"/>
              <a:t>Knowledge</a:t>
            </a:r>
          </a:p>
          <a:p>
            <a:pPr marL="457200" indent="-457200">
              <a:lnSpc>
                <a:spcPct val="90000"/>
              </a:lnSpc>
              <a:buFontTx/>
              <a:buAutoNum type="arabicPeriod"/>
            </a:pPr>
            <a:r>
              <a:rPr lang="en-US" sz="3600" smtClean="0"/>
              <a:t>Liking</a:t>
            </a:r>
          </a:p>
          <a:p>
            <a:pPr marL="457200" indent="-457200">
              <a:lnSpc>
                <a:spcPct val="90000"/>
              </a:lnSpc>
              <a:buFontTx/>
              <a:buAutoNum type="arabicPeriod"/>
            </a:pPr>
            <a:r>
              <a:rPr lang="en-US" sz="3600" smtClean="0"/>
              <a:t>Preference</a:t>
            </a:r>
          </a:p>
          <a:p>
            <a:pPr marL="457200" indent="-457200">
              <a:lnSpc>
                <a:spcPct val="90000"/>
              </a:lnSpc>
              <a:buFontTx/>
              <a:buAutoNum type="arabicPeriod"/>
            </a:pPr>
            <a:r>
              <a:rPr lang="en-US" sz="3600" smtClean="0"/>
              <a:t>Conviction</a:t>
            </a:r>
          </a:p>
          <a:p>
            <a:pPr marL="457200" indent="-457200">
              <a:lnSpc>
                <a:spcPct val="90000"/>
              </a:lnSpc>
              <a:buFontTx/>
              <a:buAutoNum type="arabicPeriod"/>
            </a:pPr>
            <a:r>
              <a:rPr lang="en-US" sz="3600" smtClean="0"/>
              <a:t>purchase</a:t>
            </a:r>
          </a:p>
        </p:txBody>
      </p:sp>
      <p:sp>
        <p:nvSpPr>
          <p:cNvPr id="28677"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28678"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28679"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Footer Placeholder 5"/>
          <p:cNvSpPr>
            <a:spLocks noGrp="1"/>
          </p:cNvSpPr>
          <p:nvPr>
            <p:ph type="ftr" sz="quarter" idx="11"/>
          </p:nvPr>
        </p:nvSpPr>
        <p:spPr>
          <a:xfrm>
            <a:off x="2895600" y="6477000"/>
            <a:ext cx="4876800" cy="381000"/>
          </a:xfrm>
          <a:noFill/>
        </p:spPr>
        <p:txBody>
          <a:bodyPr/>
          <a:lstStyle/>
          <a:p>
            <a:r>
              <a:rPr lang="en-US">
                <a:latin typeface="Arial" charset="0"/>
                <a:cs typeface="Arial" charset="0"/>
              </a:rPr>
              <a:t>Copyright ©2014 by Pearson Education, Inc. All rights reserved. </a:t>
            </a:r>
          </a:p>
        </p:txBody>
      </p:sp>
      <p:sp>
        <p:nvSpPr>
          <p:cNvPr id="30722"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6-</a:t>
            </a:r>
            <a:fld id="{E60A1DA6-4680-4737-BF66-83061AD4FC33}" type="slidenum">
              <a:rPr lang="en-US" smtClean="0">
                <a:latin typeface="Arial" charset="0"/>
                <a:cs typeface="Arial" charset="0"/>
              </a:rPr>
              <a:pPr/>
              <a:t>8</a:t>
            </a:fld>
            <a:endParaRPr lang="en-US" smtClean="0">
              <a:latin typeface="Arial" charset="0"/>
              <a:cs typeface="Arial" charset="0"/>
            </a:endParaRPr>
          </a:p>
        </p:txBody>
      </p:sp>
      <p:sp>
        <p:nvSpPr>
          <p:cNvPr id="27652" name="Rectangle 2"/>
          <p:cNvSpPr>
            <a:spLocks noGrp="1" noChangeArrowheads="1"/>
          </p:cNvSpPr>
          <p:nvPr>
            <p:ph type="title"/>
          </p:nvPr>
        </p:nvSpPr>
        <p:spPr>
          <a:xfrm>
            <a:off x="838200" y="228600"/>
            <a:ext cx="8001000" cy="914400"/>
          </a:xfrm>
        </p:spPr>
        <p:txBody>
          <a:bodyPr/>
          <a:lstStyle/>
          <a:p>
            <a:pPr algn="ctr">
              <a:defRPr/>
            </a:pPr>
            <a:r>
              <a:rPr lang="en-US" sz="4400" dirty="0" smtClean="0">
                <a:solidFill>
                  <a:schemeClr val="accent6"/>
                </a:solidFill>
              </a:rPr>
              <a:t>Hierarchy of Effects Model</a:t>
            </a:r>
            <a:endParaRPr lang="en-US" sz="6600" dirty="0" smtClean="0">
              <a:solidFill>
                <a:schemeClr val="accent6"/>
              </a:solidFill>
            </a:endParaRPr>
          </a:p>
        </p:txBody>
      </p:sp>
      <p:sp>
        <p:nvSpPr>
          <p:cNvPr id="30724" name="Rectangle 3"/>
          <p:cNvSpPr>
            <a:spLocks noGrp="1" noChangeArrowheads="1"/>
          </p:cNvSpPr>
          <p:nvPr>
            <p:ph type="body" sz="half" idx="1"/>
          </p:nvPr>
        </p:nvSpPr>
        <p:spPr>
          <a:xfrm>
            <a:off x="1066800" y="1447800"/>
            <a:ext cx="7696200" cy="4267200"/>
          </a:xfrm>
        </p:spPr>
        <p:txBody>
          <a:bodyPr/>
          <a:lstStyle/>
          <a:p>
            <a:pPr>
              <a:lnSpc>
                <a:spcPct val="90000"/>
              </a:lnSpc>
            </a:pPr>
            <a:r>
              <a:rPr lang="en-US" smtClean="0"/>
              <a:t>Steps are sequential</a:t>
            </a:r>
          </a:p>
          <a:p>
            <a:pPr>
              <a:lnSpc>
                <a:spcPct val="90000"/>
              </a:lnSpc>
            </a:pPr>
            <a:r>
              <a:rPr lang="en-US" smtClean="0"/>
              <a:t>Some question if sequential</a:t>
            </a:r>
          </a:p>
          <a:p>
            <a:pPr>
              <a:lnSpc>
                <a:spcPct val="90000"/>
              </a:lnSpc>
            </a:pPr>
            <a:r>
              <a:rPr lang="en-US" smtClean="0"/>
              <a:t>Consumers spend time at each step</a:t>
            </a:r>
          </a:p>
          <a:p>
            <a:pPr>
              <a:lnSpc>
                <a:spcPct val="90000"/>
              </a:lnSpc>
            </a:pPr>
            <a:r>
              <a:rPr lang="en-US" smtClean="0"/>
              <a:t>Brand loyalty involves all six steps</a:t>
            </a:r>
          </a:p>
          <a:p>
            <a:pPr>
              <a:lnSpc>
                <a:spcPct val="90000"/>
              </a:lnSpc>
            </a:pPr>
            <a:r>
              <a:rPr lang="en-US" smtClean="0"/>
              <a:t>Similar to attitude formation</a:t>
            </a:r>
          </a:p>
          <a:p>
            <a:pPr>
              <a:lnSpc>
                <a:spcPct val="90000"/>
              </a:lnSpc>
            </a:pPr>
            <a:r>
              <a:rPr lang="en-US" smtClean="0"/>
              <a:t>Cognitive </a:t>
            </a:r>
            <a:r>
              <a:rPr lang="en-US" smtClean="0">
                <a:sym typeface="Wingdings" pitchFamily="2" charset="2"/>
              </a:rPr>
              <a:t> affective  conative</a:t>
            </a:r>
          </a:p>
          <a:p>
            <a:pPr>
              <a:lnSpc>
                <a:spcPct val="90000"/>
              </a:lnSpc>
            </a:pPr>
            <a:r>
              <a:rPr lang="en-US" smtClean="0">
                <a:sym typeface="Wingdings" pitchFamily="2" charset="2"/>
              </a:rPr>
              <a:t>Cognitive – awareness, knowledge</a:t>
            </a:r>
          </a:p>
          <a:p>
            <a:pPr>
              <a:lnSpc>
                <a:spcPct val="90000"/>
              </a:lnSpc>
            </a:pPr>
            <a:r>
              <a:rPr lang="en-US" smtClean="0">
                <a:sym typeface="Wingdings" pitchFamily="2" charset="2"/>
              </a:rPr>
              <a:t>Affective – liking, preference, conviction</a:t>
            </a:r>
          </a:p>
          <a:p>
            <a:pPr>
              <a:lnSpc>
                <a:spcPct val="90000"/>
              </a:lnSpc>
            </a:pPr>
            <a:r>
              <a:rPr lang="en-US" smtClean="0">
                <a:sym typeface="Wingdings" pitchFamily="2" charset="2"/>
              </a:rPr>
              <a:t>Conative – actual purchase</a:t>
            </a:r>
            <a:endParaRPr lang="en-US" smtClean="0"/>
          </a:p>
          <a:p>
            <a:pPr>
              <a:lnSpc>
                <a:spcPct val="90000"/>
              </a:lnSpc>
            </a:pPr>
            <a:endParaRPr lang="en-US" sz="2400" smtClean="0"/>
          </a:p>
        </p:txBody>
      </p:sp>
      <p:sp>
        <p:nvSpPr>
          <p:cNvPr id="30725"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30726"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30727"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oter Placeholder 4"/>
          <p:cNvSpPr>
            <a:spLocks noGrp="1"/>
          </p:cNvSpPr>
          <p:nvPr>
            <p:ph type="ftr" sz="quarter" idx="11"/>
          </p:nvPr>
        </p:nvSpPr>
        <p:spPr>
          <a:xfrm>
            <a:off x="2895600" y="6553200"/>
            <a:ext cx="4876800" cy="381000"/>
          </a:xfrm>
          <a:noFill/>
        </p:spPr>
        <p:txBody>
          <a:bodyPr/>
          <a:lstStyle/>
          <a:p>
            <a:r>
              <a:rPr lang="en-US">
                <a:latin typeface="Arial" charset="0"/>
                <a:cs typeface="Arial" charset="0"/>
              </a:rPr>
              <a:t>Copyright ©2014 by Pearson Education, Inc. All rights reserved. </a:t>
            </a:r>
          </a:p>
        </p:txBody>
      </p:sp>
      <p:sp>
        <p:nvSpPr>
          <p:cNvPr id="32770" name="Slide Number Placeholder 5"/>
          <p:cNvSpPr>
            <a:spLocks noGrp="1"/>
          </p:cNvSpPr>
          <p:nvPr>
            <p:ph type="sldNum" sz="quarter" idx="12"/>
          </p:nvPr>
        </p:nvSpPr>
        <p:spPr>
          <a:xfrm>
            <a:off x="7315200" y="6553200"/>
            <a:ext cx="1905000" cy="457200"/>
          </a:xfrm>
          <a:noFill/>
        </p:spPr>
        <p:txBody>
          <a:bodyPr/>
          <a:lstStyle/>
          <a:p>
            <a:r>
              <a:rPr lang="en-US" smtClean="0">
                <a:latin typeface="Arial" charset="0"/>
                <a:cs typeface="Arial" charset="0"/>
              </a:rPr>
              <a:t>6-</a:t>
            </a:r>
            <a:fld id="{12A5F88A-3E35-4FB6-92E2-D51EEA31E3DA}" type="slidenum">
              <a:rPr lang="en-US" smtClean="0">
                <a:latin typeface="Arial" charset="0"/>
                <a:cs typeface="Arial" charset="0"/>
              </a:rPr>
              <a:pPr/>
              <a:t>9</a:t>
            </a:fld>
            <a:endParaRPr lang="en-US" smtClean="0">
              <a:latin typeface="Arial" charset="0"/>
              <a:cs typeface="Arial" charset="0"/>
            </a:endParaRPr>
          </a:p>
        </p:txBody>
      </p:sp>
      <p:sp>
        <p:nvSpPr>
          <p:cNvPr id="9220" name="Rectangle 2"/>
          <p:cNvSpPr>
            <a:spLocks noGrp="1" noChangeArrowheads="1"/>
          </p:cNvSpPr>
          <p:nvPr>
            <p:ph type="title"/>
          </p:nvPr>
        </p:nvSpPr>
        <p:spPr>
          <a:xfrm>
            <a:off x="685800" y="152400"/>
            <a:ext cx="7772400" cy="1066800"/>
          </a:xfrm>
        </p:spPr>
        <p:txBody>
          <a:bodyPr/>
          <a:lstStyle/>
          <a:p>
            <a:pPr algn="ctr">
              <a:defRPr/>
            </a:pPr>
            <a:r>
              <a:rPr lang="en-US" sz="4400" dirty="0" smtClean="0">
                <a:solidFill>
                  <a:schemeClr val="accent6"/>
                </a:solidFill>
              </a:rPr>
              <a:t>Hierarchy of Effects Model</a:t>
            </a:r>
          </a:p>
        </p:txBody>
      </p:sp>
      <p:sp>
        <p:nvSpPr>
          <p:cNvPr id="32772" name="Oval 5"/>
          <p:cNvSpPr>
            <a:spLocks noChangeArrowheads="1"/>
          </p:cNvSpPr>
          <p:nvPr/>
        </p:nvSpPr>
        <p:spPr bwMode="auto">
          <a:xfrm>
            <a:off x="228600" y="1981200"/>
            <a:ext cx="1219200" cy="914400"/>
          </a:xfrm>
          <a:prstGeom prst="ellipse">
            <a:avLst/>
          </a:prstGeom>
          <a:solidFill>
            <a:srgbClr val="FFFFFF"/>
          </a:solidFill>
          <a:ln w="12700">
            <a:solidFill>
              <a:schemeClr val="tx1"/>
            </a:solidFill>
            <a:round/>
            <a:headEnd type="none" w="sm" len="sm"/>
            <a:tailEnd type="none" w="sm" len="sm"/>
          </a:ln>
        </p:spPr>
        <p:txBody>
          <a:bodyPr wrap="none" anchor="ctr"/>
          <a:lstStyle/>
          <a:p>
            <a:pPr eaLnBrk="0" hangingPunct="0"/>
            <a:endParaRPr lang="en-US">
              <a:solidFill>
                <a:schemeClr val="hlink"/>
              </a:solidFill>
            </a:endParaRPr>
          </a:p>
        </p:txBody>
      </p:sp>
      <p:sp>
        <p:nvSpPr>
          <p:cNvPr id="32773" name="Text Box 7"/>
          <p:cNvSpPr txBox="1">
            <a:spLocks noChangeArrowheads="1"/>
          </p:cNvSpPr>
          <p:nvPr/>
        </p:nvSpPr>
        <p:spPr bwMode="auto">
          <a:xfrm>
            <a:off x="212725" y="2247900"/>
            <a:ext cx="1187450" cy="366713"/>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hlink"/>
                </a:solidFill>
              </a:rPr>
              <a:t>Awareness</a:t>
            </a:r>
          </a:p>
        </p:txBody>
      </p:sp>
      <p:sp>
        <p:nvSpPr>
          <p:cNvPr id="32774" name="Oval 8"/>
          <p:cNvSpPr>
            <a:spLocks noChangeArrowheads="1"/>
          </p:cNvSpPr>
          <p:nvPr/>
        </p:nvSpPr>
        <p:spPr bwMode="auto">
          <a:xfrm>
            <a:off x="1524000" y="2819400"/>
            <a:ext cx="1219200" cy="914400"/>
          </a:xfrm>
          <a:prstGeom prst="ellipse">
            <a:avLst/>
          </a:prstGeom>
          <a:solidFill>
            <a:srgbClr val="FFFFFF"/>
          </a:solidFill>
          <a:ln w="12700">
            <a:solidFill>
              <a:schemeClr val="tx1"/>
            </a:solidFill>
            <a:round/>
            <a:headEnd type="none" w="sm" len="sm"/>
            <a:tailEnd type="none" w="sm" len="sm"/>
          </a:ln>
        </p:spPr>
        <p:txBody>
          <a:bodyPr wrap="none" anchor="ctr"/>
          <a:lstStyle/>
          <a:p>
            <a:pPr eaLnBrk="0" hangingPunct="0"/>
            <a:endParaRPr lang="en-US">
              <a:solidFill>
                <a:schemeClr val="hlink"/>
              </a:solidFill>
            </a:endParaRPr>
          </a:p>
        </p:txBody>
      </p:sp>
      <p:sp>
        <p:nvSpPr>
          <p:cNvPr id="32775" name="Oval 9"/>
          <p:cNvSpPr>
            <a:spLocks noChangeArrowheads="1"/>
          </p:cNvSpPr>
          <p:nvPr/>
        </p:nvSpPr>
        <p:spPr bwMode="auto">
          <a:xfrm>
            <a:off x="2971800" y="3505200"/>
            <a:ext cx="1219200" cy="914400"/>
          </a:xfrm>
          <a:prstGeom prst="ellipse">
            <a:avLst/>
          </a:prstGeom>
          <a:solidFill>
            <a:srgbClr val="FFFFFF"/>
          </a:solidFill>
          <a:ln w="12700">
            <a:solidFill>
              <a:schemeClr val="tx1"/>
            </a:solidFill>
            <a:round/>
            <a:headEnd type="none" w="sm" len="sm"/>
            <a:tailEnd type="none" w="sm" len="sm"/>
          </a:ln>
        </p:spPr>
        <p:txBody>
          <a:bodyPr wrap="none" anchor="ctr"/>
          <a:lstStyle/>
          <a:p>
            <a:pPr eaLnBrk="0" hangingPunct="0"/>
            <a:endParaRPr lang="en-US">
              <a:solidFill>
                <a:schemeClr val="hlink"/>
              </a:solidFill>
            </a:endParaRPr>
          </a:p>
        </p:txBody>
      </p:sp>
      <p:sp>
        <p:nvSpPr>
          <p:cNvPr id="32776" name="Oval 10"/>
          <p:cNvSpPr>
            <a:spLocks noChangeArrowheads="1"/>
          </p:cNvSpPr>
          <p:nvPr/>
        </p:nvSpPr>
        <p:spPr bwMode="auto">
          <a:xfrm>
            <a:off x="4572000" y="4267200"/>
            <a:ext cx="1219200" cy="914400"/>
          </a:xfrm>
          <a:prstGeom prst="ellipse">
            <a:avLst/>
          </a:prstGeom>
          <a:solidFill>
            <a:srgbClr val="FFFFFF"/>
          </a:solidFill>
          <a:ln w="12700">
            <a:solidFill>
              <a:schemeClr val="tx1"/>
            </a:solidFill>
            <a:round/>
            <a:headEnd type="none" w="sm" len="sm"/>
            <a:tailEnd type="none" w="sm" len="sm"/>
          </a:ln>
        </p:spPr>
        <p:txBody>
          <a:bodyPr wrap="none" anchor="ctr"/>
          <a:lstStyle/>
          <a:p>
            <a:pPr eaLnBrk="0" hangingPunct="0"/>
            <a:endParaRPr lang="en-US">
              <a:solidFill>
                <a:schemeClr val="hlink"/>
              </a:solidFill>
            </a:endParaRPr>
          </a:p>
        </p:txBody>
      </p:sp>
      <p:sp>
        <p:nvSpPr>
          <p:cNvPr id="32777" name="Oval 11"/>
          <p:cNvSpPr>
            <a:spLocks noChangeArrowheads="1"/>
          </p:cNvSpPr>
          <p:nvPr/>
        </p:nvSpPr>
        <p:spPr bwMode="auto">
          <a:xfrm>
            <a:off x="6096000" y="4953000"/>
            <a:ext cx="1219200" cy="914400"/>
          </a:xfrm>
          <a:prstGeom prst="ellipse">
            <a:avLst/>
          </a:prstGeom>
          <a:solidFill>
            <a:srgbClr val="FFFFFF"/>
          </a:solidFill>
          <a:ln w="12700">
            <a:solidFill>
              <a:schemeClr val="tx1"/>
            </a:solidFill>
            <a:round/>
            <a:headEnd type="none" w="sm" len="sm"/>
            <a:tailEnd type="none" w="sm" len="sm"/>
          </a:ln>
        </p:spPr>
        <p:txBody>
          <a:bodyPr wrap="none" anchor="ctr"/>
          <a:lstStyle/>
          <a:p>
            <a:pPr eaLnBrk="0" hangingPunct="0"/>
            <a:endParaRPr lang="en-US">
              <a:solidFill>
                <a:schemeClr val="hlink"/>
              </a:solidFill>
            </a:endParaRPr>
          </a:p>
        </p:txBody>
      </p:sp>
      <p:sp>
        <p:nvSpPr>
          <p:cNvPr id="32778" name="Oval 12"/>
          <p:cNvSpPr>
            <a:spLocks noChangeArrowheads="1"/>
          </p:cNvSpPr>
          <p:nvPr/>
        </p:nvSpPr>
        <p:spPr bwMode="auto">
          <a:xfrm>
            <a:off x="7696200" y="5410200"/>
            <a:ext cx="1219200" cy="914400"/>
          </a:xfrm>
          <a:prstGeom prst="ellipse">
            <a:avLst/>
          </a:prstGeom>
          <a:solidFill>
            <a:srgbClr val="FFFFFF"/>
          </a:solidFill>
          <a:ln w="12700">
            <a:solidFill>
              <a:schemeClr val="tx1"/>
            </a:solidFill>
            <a:round/>
            <a:headEnd type="none" w="sm" len="sm"/>
            <a:tailEnd type="none" w="sm" len="sm"/>
          </a:ln>
        </p:spPr>
        <p:txBody>
          <a:bodyPr wrap="none" anchor="ctr"/>
          <a:lstStyle/>
          <a:p>
            <a:pPr eaLnBrk="0" hangingPunct="0"/>
            <a:endParaRPr lang="en-US">
              <a:solidFill>
                <a:schemeClr val="hlink"/>
              </a:solidFill>
            </a:endParaRPr>
          </a:p>
        </p:txBody>
      </p:sp>
      <p:sp>
        <p:nvSpPr>
          <p:cNvPr id="32779" name="Text Box 13"/>
          <p:cNvSpPr txBox="1">
            <a:spLocks noChangeArrowheads="1"/>
          </p:cNvSpPr>
          <p:nvPr/>
        </p:nvSpPr>
        <p:spPr bwMode="auto">
          <a:xfrm>
            <a:off x="1524000" y="3048000"/>
            <a:ext cx="1238250" cy="366713"/>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hlink"/>
                </a:solidFill>
              </a:rPr>
              <a:t>Knowledge</a:t>
            </a:r>
          </a:p>
        </p:txBody>
      </p:sp>
      <p:sp>
        <p:nvSpPr>
          <p:cNvPr id="32780" name="Text Box 14"/>
          <p:cNvSpPr txBox="1">
            <a:spLocks noChangeArrowheads="1"/>
          </p:cNvSpPr>
          <p:nvPr/>
        </p:nvSpPr>
        <p:spPr bwMode="auto">
          <a:xfrm>
            <a:off x="3200400" y="3733800"/>
            <a:ext cx="781050" cy="366713"/>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hlink"/>
                </a:solidFill>
              </a:rPr>
              <a:t>Liking</a:t>
            </a:r>
          </a:p>
        </p:txBody>
      </p:sp>
      <p:sp>
        <p:nvSpPr>
          <p:cNvPr id="32781" name="Text Box 15"/>
          <p:cNvSpPr txBox="1">
            <a:spLocks noChangeArrowheads="1"/>
          </p:cNvSpPr>
          <p:nvPr/>
        </p:nvSpPr>
        <p:spPr bwMode="auto">
          <a:xfrm>
            <a:off x="4556125" y="4533900"/>
            <a:ext cx="1162050" cy="366713"/>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hlink"/>
                </a:solidFill>
              </a:rPr>
              <a:t>Preference</a:t>
            </a:r>
          </a:p>
        </p:txBody>
      </p:sp>
      <p:sp>
        <p:nvSpPr>
          <p:cNvPr id="32782" name="Text Box 16"/>
          <p:cNvSpPr txBox="1">
            <a:spLocks noChangeArrowheads="1"/>
          </p:cNvSpPr>
          <p:nvPr/>
        </p:nvSpPr>
        <p:spPr bwMode="auto">
          <a:xfrm>
            <a:off x="6156325" y="5219700"/>
            <a:ext cx="1200150" cy="366713"/>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hlink"/>
                </a:solidFill>
              </a:rPr>
              <a:t>Conviction</a:t>
            </a:r>
          </a:p>
        </p:txBody>
      </p:sp>
      <p:sp>
        <p:nvSpPr>
          <p:cNvPr id="32783" name="Text Box 17"/>
          <p:cNvSpPr txBox="1">
            <a:spLocks noChangeArrowheads="1"/>
          </p:cNvSpPr>
          <p:nvPr/>
        </p:nvSpPr>
        <p:spPr bwMode="auto">
          <a:xfrm>
            <a:off x="7696200" y="5715000"/>
            <a:ext cx="1149350" cy="366713"/>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hlink"/>
                </a:solidFill>
              </a:rPr>
              <a:t>Purchase</a:t>
            </a:r>
          </a:p>
        </p:txBody>
      </p:sp>
      <p:sp>
        <p:nvSpPr>
          <p:cNvPr id="32784" name="Line 18"/>
          <p:cNvSpPr>
            <a:spLocks noChangeShapeType="1"/>
          </p:cNvSpPr>
          <p:nvPr/>
        </p:nvSpPr>
        <p:spPr bwMode="auto">
          <a:xfrm>
            <a:off x="1295400" y="2743200"/>
            <a:ext cx="381000" cy="304800"/>
          </a:xfrm>
          <a:prstGeom prst="line">
            <a:avLst/>
          </a:prstGeom>
          <a:noFill/>
          <a:ln w="28575">
            <a:solidFill>
              <a:schemeClr val="accent1"/>
            </a:solidFill>
            <a:round/>
            <a:headEnd type="none" w="sm" len="sm"/>
            <a:tailEnd type="triangle" w="med" len="med"/>
          </a:ln>
        </p:spPr>
        <p:txBody>
          <a:bodyPr/>
          <a:lstStyle/>
          <a:p>
            <a:endParaRPr lang="en-US"/>
          </a:p>
        </p:txBody>
      </p:sp>
      <p:sp>
        <p:nvSpPr>
          <p:cNvPr id="32785" name="Line 19"/>
          <p:cNvSpPr>
            <a:spLocks noChangeShapeType="1"/>
          </p:cNvSpPr>
          <p:nvPr/>
        </p:nvSpPr>
        <p:spPr bwMode="auto">
          <a:xfrm>
            <a:off x="2667000" y="3505200"/>
            <a:ext cx="381000" cy="228600"/>
          </a:xfrm>
          <a:prstGeom prst="line">
            <a:avLst/>
          </a:prstGeom>
          <a:noFill/>
          <a:ln w="28575">
            <a:solidFill>
              <a:schemeClr val="accent1"/>
            </a:solidFill>
            <a:round/>
            <a:headEnd type="none" w="sm" len="sm"/>
            <a:tailEnd type="triangle" w="med" len="med"/>
          </a:ln>
        </p:spPr>
        <p:txBody>
          <a:bodyPr/>
          <a:lstStyle/>
          <a:p>
            <a:endParaRPr lang="en-US"/>
          </a:p>
        </p:txBody>
      </p:sp>
      <p:sp>
        <p:nvSpPr>
          <p:cNvPr id="32786" name="Line 20"/>
          <p:cNvSpPr>
            <a:spLocks noChangeShapeType="1"/>
          </p:cNvSpPr>
          <p:nvPr/>
        </p:nvSpPr>
        <p:spPr bwMode="auto">
          <a:xfrm>
            <a:off x="4114800" y="4191000"/>
            <a:ext cx="533400" cy="304800"/>
          </a:xfrm>
          <a:prstGeom prst="line">
            <a:avLst/>
          </a:prstGeom>
          <a:noFill/>
          <a:ln w="28575">
            <a:solidFill>
              <a:schemeClr val="accent1"/>
            </a:solidFill>
            <a:round/>
            <a:headEnd type="none" w="sm" len="sm"/>
            <a:tailEnd type="triangle" w="med" len="med"/>
          </a:ln>
        </p:spPr>
        <p:txBody>
          <a:bodyPr/>
          <a:lstStyle/>
          <a:p>
            <a:endParaRPr lang="en-US"/>
          </a:p>
        </p:txBody>
      </p:sp>
      <p:sp>
        <p:nvSpPr>
          <p:cNvPr id="32787" name="Line 21"/>
          <p:cNvSpPr>
            <a:spLocks noChangeShapeType="1"/>
          </p:cNvSpPr>
          <p:nvPr/>
        </p:nvSpPr>
        <p:spPr bwMode="auto">
          <a:xfrm>
            <a:off x="5715000" y="4953000"/>
            <a:ext cx="457200" cy="228600"/>
          </a:xfrm>
          <a:prstGeom prst="line">
            <a:avLst/>
          </a:prstGeom>
          <a:noFill/>
          <a:ln w="28575">
            <a:solidFill>
              <a:schemeClr val="accent1"/>
            </a:solidFill>
            <a:round/>
            <a:headEnd type="none" w="sm" len="sm"/>
            <a:tailEnd type="triangle" w="med" len="med"/>
          </a:ln>
        </p:spPr>
        <p:txBody>
          <a:bodyPr/>
          <a:lstStyle/>
          <a:p>
            <a:endParaRPr lang="en-US"/>
          </a:p>
        </p:txBody>
      </p:sp>
      <p:sp>
        <p:nvSpPr>
          <p:cNvPr id="32788" name="Line 22"/>
          <p:cNvSpPr>
            <a:spLocks noChangeShapeType="1"/>
          </p:cNvSpPr>
          <p:nvPr/>
        </p:nvSpPr>
        <p:spPr bwMode="auto">
          <a:xfrm>
            <a:off x="7239000" y="5638800"/>
            <a:ext cx="457200" cy="228600"/>
          </a:xfrm>
          <a:prstGeom prst="line">
            <a:avLst/>
          </a:prstGeom>
          <a:noFill/>
          <a:ln w="28575">
            <a:solidFill>
              <a:schemeClr val="accent1"/>
            </a:solidFill>
            <a:round/>
            <a:headEnd type="none" w="sm" len="sm"/>
            <a:tailEnd type="triangle" w="med" len="med"/>
          </a:ln>
        </p:spPr>
        <p:txBody>
          <a:bodyPr/>
          <a:lstStyle/>
          <a:p>
            <a:endParaRPr lang="en-US"/>
          </a:p>
        </p:txBody>
      </p:sp>
      <p:sp>
        <p:nvSpPr>
          <p:cNvPr id="32789" name="Oval 24"/>
          <p:cNvSpPr>
            <a:spLocks noChangeArrowheads="1"/>
          </p:cNvSpPr>
          <p:nvPr/>
        </p:nvSpPr>
        <p:spPr bwMode="auto">
          <a:xfrm>
            <a:off x="6019800" y="2286000"/>
            <a:ext cx="1219200" cy="914400"/>
          </a:xfrm>
          <a:prstGeom prst="ellipse">
            <a:avLst/>
          </a:prstGeom>
          <a:solidFill>
            <a:srgbClr val="FFFFFF"/>
          </a:solidFill>
          <a:ln w="12700">
            <a:solidFill>
              <a:schemeClr val="tx1"/>
            </a:solidFill>
            <a:round/>
            <a:headEnd type="none" w="sm" len="sm"/>
            <a:tailEnd type="none" w="sm" len="sm"/>
          </a:ln>
        </p:spPr>
        <p:txBody>
          <a:bodyPr wrap="none" anchor="ctr"/>
          <a:lstStyle/>
          <a:p>
            <a:pPr eaLnBrk="0" hangingPunct="0"/>
            <a:endParaRPr lang="en-US">
              <a:solidFill>
                <a:schemeClr val="hlink"/>
              </a:solidFill>
            </a:endParaRPr>
          </a:p>
        </p:txBody>
      </p:sp>
      <p:sp>
        <p:nvSpPr>
          <p:cNvPr id="32790" name="Oval 25"/>
          <p:cNvSpPr>
            <a:spLocks noChangeArrowheads="1"/>
          </p:cNvSpPr>
          <p:nvPr/>
        </p:nvSpPr>
        <p:spPr bwMode="auto">
          <a:xfrm>
            <a:off x="7696200" y="3124200"/>
            <a:ext cx="1219200" cy="914400"/>
          </a:xfrm>
          <a:prstGeom prst="ellipse">
            <a:avLst/>
          </a:prstGeom>
          <a:solidFill>
            <a:srgbClr val="FFFFFF"/>
          </a:solidFill>
          <a:ln w="12700">
            <a:solidFill>
              <a:schemeClr val="tx1"/>
            </a:solidFill>
            <a:round/>
            <a:headEnd type="none" w="sm" len="sm"/>
            <a:tailEnd type="none" w="sm" len="sm"/>
          </a:ln>
        </p:spPr>
        <p:txBody>
          <a:bodyPr wrap="none" anchor="ctr"/>
          <a:lstStyle/>
          <a:p>
            <a:pPr eaLnBrk="0" hangingPunct="0"/>
            <a:endParaRPr lang="en-US">
              <a:solidFill>
                <a:schemeClr val="hlink"/>
              </a:solidFill>
            </a:endParaRPr>
          </a:p>
        </p:txBody>
      </p:sp>
      <p:sp>
        <p:nvSpPr>
          <p:cNvPr id="32791" name="Line 26"/>
          <p:cNvSpPr>
            <a:spLocks noChangeShapeType="1"/>
          </p:cNvSpPr>
          <p:nvPr/>
        </p:nvSpPr>
        <p:spPr bwMode="auto">
          <a:xfrm>
            <a:off x="5410200" y="2209800"/>
            <a:ext cx="685800" cy="304800"/>
          </a:xfrm>
          <a:prstGeom prst="line">
            <a:avLst/>
          </a:prstGeom>
          <a:noFill/>
          <a:ln w="28575">
            <a:solidFill>
              <a:schemeClr val="accent1"/>
            </a:solidFill>
            <a:round/>
            <a:headEnd type="none" w="sm" len="sm"/>
            <a:tailEnd type="triangle" w="med" len="med"/>
          </a:ln>
        </p:spPr>
        <p:txBody>
          <a:bodyPr/>
          <a:lstStyle/>
          <a:p>
            <a:endParaRPr lang="en-US"/>
          </a:p>
        </p:txBody>
      </p:sp>
      <p:sp>
        <p:nvSpPr>
          <p:cNvPr id="32792" name="Line 27"/>
          <p:cNvSpPr>
            <a:spLocks noChangeShapeType="1"/>
          </p:cNvSpPr>
          <p:nvPr/>
        </p:nvSpPr>
        <p:spPr bwMode="auto">
          <a:xfrm>
            <a:off x="7162800" y="2971800"/>
            <a:ext cx="609600" cy="304800"/>
          </a:xfrm>
          <a:prstGeom prst="line">
            <a:avLst/>
          </a:prstGeom>
          <a:noFill/>
          <a:ln w="28575">
            <a:solidFill>
              <a:schemeClr val="accent1"/>
            </a:solidFill>
            <a:round/>
            <a:headEnd type="none" w="sm" len="sm"/>
            <a:tailEnd type="triangle" w="med" len="med"/>
          </a:ln>
        </p:spPr>
        <p:txBody>
          <a:bodyPr/>
          <a:lstStyle/>
          <a:p>
            <a:endParaRPr lang="en-US"/>
          </a:p>
        </p:txBody>
      </p:sp>
      <p:sp>
        <p:nvSpPr>
          <p:cNvPr id="32793" name="Oval 29"/>
          <p:cNvSpPr>
            <a:spLocks noChangeArrowheads="1"/>
          </p:cNvSpPr>
          <p:nvPr/>
        </p:nvSpPr>
        <p:spPr bwMode="auto">
          <a:xfrm>
            <a:off x="4267200" y="1524000"/>
            <a:ext cx="1219200" cy="914400"/>
          </a:xfrm>
          <a:prstGeom prst="ellipse">
            <a:avLst/>
          </a:prstGeom>
          <a:solidFill>
            <a:srgbClr val="FFFFFF"/>
          </a:solidFill>
          <a:ln w="12700">
            <a:solidFill>
              <a:schemeClr val="tx1"/>
            </a:solidFill>
            <a:round/>
            <a:headEnd type="none" w="sm" len="sm"/>
            <a:tailEnd type="none" w="sm" len="sm"/>
          </a:ln>
        </p:spPr>
        <p:txBody>
          <a:bodyPr wrap="none" anchor="ctr"/>
          <a:lstStyle/>
          <a:p>
            <a:pPr eaLnBrk="0" hangingPunct="0"/>
            <a:endParaRPr lang="en-US">
              <a:solidFill>
                <a:schemeClr val="hlink"/>
              </a:solidFill>
            </a:endParaRPr>
          </a:p>
        </p:txBody>
      </p:sp>
      <p:sp>
        <p:nvSpPr>
          <p:cNvPr id="32794" name="Text Box 30"/>
          <p:cNvSpPr txBox="1">
            <a:spLocks noChangeArrowheads="1"/>
          </p:cNvSpPr>
          <p:nvPr/>
        </p:nvSpPr>
        <p:spPr bwMode="auto">
          <a:xfrm>
            <a:off x="4343400" y="1752600"/>
            <a:ext cx="1085850" cy="366713"/>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hlink"/>
                </a:solidFill>
              </a:rPr>
              <a:t>Cognitive</a:t>
            </a:r>
          </a:p>
        </p:txBody>
      </p:sp>
      <p:sp>
        <p:nvSpPr>
          <p:cNvPr id="32795" name="Text Box 31"/>
          <p:cNvSpPr txBox="1">
            <a:spLocks noChangeArrowheads="1"/>
          </p:cNvSpPr>
          <p:nvPr/>
        </p:nvSpPr>
        <p:spPr bwMode="auto">
          <a:xfrm>
            <a:off x="6080125" y="2552700"/>
            <a:ext cx="1047750" cy="366713"/>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hlink"/>
                </a:solidFill>
              </a:rPr>
              <a:t>Affective</a:t>
            </a:r>
          </a:p>
        </p:txBody>
      </p:sp>
      <p:sp>
        <p:nvSpPr>
          <p:cNvPr id="32796" name="Text Box 32"/>
          <p:cNvSpPr txBox="1">
            <a:spLocks noChangeArrowheads="1"/>
          </p:cNvSpPr>
          <p:nvPr/>
        </p:nvSpPr>
        <p:spPr bwMode="auto">
          <a:xfrm>
            <a:off x="7756525" y="3390900"/>
            <a:ext cx="1009650" cy="366713"/>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hlink"/>
                </a:solidFill>
              </a:rPr>
              <a:t>Conative</a:t>
            </a:r>
          </a:p>
        </p:txBody>
      </p:sp>
      <p:sp>
        <p:nvSpPr>
          <p:cNvPr id="32797" name="Line 33"/>
          <p:cNvSpPr>
            <a:spLocks noChangeShapeType="1"/>
          </p:cNvSpPr>
          <p:nvPr/>
        </p:nvSpPr>
        <p:spPr bwMode="auto">
          <a:xfrm flipH="1">
            <a:off x="1447800" y="2057400"/>
            <a:ext cx="2819400" cy="228600"/>
          </a:xfrm>
          <a:prstGeom prst="line">
            <a:avLst/>
          </a:prstGeom>
          <a:noFill/>
          <a:ln w="28575" cap="rnd">
            <a:solidFill>
              <a:schemeClr val="hlink"/>
            </a:solidFill>
            <a:prstDash val="sysDot"/>
            <a:round/>
            <a:headEnd type="none" w="sm" len="sm"/>
            <a:tailEnd type="triangle" w="sm" len="sm"/>
          </a:ln>
        </p:spPr>
        <p:txBody>
          <a:bodyPr/>
          <a:lstStyle/>
          <a:p>
            <a:endParaRPr lang="en-US"/>
          </a:p>
        </p:txBody>
      </p:sp>
      <p:sp>
        <p:nvSpPr>
          <p:cNvPr id="32798" name="Line 34"/>
          <p:cNvSpPr>
            <a:spLocks noChangeShapeType="1"/>
          </p:cNvSpPr>
          <p:nvPr/>
        </p:nvSpPr>
        <p:spPr bwMode="auto">
          <a:xfrm flipH="1">
            <a:off x="2667000" y="2286000"/>
            <a:ext cx="1676400" cy="685800"/>
          </a:xfrm>
          <a:prstGeom prst="line">
            <a:avLst/>
          </a:prstGeom>
          <a:noFill/>
          <a:ln w="28575" cap="rnd">
            <a:solidFill>
              <a:schemeClr val="hlink"/>
            </a:solidFill>
            <a:prstDash val="sysDot"/>
            <a:round/>
            <a:headEnd type="none" w="sm" len="sm"/>
            <a:tailEnd type="triangle" w="sm" len="sm"/>
          </a:ln>
        </p:spPr>
        <p:txBody>
          <a:bodyPr/>
          <a:lstStyle/>
          <a:p>
            <a:endParaRPr lang="en-US"/>
          </a:p>
        </p:txBody>
      </p:sp>
      <p:sp>
        <p:nvSpPr>
          <p:cNvPr id="32799" name="Line 35"/>
          <p:cNvSpPr>
            <a:spLocks noChangeShapeType="1"/>
          </p:cNvSpPr>
          <p:nvPr/>
        </p:nvSpPr>
        <p:spPr bwMode="auto">
          <a:xfrm flipH="1">
            <a:off x="4114800" y="2895600"/>
            <a:ext cx="1905000" cy="762000"/>
          </a:xfrm>
          <a:prstGeom prst="line">
            <a:avLst/>
          </a:prstGeom>
          <a:noFill/>
          <a:ln w="28575" cap="rnd">
            <a:solidFill>
              <a:schemeClr val="hlink"/>
            </a:solidFill>
            <a:prstDash val="sysDot"/>
            <a:round/>
            <a:headEnd type="none" w="sm" len="sm"/>
            <a:tailEnd type="triangle" w="sm" len="sm"/>
          </a:ln>
        </p:spPr>
        <p:txBody>
          <a:bodyPr/>
          <a:lstStyle/>
          <a:p>
            <a:endParaRPr lang="en-US"/>
          </a:p>
        </p:txBody>
      </p:sp>
      <p:sp>
        <p:nvSpPr>
          <p:cNvPr id="32800" name="Line 36"/>
          <p:cNvSpPr>
            <a:spLocks noChangeShapeType="1"/>
          </p:cNvSpPr>
          <p:nvPr/>
        </p:nvSpPr>
        <p:spPr bwMode="auto">
          <a:xfrm flipH="1">
            <a:off x="5410200" y="3048000"/>
            <a:ext cx="838200" cy="1295400"/>
          </a:xfrm>
          <a:prstGeom prst="line">
            <a:avLst/>
          </a:prstGeom>
          <a:noFill/>
          <a:ln w="28575" cap="rnd">
            <a:solidFill>
              <a:schemeClr val="hlink"/>
            </a:solidFill>
            <a:prstDash val="sysDot"/>
            <a:round/>
            <a:headEnd type="none" w="sm" len="sm"/>
            <a:tailEnd type="triangle" w="sm" len="sm"/>
          </a:ln>
        </p:spPr>
        <p:txBody>
          <a:bodyPr/>
          <a:lstStyle/>
          <a:p>
            <a:endParaRPr lang="en-US"/>
          </a:p>
        </p:txBody>
      </p:sp>
      <p:sp>
        <p:nvSpPr>
          <p:cNvPr id="32801" name="Line 37"/>
          <p:cNvSpPr>
            <a:spLocks noChangeShapeType="1"/>
          </p:cNvSpPr>
          <p:nvPr/>
        </p:nvSpPr>
        <p:spPr bwMode="auto">
          <a:xfrm>
            <a:off x="6553200" y="3200400"/>
            <a:ext cx="76200" cy="1752600"/>
          </a:xfrm>
          <a:prstGeom prst="line">
            <a:avLst/>
          </a:prstGeom>
          <a:noFill/>
          <a:ln w="28575" cap="rnd">
            <a:solidFill>
              <a:schemeClr val="hlink"/>
            </a:solidFill>
            <a:prstDash val="sysDot"/>
            <a:round/>
            <a:headEnd type="none" w="sm" len="sm"/>
            <a:tailEnd type="triangle" w="sm" len="sm"/>
          </a:ln>
        </p:spPr>
        <p:txBody>
          <a:bodyPr/>
          <a:lstStyle/>
          <a:p>
            <a:endParaRPr lang="en-US"/>
          </a:p>
        </p:txBody>
      </p:sp>
      <p:sp>
        <p:nvSpPr>
          <p:cNvPr id="32802" name="Line 38"/>
          <p:cNvSpPr>
            <a:spLocks noChangeShapeType="1"/>
          </p:cNvSpPr>
          <p:nvPr/>
        </p:nvSpPr>
        <p:spPr bwMode="auto">
          <a:xfrm flipH="1">
            <a:off x="8229600" y="4038600"/>
            <a:ext cx="76200" cy="1371600"/>
          </a:xfrm>
          <a:prstGeom prst="line">
            <a:avLst/>
          </a:prstGeom>
          <a:noFill/>
          <a:ln w="28575" cap="rnd">
            <a:solidFill>
              <a:schemeClr val="hlink"/>
            </a:solidFill>
            <a:prstDash val="sysDot"/>
            <a:round/>
            <a:headEnd type="none" w="sm" len="sm"/>
            <a:tailEnd type="triangle" w="sm" len="sm"/>
          </a:ln>
        </p:spPr>
        <p:txBody>
          <a:bodyPr/>
          <a:lstStyle/>
          <a:p>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winkle">
  <a:themeElements>
    <a:clrScheme name="">
      <a:dk1>
        <a:srgbClr val="000000"/>
      </a:dk1>
      <a:lt1>
        <a:srgbClr val="500093"/>
      </a:lt1>
      <a:dk2>
        <a:srgbClr val="000000"/>
      </a:dk2>
      <a:lt2>
        <a:srgbClr val="2A004E"/>
      </a:lt2>
      <a:accent1>
        <a:srgbClr val="D60093"/>
      </a:accent1>
      <a:accent2>
        <a:srgbClr val="0000FF"/>
      </a:accent2>
      <a:accent3>
        <a:srgbClr val="B3AAC8"/>
      </a:accent3>
      <a:accent4>
        <a:srgbClr val="000000"/>
      </a:accent4>
      <a:accent5>
        <a:srgbClr val="E8AAC8"/>
      </a:accent5>
      <a:accent6>
        <a:srgbClr val="0000E7"/>
      </a:accent6>
      <a:hlink>
        <a:srgbClr val="0000FF"/>
      </a:hlink>
      <a:folHlink>
        <a:srgbClr val="B9911F"/>
      </a:folHlink>
    </a:clrScheme>
    <a:fontScheme name="Twink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winkle 1">
        <a:dk1>
          <a:srgbClr val="2A004E"/>
        </a:dk1>
        <a:lt1>
          <a:srgbClr val="FFFFFF"/>
        </a:lt1>
        <a:dk2>
          <a:srgbClr val="500093"/>
        </a:dk2>
        <a:lt2>
          <a:srgbClr val="00CCCC"/>
        </a:lt2>
        <a:accent1>
          <a:srgbClr val="D60093"/>
        </a:accent1>
        <a:accent2>
          <a:srgbClr val="0000FF"/>
        </a:accent2>
        <a:accent3>
          <a:srgbClr val="B3AAC8"/>
        </a:accent3>
        <a:accent4>
          <a:srgbClr val="DADADA"/>
        </a:accent4>
        <a:accent5>
          <a:srgbClr val="E8AAC8"/>
        </a:accent5>
        <a:accent6>
          <a:srgbClr val="0000E7"/>
        </a:accent6>
        <a:hlink>
          <a:srgbClr val="FFFF00"/>
        </a:hlink>
        <a:folHlink>
          <a:srgbClr val="7500D7"/>
        </a:folHlink>
      </a:clrScheme>
      <a:clrMap bg1="dk2" tx1="lt1" bg2="dk1" tx2="lt2" accent1="accent1" accent2="accent2" accent3="accent3" accent4="accent4" accent5="accent5" accent6="accent6" hlink="hlink" folHlink="folHlink"/>
    </a:extraClrScheme>
    <a:extraClrScheme>
      <a:clrScheme name="Twinkle 2">
        <a:dk1>
          <a:srgbClr val="000000"/>
        </a:dk1>
        <a:lt1>
          <a:srgbClr val="FFFFFF"/>
        </a:lt1>
        <a:dk2>
          <a:srgbClr val="000000"/>
        </a:dk2>
        <a:lt2>
          <a:srgbClr val="CCECFF"/>
        </a:lt2>
        <a:accent1>
          <a:srgbClr val="CC99FF"/>
        </a:accent1>
        <a:accent2>
          <a:srgbClr val="3366FF"/>
        </a:accent2>
        <a:accent3>
          <a:srgbClr val="FFFFFF"/>
        </a:accent3>
        <a:accent4>
          <a:srgbClr val="000000"/>
        </a:accent4>
        <a:accent5>
          <a:srgbClr val="E2CAFF"/>
        </a:accent5>
        <a:accent6>
          <a:srgbClr val="2D5CE7"/>
        </a:accent6>
        <a:hlink>
          <a:srgbClr val="00CCFF"/>
        </a:hlink>
        <a:folHlink>
          <a:srgbClr val="99CCFF"/>
        </a:folHlink>
      </a:clrScheme>
      <a:clrMap bg1="lt1" tx1="dk1" bg2="lt2" tx2="dk2" accent1="accent1" accent2="accent2" accent3="accent3" accent4="accent4" accent5="accent5" accent6="accent6" hlink="hlink" folHlink="folHlink"/>
    </a:extraClrScheme>
    <a:extraClrScheme>
      <a:clrScheme name="Twinkle 3">
        <a:dk1>
          <a:srgbClr val="000000"/>
        </a:dk1>
        <a:lt1>
          <a:srgbClr val="FFFFFF"/>
        </a:lt1>
        <a:dk2>
          <a:srgbClr val="000000"/>
        </a:dk2>
        <a:lt2>
          <a:srgbClr val="969696"/>
        </a:lt2>
        <a:accent1>
          <a:srgbClr val="777777"/>
        </a:accent1>
        <a:accent2>
          <a:srgbClr val="CBCBCB"/>
        </a:accent2>
        <a:accent3>
          <a:srgbClr val="FFFFFF"/>
        </a:accent3>
        <a:accent4>
          <a:srgbClr val="000000"/>
        </a:accent4>
        <a:accent5>
          <a:srgbClr val="BDBDBD"/>
        </a:accent5>
        <a:accent6>
          <a:srgbClr val="B8B8B8"/>
        </a:accent6>
        <a:hlink>
          <a:srgbClr val="4D4D4D"/>
        </a:hlink>
        <a:folHlink>
          <a:srgbClr val="DDDDDD"/>
        </a:folHlink>
      </a:clrScheme>
      <a:clrMap bg1="lt1" tx1="dk1" bg2="lt2" tx2="dk2" accent1="accent1" accent2="accent2" accent3="accent3" accent4="accent4" accent5="accent5" accent6="accent6" hlink="hlink" folHlink="folHlink"/>
    </a:extraClrScheme>
    <a:extraClrScheme>
      <a:clrScheme name="Twinkle 4">
        <a:dk1>
          <a:srgbClr val="000000"/>
        </a:dk1>
        <a:lt1>
          <a:srgbClr val="00CCCC"/>
        </a:lt1>
        <a:dk2>
          <a:srgbClr val="FFFFCC"/>
        </a:dk2>
        <a:lt2>
          <a:srgbClr val="009999"/>
        </a:lt2>
        <a:accent1>
          <a:srgbClr val="CC99FF"/>
        </a:accent1>
        <a:accent2>
          <a:srgbClr val="3366FF"/>
        </a:accent2>
        <a:accent3>
          <a:srgbClr val="AAE2E2"/>
        </a:accent3>
        <a:accent4>
          <a:srgbClr val="000000"/>
        </a:accent4>
        <a:accent5>
          <a:srgbClr val="E2CAFF"/>
        </a:accent5>
        <a:accent6>
          <a:srgbClr val="2D5CE7"/>
        </a:accent6>
        <a:hlink>
          <a:srgbClr val="00CCFF"/>
        </a:hlink>
        <a:folHlink>
          <a:srgbClr val="00FFCC"/>
        </a:folHlink>
      </a:clrScheme>
      <a:clrMap bg1="lt1" tx1="dk1" bg2="lt2" tx2="dk2" accent1="accent1" accent2="accent2" accent3="accent3" accent4="accent4" accent5="accent5" accent6="accent6" hlink="hlink" folHlink="folHlink"/>
    </a:extraClrScheme>
    <a:extraClrScheme>
      <a:clrScheme name="Twinkle 5">
        <a:dk1>
          <a:srgbClr val="003300"/>
        </a:dk1>
        <a:lt1>
          <a:srgbClr val="FFFFFF"/>
        </a:lt1>
        <a:dk2>
          <a:srgbClr val="669900"/>
        </a:dk2>
        <a:lt2>
          <a:srgbClr val="FFCC66"/>
        </a:lt2>
        <a:accent1>
          <a:srgbClr val="990033"/>
        </a:accent1>
        <a:accent2>
          <a:srgbClr val="FF9933"/>
        </a:accent2>
        <a:accent3>
          <a:srgbClr val="B8CAAA"/>
        </a:accent3>
        <a:accent4>
          <a:srgbClr val="DADADA"/>
        </a:accent4>
        <a:accent5>
          <a:srgbClr val="CAAAAD"/>
        </a:accent5>
        <a:accent6>
          <a:srgbClr val="E78A2D"/>
        </a:accent6>
        <a:hlink>
          <a:srgbClr val="CCCC00"/>
        </a:hlink>
        <a:folHlink>
          <a:srgbClr val="009900"/>
        </a:folHlink>
      </a:clrScheme>
      <a:clrMap bg1="dk2" tx1="lt1" bg2="dk1" tx2="lt2" accent1="accent1" accent2="accent2" accent3="accent3" accent4="accent4" accent5="accent5" accent6="accent6" hlink="hlink" folHlink="folHlink"/>
    </a:extraClrScheme>
    <a:extraClrScheme>
      <a:clrScheme name="Twinkle 6">
        <a:dk1>
          <a:srgbClr val="663300"/>
        </a:dk1>
        <a:lt1>
          <a:srgbClr val="FFFFFF"/>
        </a:lt1>
        <a:dk2>
          <a:srgbClr val="CC6600"/>
        </a:dk2>
        <a:lt2>
          <a:srgbClr val="FFCC00"/>
        </a:lt2>
        <a:accent1>
          <a:srgbClr val="990033"/>
        </a:accent1>
        <a:accent2>
          <a:srgbClr val="FF0033"/>
        </a:accent2>
        <a:accent3>
          <a:srgbClr val="E2B8AA"/>
        </a:accent3>
        <a:accent4>
          <a:srgbClr val="DADADA"/>
        </a:accent4>
        <a:accent5>
          <a:srgbClr val="CAAAAD"/>
        </a:accent5>
        <a:accent6>
          <a:srgbClr val="E7002D"/>
        </a:accent6>
        <a:hlink>
          <a:srgbClr val="CCCC00"/>
        </a:hlink>
        <a:folHlink>
          <a:srgbClr val="FF9900"/>
        </a:folHlink>
      </a:clrScheme>
      <a:clrMap bg1="dk2" tx1="lt1" bg2="dk1" tx2="lt2" accent1="accent1" accent2="accent2" accent3="accent3" accent4="accent4" accent5="accent5" accent6="accent6" hlink="hlink" folHlink="folHlink"/>
    </a:extraClrScheme>
    <a:extraClrScheme>
      <a:clrScheme name="Twinkle 7">
        <a:dk1>
          <a:srgbClr val="660033"/>
        </a:dk1>
        <a:lt1>
          <a:srgbClr val="FFFFFF"/>
        </a:lt1>
        <a:dk2>
          <a:srgbClr val="990066"/>
        </a:dk2>
        <a:lt2>
          <a:srgbClr val="FFFF66"/>
        </a:lt2>
        <a:accent1>
          <a:srgbClr val="9933FF"/>
        </a:accent1>
        <a:accent2>
          <a:srgbClr val="00CCCC"/>
        </a:accent2>
        <a:accent3>
          <a:srgbClr val="CAAAB8"/>
        </a:accent3>
        <a:accent4>
          <a:srgbClr val="DADADA"/>
        </a:accent4>
        <a:accent5>
          <a:srgbClr val="CAADFF"/>
        </a:accent5>
        <a:accent6>
          <a:srgbClr val="00B9B9"/>
        </a:accent6>
        <a:hlink>
          <a:srgbClr val="CC66FF"/>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ECB534-FBD5-4403-A579-392936D78C1A}"/>
</file>

<file path=customXml/itemProps2.xml><?xml version="1.0" encoding="utf-8"?>
<ds:datastoreItem xmlns:ds="http://schemas.openxmlformats.org/officeDocument/2006/customXml" ds:itemID="{9EDFCCA8-9B8A-4F2A-8D39-26E58E10BE7E}"/>
</file>

<file path=customXml/itemProps3.xml><?xml version="1.0" encoding="utf-8"?>
<ds:datastoreItem xmlns:ds="http://schemas.openxmlformats.org/officeDocument/2006/customXml" ds:itemID="{A19215B9-B5C8-403D-92F9-E1DD4F0832D2}"/>
</file>

<file path=docProps/app.xml><?xml version="1.0" encoding="utf-8"?>
<Properties xmlns="http://schemas.openxmlformats.org/officeDocument/2006/extended-properties" xmlns:vt="http://schemas.openxmlformats.org/officeDocument/2006/docPropsVTypes">
  <Template>C:\MSOffice\Templates\Presentation Designs\Twinkle.pot</Template>
  <TotalTime>1999</TotalTime>
  <Words>6455</Words>
  <Application>Microsoft Office PowerPoint</Application>
  <PresentationFormat>On-screen Show (4:3)</PresentationFormat>
  <Paragraphs>521</Paragraphs>
  <Slides>51</Slides>
  <Notes>51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Twinkle</vt:lpstr>
      <vt:lpstr>Document</vt:lpstr>
      <vt:lpstr>Slide 1</vt:lpstr>
      <vt:lpstr>mcgarrybowen</vt:lpstr>
      <vt:lpstr>Chapter Objectives</vt:lpstr>
      <vt:lpstr>Chapter Objectives</vt:lpstr>
      <vt:lpstr>Chapter Overview</vt:lpstr>
      <vt:lpstr>Adweek Media and Harris Interactive Survey</vt:lpstr>
      <vt:lpstr>Hierarchy of Effects Model</vt:lpstr>
      <vt:lpstr>Hierarchy of Effects Model</vt:lpstr>
      <vt:lpstr>Hierarchy of Effects Model</vt:lpstr>
      <vt:lpstr>Slide 10</vt:lpstr>
      <vt:lpstr>Means-End Theory</vt:lpstr>
      <vt:lpstr>Means-End Chain</vt:lpstr>
      <vt:lpstr>Slide 13</vt:lpstr>
      <vt:lpstr>Slide 14</vt:lpstr>
      <vt:lpstr>Slide 15</vt:lpstr>
      <vt:lpstr>Slide 16</vt:lpstr>
      <vt:lpstr>Leverage Points</vt:lpstr>
      <vt:lpstr>Taglines</vt:lpstr>
      <vt:lpstr>Tagline for Philadelphia Cream Cheese</vt:lpstr>
      <vt:lpstr>Verbal and Visual Elements</vt:lpstr>
      <vt:lpstr>Slide 21</vt:lpstr>
      <vt:lpstr>Fear Appeal</vt:lpstr>
      <vt:lpstr>Slide 23</vt:lpstr>
      <vt:lpstr>Fear Appeal</vt:lpstr>
      <vt:lpstr>Humor Appeal</vt:lpstr>
      <vt:lpstr>Humor Appeal</vt:lpstr>
      <vt:lpstr>Slide 27</vt:lpstr>
      <vt:lpstr>Slide 28</vt:lpstr>
      <vt:lpstr>Sex Appeal</vt:lpstr>
      <vt:lpstr>Subliminal Approaches  Sex Appeal</vt:lpstr>
      <vt:lpstr>Sensuality Approaches  Sex Appeal</vt:lpstr>
      <vt:lpstr>Sexual Suggestiveness  Sex Appeal</vt:lpstr>
      <vt:lpstr>Nudity or Partial Nudity  Sex Appeal</vt:lpstr>
      <vt:lpstr>Slide 34</vt:lpstr>
      <vt:lpstr>Overt Sexuality  Sex Appeal</vt:lpstr>
      <vt:lpstr>Are Sex Appeals Effective?</vt:lpstr>
      <vt:lpstr>Are Sex Appeals Effective?</vt:lpstr>
      <vt:lpstr>Are Sex Appeals Effective?</vt:lpstr>
      <vt:lpstr>Disadvantages of Sex Appeals</vt:lpstr>
      <vt:lpstr>Sex Appeals in International Advertising</vt:lpstr>
      <vt:lpstr>Music Appeals</vt:lpstr>
      <vt:lpstr>Music Appeals</vt:lpstr>
      <vt:lpstr>Music Appeals</vt:lpstr>
      <vt:lpstr>Music Appeals</vt:lpstr>
      <vt:lpstr>Rational Appeals</vt:lpstr>
      <vt:lpstr>Slide 46</vt:lpstr>
      <vt:lpstr>Emotional Appeals</vt:lpstr>
      <vt:lpstr>Scarcity Appeals</vt:lpstr>
      <vt:lpstr>Scarcity Appeals</vt:lpstr>
      <vt:lpstr>Ouachita Independent Bank (Part 6)</vt:lpstr>
      <vt:lpstr>Integrated Campaigns in Action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 9-1 Creative Brief</dc:title>
  <dc:creator>Kenneth E. Clow</dc:creator>
  <cp:lastModifiedBy>Hala</cp:lastModifiedBy>
  <cp:revision>264</cp:revision>
  <cp:lastPrinted>2000-01-25T19:17:23Z</cp:lastPrinted>
  <dcterms:created xsi:type="dcterms:W3CDTF">1995-06-17T23:31:02Z</dcterms:created>
  <dcterms:modified xsi:type="dcterms:W3CDTF">2017-04-05T11:00:20Z</dcterms:modified>
</cp:coreProperties>
</file>