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3" r:id="rId1"/>
  </p:sldMasterIdLst>
  <p:notesMasterIdLst>
    <p:notesMasterId r:id="rId50"/>
  </p:notesMasterIdLst>
  <p:handoutMasterIdLst>
    <p:handoutMasterId r:id="rId51"/>
  </p:handoutMasterIdLst>
  <p:sldIdLst>
    <p:sldId id="320" r:id="rId2"/>
    <p:sldId id="321" r:id="rId3"/>
    <p:sldId id="322" r:id="rId4"/>
    <p:sldId id="304" r:id="rId5"/>
    <p:sldId id="323" r:id="rId6"/>
    <p:sldId id="264" r:id="rId7"/>
    <p:sldId id="265" r:id="rId8"/>
    <p:sldId id="305" r:id="rId9"/>
    <p:sldId id="306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352" r:id="rId37"/>
    <p:sldId id="353" r:id="rId38"/>
    <p:sldId id="354" r:id="rId39"/>
    <p:sldId id="355" r:id="rId40"/>
    <p:sldId id="356" r:id="rId41"/>
    <p:sldId id="357" r:id="rId42"/>
    <p:sldId id="358" r:id="rId43"/>
    <p:sldId id="359" r:id="rId44"/>
    <p:sldId id="360" r:id="rId45"/>
    <p:sldId id="361" r:id="rId46"/>
    <p:sldId id="362" r:id="rId47"/>
    <p:sldId id="363" r:id="rId48"/>
    <p:sldId id="364" r:id="rId4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DE0BD"/>
    <a:srgbClr val="F983C1"/>
    <a:srgbClr val="C1BAF8"/>
    <a:srgbClr val="FF6600"/>
    <a:srgbClr val="E7F4F5"/>
    <a:srgbClr val="FBFE8A"/>
    <a:srgbClr val="D3CCF6"/>
    <a:srgbClr val="CBDD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50" autoAdjust="0"/>
    <p:restoredTop sz="94647" autoAdjust="0"/>
  </p:normalViewPr>
  <p:slideViewPr>
    <p:cSldViewPr>
      <p:cViewPr varScale="1">
        <p:scale>
          <a:sx n="73" d="100"/>
          <a:sy n="73" d="100"/>
        </p:scale>
        <p:origin x="-13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30" y="-25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US"/>
            </a:pPr>
            <a:r>
              <a:rPr lang="en-US"/>
              <a:t>Invoice Size</a:t>
            </a:r>
            <a:r>
              <a:rPr lang="en-US" baseline="0"/>
              <a:t> Split Out By Errors &amp; No Errors</a:t>
            </a:r>
            <a:endParaRPr lang="en-US"/>
          </a:p>
        </c:rich>
      </c:tx>
      <c:layout>
        <c:manualLayout>
          <c:xMode val="edge"/>
          <c:yMode val="edge"/>
          <c:x val="0.1265069991251094"/>
          <c:y val="2.7777777777777971E-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Small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No Errors</c:v>
                </c:pt>
                <c:pt idx="1">
                  <c:v>Errors</c:v>
                </c:pt>
              </c:strCache>
            </c:strRef>
          </c:cat>
          <c:val>
            <c:numRef>
              <c:f>Sheet1!$B$2:$C$2</c:f>
              <c:numCache>
                <c:formatCode>0.0%</c:formatCode>
                <c:ptCount val="2"/>
                <c:pt idx="0">
                  <c:v>0.50700000000000001</c:v>
                </c:pt>
                <c:pt idx="1">
                  <c:v>0.30800000000000038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Medium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No Errors</c:v>
                </c:pt>
                <c:pt idx="1">
                  <c:v>Errors</c:v>
                </c:pt>
              </c:strCache>
            </c:strRef>
          </c:cat>
          <c:val>
            <c:numRef>
              <c:f>Sheet1!$B$3:$C$3</c:f>
              <c:numCache>
                <c:formatCode>0.0%</c:formatCode>
                <c:ptCount val="2"/>
                <c:pt idx="0">
                  <c:v>0.29900000000000032</c:v>
                </c:pt>
                <c:pt idx="1">
                  <c:v>0.61600000000000144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Large</c:v>
                </c:pt>
              </c:strCache>
            </c:strRef>
          </c:tx>
          <c:cat>
            <c:strRef>
              <c:f>Sheet1!$B$1:$C$1</c:f>
              <c:strCache>
                <c:ptCount val="2"/>
                <c:pt idx="0">
                  <c:v>No Errors</c:v>
                </c:pt>
                <c:pt idx="1">
                  <c:v>Errors</c:v>
                </c:pt>
              </c:strCache>
            </c:strRef>
          </c:cat>
          <c:val>
            <c:numRef>
              <c:f>Sheet1!$B$4:$C$4</c:f>
              <c:numCache>
                <c:formatCode>0.0%</c:formatCode>
                <c:ptCount val="2"/>
                <c:pt idx="0">
                  <c:v>0.19400000000000014</c:v>
                </c:pt>
                <c:pt idx="1">
                  <c:v>7.6000000000000081E-2</c:v>
                </c:pt>
              </c:numCache>
            </c:numRef>
          </c:val>
        </c:ser>
        <c:gapWidth val="75"/>
        <c:overlap val="-25"/>
        <c:axId val="151676032"/>
        <c:axId val="151677568"/>
      </c:barChart>
      <c:catAx>
        <c:axId val="15167603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51677568"/>
        <c:crosses val="autoZero"/>
        <c:auto val="1"/>
        <c:lblAlgn val="ctr"/>
        <c:lblOffset val="100"/>
      </c:catAx>
      <c:valAx>
        <c:axId val="151677568"/>
        <c:scaling>
          <c:orientation val="minMax"/>
        </c:scaling>
        <c:axPos val="b"/>
        <c:majorGridlines/>
        <c:numFmt formatCode="0.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n-US"/>
            </a:pPr>
            <a:endParaRPr lang="en-US"/>
          </a:p>
        </c:txPr>
        <c:crossAx val="151676032"/>
        <c:crosses val="autoZero"/>
        <c:crossBetween val="between"/>
      </c:valAx>
    </c:plotArea>
    <c:legend>
      <c:legendPos val="b"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spPr>
    <a:solidFill>
      <a:srgbClr val="00B0F0"/>
    </a:solidFill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6200" y="8824913"/>
            <a:ext cx="67056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828675" y="8763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>
                <a:latin typeface="Arial" pitchFamily="34" charset="0"/>
              </a:rPr>
              <a:t>Basic Business Statistics, 10/e	© 2006 Prentice Hall, Inc.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1438" y="55563"/>
            <a:ext cx="6715125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  <a:defRPr/>
            </a:pPr>
            <a:r>
              <a:rPr lang="en-US" sz="1200">
                <a:latin typeface="Arial" pitchFamily="34" charset="0"/>
              </a:rPr>
              <a:t>	Chapter 1		 1-</a:t>
            </a:r>
            <a:fld id="{076E89D6-1D9D-4370-B7FB-F106AC0B49CF}" type="slidenum">
              <a:rPr lang="en-US" sz="1200">
                <a:latin typeface="Arial" pitchFamily="34" charset="0"/>
              </a:rPr>
              <a:pPr eaLnBrk="0" hangingPunct="0">
                <a:tabLst>
                  <a:tab pos="285750" algn="l"/>
                  <a:tab pos="3257550" algn="ctr"/>
                  <a:tab pos="6457950" algn="r"/>
                </a:tabLst>
                <a:defRPr/>
              </a:pPr>
              <a:t>‹#›</a:t>
            </a:fld>
            <a:endParaRPr lang="en-US" sz="120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581400"/>
            <a:ext cx="5029200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71600" y="533400"/>
            <a:ext cx="4191000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523875" y="8763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77788" y="61913"/>
            <a:ext cx="6702425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  <a:defRPr/>
            </a:pPr>
            <a:r>
              <a:rPr lang="en-US" sz="1200">
                <a:latin typeface="Arial" pitchFamily="34" charset="0"/>
              </a:rPr>
              <a:t>	Chapter 1		1-</a:t>
            </a:r>
            <a:fld id="{FDA21606-C963-4B56-A375-7388C971509E}" type="slidenum">
              <a:rPr lang="en-US" sz="1200">
                <a:latin typeface="Arial" pitchFamily="34" charset="0"/>
              </a:rPr>
              <a:pPr eaLnBrk="0" hangingPunct="0">
                <a:tabLst>
                  <a:tab pos="285750" algn="l"/>
                  <a:tab pos="3257550" algn="ctr"/>
                  <a:tab pos="6457950" algn="r"/>
                </a:tabLst>
                <a:defRPr/>
              </a:pPr>
              <a:t>‹#›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>
                <a:latin typeface="Arial" pitchFamily="34" charset="0"/>
              </a:rPr>
              <a:t>Basic Business Statistics, 10/e	© 2006 Prentice Hall,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64"/>
          <p:cNvGrpSpPr>
            <a:grpSpLocks/>
          </p:cNvGrpSpPr>
          <p:nvPr userDrawn="1"/>
        </p:nvGrpSpPr>
        <p:grpSpPr bwMode="auto">
          <a:xfrm>
            <a:off x="134938" y="2438400"/>
            <a:ext cx="9009062" cy="1181100"/>
            <a:chOff x="0" y="1536"/>
            <a:chExt cx="5675" cy="744"/>
          </a:xfrm>
        </p:grpSpPr>
        <p:grpSp>
          <p:nvGrpSpPr>
            <p:cNvPr id="5" name="Group 1065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7"/>
              <a:chOff x="720" y="336"/>
              <a:chExt cx="624" cy="432"/>
            </a:xfrm>
          </p:grpSpPr>
          <p:sp>
            <p:nvSpPr>
              <p:cNvPr id="12" name="Rectangle 1066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3" name="Rectangle 1067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6" name="Rectangle 1068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7" name="Rectangle 1069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" name="Rectangle 1070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" name="Rectangle 1071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0" name="Rectangle 1072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1" name="Rectangle 1073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93196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3356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3197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1438"/>
            <a:ext cx="6400800" cy="17621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07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</a:t>
            </a:r>
          </a:p>
        </p:txBody>
      </p:sp>
      <p:sp>
        <p:nvSpPr>
          <p:cNvPr id="15" name="Rectangle 107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80AED5B2-BD02-4008-B89E-7066C0335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11556867-A33D-48FF-81F1-63B15E6A1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0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19300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05500" cy="613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AD1FF64F-1D61-47A2-8A59-29DC07E25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0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38346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828800"/>
            <a:ext cx="8077200" cy="45323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E9C1D03-D156-4564-8B9C-91C46F210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0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38346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B6ED8BB1-C5A8-46FF-8A34-F6D3C011C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0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87AC5201-FFD8-4CEB-BD5A-A9B416670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0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C2B6A803-03CE-485D-8D97-9D32B54D7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0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0D160D0-779B-415F-AB64-71F9E1CC3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0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DEAF90EE-2656-4175-9817-4A1E30813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0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BCF0A4FB-8DA6-4BC0-B875-97F605B11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0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8B4B1439-C0B5-40C5-AE14-89B256D91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0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BA5ACF22-873F-4FB3-B589-56F700959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0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D04005D-4AE5-4DEE-B1AA-2DEAC63B4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0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4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28600"/>
            <a:ext cx="73834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7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80772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7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r>
              <a:rPr lang="en-US"/>
              <a:t>1-</a:t>
            </a:r>
            <a:fld id="{DF1577B7-979C-405C-9FE7-0832B37F3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4581" name="Group 15"/>
          <p:cNvGrpSpPr>
            <a:grpSpLocks/>
          </p:cNvGrpSpPr>
          <p:nvPr userDrawn="1"/>
        </p:nvGrpSpPr>
        <p:grpSpPr bwMode="auto">
          <a:xfrm>
            <a:off x="0" y="609600"/>
            <a:ext cx="9009063" cy="1181100"/>
            <a:chOff x="0" y="1536"/>
            <a:chExt cx="5675" cy="744"/>
          </a:xfrm>
        </p:grpSpPr>
        <p:grpSp>
          <p:nvGrpSpPr>
            <p:cNvPr id="24583" name="Group 16"/>
            <p:cNvGrpSpPr>
              <a:grpSpLocks/>
            </p:cNvGrpSpPr>
            <p:nvPr userDrawn="1"/>
          </p:nvGrpSpPr>
          <p:grpSpPr bwMode="auto">
            <a:xfrm>
              <a:off x="183" y="1604"/>
              <a:ext cx="448" cy="297"/>
              <a:chOff x="720" y="336"/>
              <a:chExt cx="624" cy="432"/>
            </a:xfrm>
          </p:grpSpPr>
          <p:sp>
            <p:nvSpPr>
              <p:cNvPr id="92177" name="Rectangle 17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92178" name="Rectangle 18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92179" name="Rectangle 19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2180" name="Rectangle 20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2181" name="Rectangle 21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2182" name="Rectangle 22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2183" name="Rectangle 23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2184" name="Rectangle 24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26" name="Rectangle 107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534150"/>
            <a:ext cx="4648200" cy="3238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en-US"/>
              <a:t>Copyright ©2011 Pearson Education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  <p:sldLayoutId id="2147483665" r:id="rId3"/>
    <p:sldLayoutId id="2147483664" r:id="rId4"/>
    <p:sldLayoutId id="2147483663" r:id="rId5"/>
    <p:sldLayoutId id="2147483662" r:id="rId6"/>
    <p:sldLayoutId id="2147483661" r:id="rId7"/>
    <p:sldLayoutId id="2147483660" r:id="rId8"/>
    <p:sldLayoutId id="2147483659" r:id="rId9"/>
    <p:sldLayoutId id="2147483658" r:id="rId10"/>
    <p:sldLayoutId id="2147483657" r:id="rId11"/>
    <p:sldLayoutId id="2147483656" r:id="rId12"/>
    <p:sldLayoutId id="2147483655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3764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8336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2908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7480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5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6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7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17410" name="Rectangle 107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91E3CFD8-5C99-49E4-93BF-F5E0FD3CDF3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1075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648965BD-932D-4761-88EB-07EBC8AFC729}" type="slidenum">
              <a:rPr lang="en-US" sz="1000"/>
              <a:pPr algn="r"/>
              <a:t>1</a:t>
            </a:fld>
            <a:endParaRPr lang="en-US" sz="1000"/>
          </a:p>
        </p:txBody>
      </p:sp>
      <p:sp>
        <p:nvSpPr>
          <p:cNvPr id="17412" name="Rectangle 1075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6015AB44-BB65-4090-8EEB-8E42EC7590A3}" type="slidenum">
              <a:rPr lang="en-US" sz="1000"/>
              <a:pPr algn="r"/>
              <a:t>1</a:t>
            </a:fld>
            <a:endParaRPr lang="en-US" sz="1000"/>
          </a:p>
        </p:txBody>
      </p:sp>
      <p:sp>
        <p:nvSpPr>
          <p:cNvPr id="17413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folHlink"/>
                </a:solidFill>
              </a:rPr>
              <a:t>Statistics for Managers</a:t>
            </a:r>
            <a:br>
              <a:rPr lang="en-US" i="1" dirty="0" smtClean="0">
                <a:solidFill>
                  <a:schemeClr val="folHlink"/>
                </a:solidFill>
              </a:rPr>
            </a:br>
            <a:r>
              <a:rPr lang="en-US" i="1" dirty="0" smtClean="0">
                <a:solidFill>
                  <a:schemeClr val="folHlink"/>
                </a:solidFill>
              </a:rPr>
              <a:t> </a:t>
            </a:r>
            <a:endParaRPr lang="en-US" sz="3600" dirty="0" smtClean="0">
              <a:solidFill>
                <a:schemeClr val="folHlink"/>
              </a:solidFill>
            </a:endParaRPr>
          </a:p>
        </p:txBody>
      </p:sp>
      <p:sp>
        <p:nvSpPr>
          <p:cNvPr id="17414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Chapter 1</a:t>
            </a:r>
            <a:r>
              <a:rPr lang="en-US" sz="3500" smtClean="0"/>
              <a:t/>
            </a:r>
            <a:br>
              <a:rPr lang="en-US" sz="3500" smtClean="0"/>
            </a:br>
            <a:r>
              <a:rPr lang="en-US" sz="3500" smtClean="0"/>
              <a:t/>
            </a:r>
            <a:br>
              <a:rPr lang="en-US" sz="3500" smtClean="0"/>
            </a:br>
            <a:r>
              <a:rPr lang="en-US" sz="3500" smtClean="0"/>
              <a:t>Introduction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F162C359-E953-4D92-9F23-7B0278B1332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1746" name="Rectangle 107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31747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</a:t>
            </a:r>
            <a:endParaRPr lang="en-US" sz="1000"/>
          </a:p>
        </p:txBody>
      </p:sp>
      <p:sp>
        <p:nvSpPr>
          <p:cNvPr id="31748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F1CC0D0E-EAA4-4833-81FD-DFCA5F0F2915}" type="slidenum">
              <a:rPr lang="en-US" sz="1000"/>
              <a:pPr algn="r"/>
              <a:t>10</a:t>
            </a:fld>
            <a:endParaRPr lang="en-US" sz="1000"/>
          </a:p>
        </p:txBody>
      </p:sp>
      <p:sp>
        <p:nvSpPr>
          <p:cNvPr id="31749" name="AutoShape 4" descr="3287383400_2177562"/>
          <p:cNvSpPr>
            <a:spLocks noChangeAspect="1" noChangeArrowheads="1"/>
          </p:cNvSpPr>
          <p:nvPr/>
        </p:nvSpPr>
        <p:spPr bwMode="auto">
          <a:xfrm>
            <a:off x="1828800" y="3638550"/>
            <a:ext cx="54864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750" name="AutoShape 5" descr="3287383400_2177562"/>
          <p:cNvSpPr>
            <a:spLocks noChangeAspect="1" noChangeArrowheads="1"/>
          </p:cNvSpPr>
          <p:nvPr/>
        </p:nvSpPr>
        <p:spPr bwMode="auto">
          <a:xfrm>
            <a:off x="1828800" y="3638550"/>
            <a:ext cx="54864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31751" name="Picture 6" descr="copyr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9144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Rectangle 7"/>
          <p:cNvSpPr>
            <a:spLocks noChangeArrowheads="1"/>
          </p:cNvSpPr>
          <p:nvPr/>
        </p:nvSpPr>
        <p:spPr bwMode="auto">
          <a:xfrm>
            <a:off x="762000" y="4800600"/>
            <a:ext cx="8382000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All rights reserved. No part of this publication may be reproduced, stored in a retrieval system, or transmitted, in any form or by any means, electronic, mechanical, photocopying, recording, or otherwise, without the prior written permission of the publisher. </a:t>
            </a:r>
          </a:p>
          <a:p>
            <a:pPr algn="ctr"/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Printed in the United States of America.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19458" name="Rectangle 1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B91C37E0-6120-4F1C-8DAC-2FE67735174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581400"/>
            <a:ext cx="78486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500" b="1" dirty="0" smtClean="0"/>
              <a:t>Chapter 2</a:t>
            </a:r>
          </a:p>
          <a:p>
            <a:pPr eaLnBrk="1" hangingPunct="1">
              <a:lnSpc>
                <a:spcPct val="90000"/>
              </a:lnSpc>
            </a:pPr>
            <a:endParaRPr lang="en-US" sz="3500" dirty="0" smtClean="0"/>
          </a:p>
          <a:p>
            <a:pPr eaLnBrk="1" hangingPunct="1">
              <a:lnSpc>
                <a:spcPct val="90000"/>
              </a:lnSpc>
            </a:pPr>
            <a:r>
              <a:rPr lang="en-US" sz="3500" dirty="0" smtClean="0"/>
              <a:t>Organizing and Visualizing Data</a:t>
            </a: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1447800" y="838200"/>
            <a:ext cx="7010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ctr" defTabSz="852488"/>
            <a:r>
              <a:rPr lang="en-US" sz="4000" i="1" dirty="0">
                <a:solidFill>
                  <a:schemeClr val="folHlink"/>
                </a:solidFill>
              </a:rPr>
              <a:t>Statistics for Managers </a:t>
            </a:r>
            <a:r>
              <a:rPr lang="en-US" sz="4000" i="1" dirty="0" smtClean="0">
                <a:solidFill>
                  <a:schemeClr val="folHlink"/>
                </a:solidFill>
              </a:rPr>
              <a:t> </a:t>
            </a:r>
            <a:r>
              <a:rPr lang="en-US" sz="4100" dirty="0">
                <a:solidFill>
                  <a:schemeClr val="folHlink"/>
                </a:solidFill>
              </a:rPr>
              <a:t/>
            </a:r>
            <a:br>
              <a:rPr lang="en-US" sz="4100" dirty="0">
                <a:solidFill>
                  <a:schemeClr val="folHlink"/>
                </a:solidFill>
              </a:rPr>
            </a:br>
            <a:endParaRPr lang="en-US" sz="36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21506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5C8F401B-FD69-4672-B615-95A28129CB1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990600"/>
          </a:xfrm>
        </p:spPr>
        <p:txBody>
          <a:bodyPr/>
          <a:lstStyle/>
          <a:p>
            <a:r>
              <a:rPr lang="en-US" sz="3200" smtClean="0"/>
              <a:t>A Step by Step Process For Examining &amp; Concluding From Data Is Helpful</a:t>
            </a:r>
          </a:p>
        </p:txBody>
      </p:sp>
      <p:sp>
        <p:nvSpPr>
          <p:cNvPr id="21508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6847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smtClean="0"/>
              <a:t>In this book we will use </a:t>
            </a:r>
            <a:r>
              <a:rPr lang="en-US" sz="3200" smtClean="0">
                <a:solidFill>
                  <a:srgbClr val="FF0000"/>
                </a:solidFill>
              </a:rPr>
              <a:t>DCOVA</a:t>
            </a:r>
          </a:p>
          <a:p>
            <a:pPr>
              <a:buFont typeface="Wingdings" pitchFamily="2" charset="2"/>
              <a:buNone/>
            </a:pPr>
            <a:endParaRPr lang="en-US" sz="2000" smtClean="0">
              <a:solidFill>
                <a:srgbClr val="FF0000"/>
              </a:solidFill>
            </a:endParaRPr>
          </a:p>
          <a:p>
            <a:pPr lvl="1"/>
            <a:r>
              <a:rPr lang="en-US" b="1" smtClean="0">
                <a:solidFill>
                  <a:srgbClr val="FF0000"/>
                </a:solidFill>
              </a:rPr>
              <a:t>D</a:t>
            </a:r>
            <a:r>
              <a:rPr lang="en-US" b="1" smtClean="0"/>
              <a:t>efine</a:t>
            </a:r>
            <a:r>
              <a:rPr lang="en-US" smtClean="0"/>
              <a:t> the variables for which you want to reach conclusions</a:t>
            </a:r>
          </a:p>
          <a:p>
            <a:pPr lvl="1"/>
            <a:r>
              <a:rPr lang="en-US" b="1" smtClean="0">
                <a:solidFill>
                  <a:srgbClr val="FF0000"/>
                </a:solidFill>
              </a:rPr>
              <a:t>C</a:t>
            </a:r>
            <a:r>
              <a:rPr lang="en-US" b="1" smtClean="0"/>
              <a:t>ollect</a:t>
            </a:r>
            <a:r>
              <a:rPr lang="en-US" smtClean="0"/>
              <a:t> the data from appropriate sources</a:t>
            </a:r>
          </a:p>
          <a:p>
            <a:pPr lvl="1"/>
            <a:r>
              <a:rPr lang="en-US" b="1" smtClean="0">
                <a:solidFill>
                  <a:srgbClr val="FF0000"/>
                </a:solidFill>
              </a:rPr>
              <a:t>O</a:t>
            </a:r>
            <a:r>
              <a:rPr lang="en-US" b="1" smtClean="0"/>
              <a:t>rganize</a:t>
            </a:r>
            <a:r>
              <a:rPr lang="en-US" smtClean="0"/>
              <a:t> the data collected by developing tables</a:t>
            </a:r>
          </a:p>
          <a:p>
            <a:pPr lvl="1"/>
            <a:r>
              <a:rPr lang="en-US" b="1" smtClean="0">
                <a:solidFill>
                  <a:srgbClr val="FF0000"/>
                </a:solidFill>
              </a:rPr>
              <a:t>V</a:t>
            </a:r>
            <a:r>
              <a:rPr lang="en-US" b="1" smtClean="0"/>
              <a:t>isualize</a:t>
            </a:r>
            <a:r>
              <a:rPr lang="en-US" smtClean="0"/>
              <a:t> the data by developing charts</a:t>
            </a:r>
          </a:p>
          <a:p>
            <a:pPr lvl="1"/>
            <a:r>
              <a:rPr lang="en-US" b="1" smtClean="0">
                <a:solidFill>
                  <a:srgbClr val="FF0000"/>
                </a:solidFill>
              </a:rPr>
              <a:t>A</a:t>
            </a:r>
            <a:r>
              <a:rPr lang="en-US" b="1" smtClean="0"/>
              <a:t>nalyze</a:t>
            </a:r>
            <a:r>
              <a:rPr lang="en-US" smtClean="0"/>
              <a:t> the data by examining the appropriate tables and charts (and in later chapters by using other statistical methods) to reach conclusions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22530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AC3DC344-9EC0-4CAE-9C35-29664304C8E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Variables</a:t>
            </a:r>
          </a:p>
        </p:txBody>
      </p:sp>
      <p:sp>
        <p:nvSpPr>
          <p:cNvPr id="2253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smtClean="0">
                <a:latin typeface="Times New Roman" pitchFamily="18" charset="0"/>
              </a:rPr>
              <a:t>Categorical</a:t>
            </a:r>
            <a:r>
              <a:rPr lang="en-US" smtClean="0">
                <a:latin typeface="Times New Roman" pitchFamily="18" charset="0"/>
              </a:rPr>
              <a:t> (</a:t>
            </a:r>
            <a:r>
              <a:rPr lang="en-US" b="1" i="1" smtClean="0">
                <a:solidFill>
                  <a:srgbClr val="0070C0"/>
                </a:solidFill>
                <a:latin typeface="Times New Roman" pitchFamily="18" charset="0"/>
              </a:rPr>
              <a:t>qualitative</a:t>
            </a:r>
            <a:r>
              <a:rPr lang="en-US" smtClean="0">
                <a:latin typeface="Times New Roman" pitchFamily="18" charset="0"/>
              </a:rPr>
              <a:t>) variables have values that can only be placed into categories, such as “yes” and “no.”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mtClean="0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smtClean="0">
                <a:latin typeface="Times New Roman" pitchFamily="18" charset="0"/>
              </a:rPr>
              <a:t>Numerical</a:t>
            </a:r>
            <a:r>
              <a:rPr lang="en-US" smtClean="0">
                <a:latin typeface="Times New Roman" pitchFamily="18" charset="0"/>
              </a:rPr>
              <a:t> (</a:t>
            </a:r>
            <a:r>
              <a:rPr lang="en-US" b="1" i="1" smtClean="0">
                <a:solidFill>
                  <a:srgbClr val="0070C0"/>
                </a:solidFill>
                <a:latin typeface="Times New Roman" pitchFamily="18" charset="0"/>
              </a:rPr>
              <a:t>quantitative</a:t>
            </a:r>
            <a:r>
              <a:rPr lang="en-US" smtClean="0">
                <a:latin typeface="Times New Roman" pitchFamily="18" charset="0"/>
              </a:rPr>
              <a:t>) variables have values that represent quantities.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smtClean="0">
                <a:latin typeface="Times New Roman" pitchFamily="18" charset="0"/>
              </a:rPr>
              <a:t>Discrete</a:t>
            </a:r>
            <a:r>
              <a:rPr lang="en-US" smtClean="0">
                <a:latin typeface="Times New Roman" pitchFamily="18" charset="0"/>
              </a:rPr>
              <a:t> variables arise from a </a:t>
            </a:r>
            <a:r>
              <a:rPr lang="en-US" b="1" i="1" smtClean="0">
                <a:solidFill>
                  <a:srgbClr val="0070C0"/>
                </a:solidFill>
                <a:latin typeface="Times New Roman" pitchFamily="18" charset="0"/>
              </a:rPr>
              <a:t>counting process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smtClean="0">
                <a:latin typeface="Times New Roman" pitchFamily="18" charset="0"/>
              </a:rPr>
              <a:t>Continuous</a:t>
            </a:r>
            <a:r>
              <a:rPr lang="en-US" smtClean="0">
                <a:latin typeface="Times New Roman" pitchFamily="18" charset="0"/>
              </a:rPr>
              <a:t> variables arise from a </a:t>
            </a:r>
            <a:r>
              <a:rPr lang="en-US" b="1" i="1" smtClean="0">
                <a:solidFill>
                  <a:srgbClr val="0070C0"/>
                </a:solidFill>
                <a:latin typeface="Times New Roman" pitchFamily="18" charset="0"/>
              </a:rPr>
              <a:t>measuring process </a:t>
            </a:r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FF0000"/>
                </a:solidFill>
              </a:rPr>
              <a:t>D</a:t>
            </a:r>
            <a:r>
              <a:rPr lang="en-US" sz="2800"/>
              <a:t>COVA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23554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DA9694D4-AD06-4B45-A124-1AA9A18CA0E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Variables</a:t>
            </a:r>
          </a:p>
        </p:txBody>
      </p:sp>
      <p:grpSp>
        <p:nvGrpSpPr>
          <p:cNvPr id="2" name="Organization Chart 3"/>
          <p:cNvGrpSpPr>
            <a:grpSpLocks noChangeAspect="1"/>
          </p:cNvGrpSpPr>
          <p:nvPr/>
        </p:nvGrpSpPr>
        <p:grpSpPr bwMode="auto">
          <a:xfrm>
            <a:off x="533400" y="1447800"/>
            <a:ext cx="7315200" cy="3810000"/>
            <a:chOff x="672" y="1154"/>
            <a:chExt cx="4608" cy="2400"/>
          </a:xfrm>
        </p:grpSpPr>
        <p:cxnSp>
          <p:nvCxnSpPr>
            <p:cNvPr id="23561" name="_s60420"/>
            <p:cNvCxnSpPr>
              <a:cxnSpLocks noChangeShapeType="1"/>
              <a:stCxn id="23569" idx="0"/>
              <a:endCxn id="23567" idx="2"/>
            </p:cNvCxnSpPr>
            <p:nvPr/>
          </p:nvCxnSpPr>
          <p:spPr bwMode="auto">
            <a:xfrm rot="5400000" flipH="1">
              <a:off x="4248" y="2640"/>
              <a:ext cx="240" cy="720"/>
            </a:xfrm>
            <a:prstGeom prst="bentConnector3">
              <a:avLst>
                <a:gd name="adj1" fmla="val 30000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3562" name="_s60421"/>
            <p:cNvCxnSpPr>
              <a:cxnSpLocks noChangeShapeType="1"/>
              <a:stCxn id="23568" idx="0"/>
              <a:endCxn id="23567" idx="2"/>
            </p:cNvCxnSpPr>
            <p:nvPr/>
          </p:nvCxnSpPr>
          <p:spPr bwMode="auto">
            <a:xfrm rot="-5400000">
              <a:off x="3591" y="2703"/>
              <a:ext cx="240" cy="594"/>
            </a:xfrm>
            <a:prstGeom prst="bentConnector3">
              <a:avLst>
                <a:gd name="adj1" fmla="val 30000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3563" name="_s60422"/>
            <p:cNvCxnSpPr>
              <a:cxnSpLocks noChangeShapeType="1"/>
              <a:stCxn id="23567" idx="0"/>
              <a:endCxn id="23565" idx="2"/>
            </p:cNvCxnSpPr>
            <p:nvPr/>
          </p:nvCxnSpPr>
          <p:spPr bwMode="auto">
            <a:xfrm rot="5400000" flipH="1">
              <a:off x="3323" y="1622"/>
              <a:ext cx="409" cy="960"/>
            </a:xfrm>
            <a:prstGeom prst="bentConnector3">
              <a:avLst>
                <a:gd name="adj1" fmla="val 24690"/>
              </a:avLst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3564" name="_s60423"/>
            <p:cNvCxnSpPr>
              <a:cxnSpLocks noChangeShapeType="1"/>
            </p:cNvCxnSpPr>
            <p:nvPr/>
          </p:nvCxnSpPr>
          <p:spPr bwMode="auto">
            <a:xfrm flipV="1">
              <a:off x="2016" y="2210"/>
              <a:ext cx="1056" cy="121"/>
            </a:xfrm>
            <a:prstGeom prst="bentConnector3">
              <a:avLst>
                <a:gd name="adj1" fmla="val 6819"/>
              </a:avLst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</p:cxnSp>
        <p:sp>
          <p:nvSpPr>
            <p:cNvPr id="23565" name="_s60424"/>
            <p:cNvSpPr>
              <a:spLocks noChangeArrowheads="1"/>
            </p:cNvSpPr>
            <p:nvPr/>
          </p:nvSpPr>
          <p:spPr bwMode="auto">
            <a:xfrm>
              <a:off x="2448" y="1296"/>
              <a:ext cx="1200" cy="601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12700">
              <a:solidFill>
                <a:srgbClr val="47474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000000"/>
                  </a:solidFill>
                </a:rPr>
                <a:t>Variables</a:t>
              </a:r>
              <a:endParaRPr lang="en-US"/>
            </a:p>
          </p:txBody>
        </p:sp>
        <p:sp>
          <p:nvSpPr>
            <p:cNvPr id="23566" name="_s60425"/>
            <p:cNvSpPr>
              <a:spLocks noChangeArrowheads="1"/>
            </p:cNvSpPr>
            <p:nvPr/>
          </p:nvSpPr>
          <p:spPr bwMode="auto">
            <a:xfrm>
              <a:off x="1392" y="2306"/>
              <a:ext cx="1265" cy="574"/>
            </a:xfrm>
            <a:prstGeom prst="rect">
              <a:avLst/>
            </a:prstGeom>
            <a:solidFill>
              <a:srgbClr val="FDE0BD"/>
            </a:solidFill>
            <a:ln w="12700">
              <a:solidFill>
                <a:srgbClr val="47474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b="1">
                <a:solidFill>
                  <a:srgbClr val="000000"/>
                </a:solidFill>
              </a:endParaRPr>
            </a:p>
            <a:p>
              <a:pPr algn="ctr"/>
              <a:r>
                <a:rPr lang="en-US" b="1">
                  <a:solidFill>
                    <a:srgbClr val="000000"/>
                  </a:solidFill>
                </a:rPr>
                <a:t>Categorical</a:t>
              </a:r>
            </a:p>
            <a:p>
              <a:pPr algn="ctr"/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23567" name="_s60426"/>
            <p:cNvSpPr>
              <a:spLocks noChangeArrowheads="1"/>
            </p:cNvSpPr>
            <p:nvPr/>
          </p:nvSpPr>
          <p:spPr bwMode="auto">
            <a:xfrm>
              <a:off x="3360" y="2306"/>
              <a:ext cx="1296" cy="574"/>
            </a:xfrm>
            <a:prstGeom prst="rect">
              <a:avLst/>
            </a:prstGeom>
            <a:solidFill>
              <a:srgbClr val="CBDDF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b="1">
                <a:solidFill>
                  <a:srgbClr val="474747"/>
                </a:solidFill>
              </a:endParaRPr>
            </a:p>
            <a:p>
              <a:pPr algn="ctr"/>
              <a:r>
                <a:rPr lang="en-US" b="1">
                  <a:solidFill>
                    <a:srgbClr val="474747"/>
                  </a:solidFill>
                </a:rPr>
                <a:t>Numerical</a:t>
              </a:r>
              <a:r>
                <a:rPr lang="en-US" sz="1800" b="1">
                  <a:solidFill>
                    <a:srgbClr val="474747"/>
                  </a:solidFill>
                </a:rPr>
                <a:t> </a:t>
              </a:r>
            </a:p>
            <a:p>
              <a:pPr algn="ctr"/>
              <a:endParaRPr lang="en-US" sz="1800" b="1">
                <a:solidFill>
                  <a:srgbClr val="474747"/>
                </a:solidFill>
              </a:endParaRPr>
            </a:p>
          </p:txBody>
        </p:sp>
        <p:sp>
          <p:nvSpPr>
            <p:cNvPr id="23568" name="_s60427"/>
            <p:cNvSpPr>
              <a:spLocks noChangeArrowheads="1"/>
            </p:cNvSpPr>
            <p:nvPr/>
          </p:nvSpPr>
          <p:spPr bwMode="auto">
            <a:xfrm>
              <a:off x="2928" y="3120"/>
              <a:ext cx="972" cy="384"/>
            </a:xfrm>
            <a:prstGeom prst="rect">
              <a:avLst/>
            </a:prstGeom>
            <a:solidFill>
              <a:srgbClr val="CBDDF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474747"/>
                  </a:solidFill>
                </a:rPr>
                <a:t>Discrete</a:t>
              </a:r>
              <a:endParaRPr lang="en-US"/>
            </a:p>
          </p:txBody>
        </p:sp>
        <p:sp>
          <p:nvSpPr>
            <p:cNvPr id="23569" name="_s60428"/>
            <p:cNvSpPr>
              <a:spLocks noChangeArrowheads="1"/>
            </p:cNvSpPr>
            <p:nvPr/>
          </p:nvSpPr>
          <p:spPr bwMode="auto">
            <a:xfrm>
              <a:off x="4176" y="3120"/>
              <a:ext cx="1104" cy="384"/>
            </a:xfrm>
            <a:prstGeom prst="rect">
              <a:avLst/>
            </a:prstGeom>
            <a:solidFill>
              <a:srgbClr val="CBDDF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474747"/>
                  </a:solidFill>
                </a:rPr>
                <a:t>Continuous</a:t>
              </a:r>
              <a:endParaRPr lang="en-US"/>
            </a:p>
          </p:txBody>
        </p:sp>
      </p:grpSp>
      <p:sp>
        <p:nvSpPr>
          <p:cNvPr id="23557" name="Text Box 14"/>
          <p:cNvSpPr txBox="1">
            <a:spLocks noChangeArrowheads="1"/>
          </p:cNvSpPr>
          <p:nvPr/>
        </p:nvSpPr>
        <p:spPr bwMode="auto">
          <a:xfrm>
            <a:off x="1524000" y="4267200"/>
            <a:ext cx="2514600" cy="1296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5342" tIns="42672" rIns="85342" bIns="42672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solidFill>
                  <a:schemeClr val="folHlink"/>
                </a:solidFill>
              </a:rPr>
              <a:t>Examples:</a:t>
            </a:r>
          </a:p>
          <a:p>
            <a:pPr marL="342900" indent="-342900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1400" b="1">
                <a:solidFill>
                  <a:schemeClr val="folHlink"/>
                </a:solidFill>
              </a:rPr>
              <a:t>Marital Status</a:t>
            </a:r>
          </a:p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1400" b="1">
                <a:solidFill>
                  <a:schemeClr val="folHlink"/>
                </a:solidFill>
              </a:rPr>
              <a:t>Political Party</a:t>
            </a:r>
          </a:p>
          <a:p>
            <a:pPr marL="342900" indent="-342900"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1400" b="1">
                <a:solidFill>
                  <a:schemeClr val="folHlink"/>
                </a:solidFill>
              </a:rPr>
              <a:t>Eye Color</a:t>
            </a:r>
          </a:p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solidFill>
                  <a:srgbClr val="00B283"/>
                </a:solidFill>
              </a:rPr>
              <a:t>      </a:t>
            </a:r>
            <a:r>
              <a:rPr lang="en-US" sz="1400" b="1"/>
              <a:t>(Defined categories)</a:t>
            </a:r>
          </a:p>
        </p:txBody>
      </p:sp>
      <p:sp>
        <p:nvSpPr>
          <p:cNvPr id="23558" name="Text Box 15"/>
          <p:cNvSpPr txBox="1">
            <a:spLocks noChangeArrowheads="1"/>
          </p:cNvSpPr>
          <p:nvPr/>
        </p:nvSpPr>
        <p:spPr bwMode="auto">
          <a:xfrm>
            <a:off x="3962400" y="5334000"/>
            <a:ext cx="2286000" cy="1084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5342" tIns="42672" rIns="85342" bIns="42672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solidFill>
                  <a:schemeClr val="folHlink"/>
                </a:solidFill>
              </a:rPr>
              <a:t>Examples:</a:t>
            </a:r>
          </a:p>
          <a:p>
            <a:pPr marL="342900" indent="-342900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1400" b="1">
                <a:solidFill>
                  <a:schemeClr val="folHlink"/>
                </a:solidFill>
              </a:rPr>
              <a:t>Number of Children</a:t>
            </a:r>
          </a:p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1400" b="1">
                <a:solidFill>
                  <a:schemeClr val="folHlink"/>
                </a:solidFill>
              </a:rPr>
              <a:t>Defects per hour</a:t>
            </a:r>
          </a:p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solidFill>
                  <a:srgbClr val="F983C1"/>
                </a:solidFill>
              </a:rPr>
              <a:t>      </a:t>
            </a:r>
            <a:r>
              <a:rPr lang="en-US" sz="1400" b="1"/>
              <a:t>(Counted items)</a:t>
            </a:r>
          </a:p>
        </p:txBody>
      </p:sp>
      <p:sp>
        <p:nvSpPr>
          <p:cNvPr id="23559" name="Text Box 16"/>
          <p:cNvSpPr txBox="1">
            <a:spLocks noChangeArrowheads="1"/>
          </p:cNvSpPr>
          <p:nvPr/>
        </p:nvSpPr>
        <p:spPr bwMode="auto">
          <a:xfrm>
            <a:off x="6400800" y="5334000"/>
            <a:ext cx="2743200" cy="1084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5342" tIns="42672" rIns="85342" bIns="42672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solidFill>
                  <a:schemeClr val="folHlink"/>
                </a:solidFill>
              </a:rPr>
              <a:t>Examples:</a:t>
            </a:r>
          </a:p>
          <a:p>
            <a:pPr marL="342900" indent="-342900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1400" b="1">
                <a:solidFill>
                  <a:schemeClr val="folHlink"/>
                </a:solidFill>
              </a:rPr>
              <a:t>Weight</a:t>
            </a:r>
          </a:p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1400" b="1">
                <a:solidFill>
                  <a:schemeClr val="folHlink"/>
                </a:solidFill>
              </a:rPr>
              <a:t>Voltage</a:t>
            </a:r>
          </a:p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solidFill>
                  <a:srgbClr val="F983C1"/>
                </a:solidFill>
              </a:rPr>
              <a:t>    </a:t>
            </a:r>
            <a:r>
              <a:rPr lang="en-US" sz="1400" b="1"/>
              <a:t>(Measured characteristics)</a:t>
            </a:r>
          </a:p>
        </p:txBody>
      </p:sp>
      <p:sp>
        <p:nvSpPr>
          <p:cNvPr id="23560" name="TextBox 19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FF0000"/>
                </a:solidFill>
              </a:rPr>
              <a:t>D</a:t>
            </a:r>
            <a:r>
              <a:rPr lang="en-US" sz="2800"/>
              <a:t>COVA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24578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08263096-CB17-456E-9A0E-970E8F9250B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Levels of Measurement</a:t>
            </a:r>
          </a:p>
        </p:txBody>
      </p:sp>
      <p:sp>
        <p:nvSpPr>
          <p:cNvPr id="24580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77200" cy="106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</a:rPr>
              <a:t>	A</a:t>
            </a:r>
            <a:r>
              <a:rPr lang="en-US" b="1" smtClean="0">
                <a:latin typeface="Times New Roman" pitchFamily="18" charset="0"/>
              </a:rPr>
              <a:t> nominal scale</a:t>
            </a:r>
            <a:r>
              <a:rPr lang="en-US" smtClean="0">
                <a:latin typeface="Times New Roman" pitchFamily="18" charset="0"/>
              </a:rPr>
              <a:t> classifies data into distinct categories in which no ranking is implied.</a:t>
            </a:r>
          </a:p>
          <a:p>
            <a:endParaRPr lang="en-US" smtClean="0"/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90600" y="3235325"/>
            <a:ext cx="7315200" cy="2327275"/>
          </a:xfrm>
          <a:prstGeom prst="rect">
            <a:avLst/>
          </a:prstGeom>
          <a:solidFill>
            <a:srgbClr val="FEEEC6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24582" name="Text Box 9"/>
          <p:cNvSpPr txBox="1">
            <a:spLocks noChangeArrowheads="1"/>
          </p:cNvSpPr>
          <p:nvPr/>
        </p:nvSpPr>
        <p:spPr bwMode="auto">
          <a:xfrm>
            <a:off x="1905000" y="3352800"/>
            <a:ext cx="5937250" cy="606425"/>
          </a:xfrm>
          <a:prstGeom prst="rect">
            <a:avLst/>
          </a:prstGeom>
          <a:solidFill>
            <a:srgbClr val="FEEEC6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3989388" algn="l"/>
              </a:tabLst>
            </a:pPr>
            <a:r>
              <a:rPr lang="en-US" sz="1400" b="1" i="1">
                <a:solidFill>
                  <a:srgbClr val="000000"/>
                </a:solidFill>
              </a:rPr>
              <a:t>Categorical Variables                                          Categories</a:t>
            </a:r>
            <a:endParaRPr lang="en-US" sz="1400" b="1"/>
          </a:p>
        </p:txBody>
      </p:sp>
      <p:sp>
        <p:nvSpPr>
          <p:cNvPr id="24583" name="Text Box 10"/>
          <p:cNvSpPr txBox="1">
            <a:spLocks noChangeArrowheads="1"/>
          </p:cNvSpPr>
          <p:nvPr/>
        </p:nvSpPr>
        <p:spPr bwMode="auto">
          <a:xfrm>
            <a:off x="1865313" y="3838575"/>
            <a:ext cx="1920875" cy="1419225"/>
          </a:xfrm>
          <a:prstGeom prst="rect">
            <a:avLst/>
          </a:prstGeom>
          <a:solidFill>
            <a:srgbClr val="FEEEC6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200">
                <a:solidFill>
                  <a:srgbClr val="000000"/>
                </a:solidFill>
              </a:rPr>
              <a:t>Personal Computer Ownership 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Type of Stocks Owned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Internet Provider</a:t>
            </a:r>
          </a:p>
        </p:txBody>
      </p:sp>
      <p:sp>
        <p:nvSpPr>
          <p:cNvPr id="24584" name="Text Box 11"/>
          <p:cNvSpPr txBox="1">
            <a:spLocks noChangeArrowheads="1"/>
          </p:cNvSpPr>
          <p:nvPr/>
        </p:nvSpPr>
        <p:spPr bwMode="auto">
          <a:xfrm>
            <a:off x="5791200" y="3886200"/>
            <a:ext cx="889000" cy="260350"/>
          </a:xfrm>
          <a:prstGeom prst="rect">
            <a:avLst/>
          </a:prstGeom>
          <a:solidFill>
            <a:srgbClr val="FEEEC6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/>
            <a:r>
              <a:rPr lang="en-US" sz="1200">
                <a:solidFill>
                  <a:srgbClr val="000000"/>
                </a:solidFill>
              </a:rPr>
              <a:t>Yes / No </a:t>
            </a:r>
            <a:endParaRPr lang="en-US" sz="1200"/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5791200" y="4800600"/>
            <a:ext cx="2286000" cy="222250"/>
          </a:xfrm>
          <a:prstGeom prst="rect">
            <a:avLst/>
          </a:prstGeom>
          <a:solidFill>
            <a:srgbClr val="FEEEC6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200">
                <a:solidFill>
                  <a:srgbClr val="000000"/>
                </a:solidFill>
              </a:rPr>
              <a:t>Microsoft Network / AOL/ Other</a:t>
            </a:r>
            <a:endParaRPr lang="en-US" sz="1200"/>
          </a:p>
        </p:txBody>
      </p:sp>
      <p:sp>
        <p:nvSpPr>
          <p:cNvPr id="24586" name="Text Box 13"/>
          <p:cNvSpPr txBox="1">
            <a:spLocks noChangeArrowheads="1"/>
          </p:cNvSpPr>
          <p:nvPr/>
        </p:nvSpPr>
        <p:spPr bwMode="auto">
          <a:xfrm>
            <a:off x="5791200" y="4343400"/>
            <a:ext cx="1711325" cy="312738"/>
          </a:xfrm>
          <a:prstGeom prst="rect">
            <a:avLst/>
          </a:prstGeom>
          <a:solidFill>
            <a:srgbClr val="FEEEC6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554038" algn="l"/>
                <a:tab pos="1039813" algn="l"/>
              </a:tabLst>
            </a:pPr>
            <a:r>
              <a:rPr lang="en-US" sz="1200">
                <a:solidFill>
                  <a:srgbClr val="000000"/>
                </a:solidFill>
              </a:rPr>
              <a:t>Growth	/ Value	/ Other</a:t>
            </a:r>
            <a:endParaRPr lang="en-US" sz="1200"/>
          </a:p>
        </p:txBody>
      </p:sp>
      <p:sp>
        <p:nvSpPr>
          <p:cNvPr id="24587" name="Text Box 15"/>
          <p:cNvSpPr txBox="1">
            <a:spLocks noChangeArrowheads="1"/>
          </p:cNvSpPr>
          <p:nvPr/>
        </p:nvSpPr>
        <p:spPr bwMode="auto">
          <a:xfrm>
            <a:off x="6515100" y="5029200"/>
            <a:ext cx="111125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24588" name="Text Box 16"/>
          <p:cNvSpPr txBox="1">
            <a:spLocks noChangeArrowheads="1"/>
          </p:cNvSpPr>
          <p:nvPr/>
        </p:nvSpPr>
        <p:spPr bwMode="auto">
          <a:xfrm>
            <a:off x="7096125" y="4554538"/>
            <a:ext cx="111125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24589" name="Line 18"/>
          <p:cNvSpPr>
            <a:spLocks noChangeShapeType="1"/>
          </p:cNvSpPr>
          <p:nvPr/>
        </p:nvSpPr>
        <p:spPr bwMode="auto">
          <a:xfrm>
            <a:off x="1905000" y="3657600"/>
            <a:ext cx="5716588" cy="0"/>
          </a:xfrm>
          <a:prstGeom prst="line">
            <a:avLst/>
          </a:prstGeom>
          <a:noFill/>
          <a:ln w="24130">
            <a:solidFill>
              <a:srgbClr val="F4846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Line 23"/>
          <p:cNvSpPr>
            <a:spLocks noChangeShapeType="1"/>
          </p:cNvSpPr>
          <p:nvPr/>
        </p:nvSpPr>
        <p:spPr bwMode="auto">
          <a:xfrm>
            <a:off x="3581400" y="4038600"/>
            <a:ext cx="1752600" cy="0"/>
          </a:xfrm>
          <a:prstGeom prst="line">
            <a:avLst/>
          </a:prstGeom>
          <a:noFill/>
          <a:ln w="24130">
            <a:solidFill>
              <a:srgbClr val="C66657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Line 24"/>
          <p:cNvSpPr>
            <a:spLocks noChangeShapeType="1"/>
          </p:cNvSpPr>
          <p:nvPr/>
        </p:nvSpPr>
        <p:spPr bwMode="auto">
          <a:xfrm>
            <a:off x="3581400" y="4495800"/>
            <a:ext cx="1752600" cy="0"/>
          </a:xfrm>
          <a:prstGeom prst="line">
            <a:avLst/>
          </a:prstGeom>
          <a:noFill/>
          <a:ln w="24130">
            <a:solidFill>
              <a:srgbClr val="C66657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Line 25"/>
          <p:cNvSpPr>
            <a:spLocks noChangeShapeType="1"/>
          </p:cNvSpPr>
          <p:nvPr/>
        </p:nvSpPr>
        <p:spPr bwMode="auto">
          <a:xfrm>
            <a:off x="3581400" y="4876800"/>
            <a:ext cx="1752600" cy="0"/>
          </a:xfrm>
          <a:prstGeom prst="line">
            <a:avLst/>
          </a:prstGeom>
          <a:noFill/>
          <a:ln w="24130">
            <a:solidFill>
              <a:srgbClr val="C66657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3" name="TextBox 17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FF0000"/>
                </a:solidFill>
              </a:rPr>
              <a:t>D</a:t>
            </a:r>
            <a:r>
              <a:rPr lang="en-US" sz="2800"/>
              <a:t>COVA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25602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0E204B92-78F1-4C5A-BF1B-55BC49ACD24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Levels of Measurement (con’t.)</a:t>
            </a:r>
          </a:p>
        </p:txBody>
      </p:sp>
      <p:sp>
        <p:nvSpPr>
          <p:cNvPr id="2560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</a:rPr>
              <a:t>	An </a:t>
            </a:r>
            <a:r>
              <a:rPr lang="en-US" b="1" smtClean="0">
                <a:latin typeface="Times New Roman" pitchFamily="18" charset="0"/>
              </a:rPr>
              <a:t>ordinal scale </a:t>
            </a:r>
            <a:r>
              <a:rPr lang="en-US" smtClean="0">
                <a:latin typeface="Times New Roman" pitchFamily="18" charset="0"/>
              </a:rPr>
              <a:t>classifies data into distinct categories in which ranking is implied</a:t>
            </a:r>
            <a:r>
              <a:rPr lang="en-US" smtClean="0"/>
              <a:t> 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1828800"/>
            <a:ext cx="7375525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§"/>
              <a:defRPr/>
            </a:pPr>
            <a:endParaRPr lang="en-US" kern="0" dirty="0">
              <a:latin typeface="+mn-lt"/>
            </a:endParaRPr>
          </a:p>
        </p:txBody>
      </p:sp>
      <p:pic>
        <p:nvPicPr>
          <p:cNvPr id="25606" name="Picture 5" descr="_Pic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000" y="4151313"/>
            <a:ext cx="560388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1066800" y="3048000"/>
            <a:ext cx="7315200" cy="3276600"/>
          </a:xfrm>
          <a:prstGeom prst="rect">
            <a:avLst/>
          </a:prstGeom>
          <a:solidFill>
            <a:srgbClr val="FEEEC6"/>
          </a:solidFill>
          <a:ln w="9525">
            <a:noFill/>
            <a:miter lim="800000"/>
            <a:headEnd/>
            <a:tailEnd/>
          </a:ln>
        </p:spPr>
        <p:txBody>
          <a:bodyPr lIns="36576" tIns="0" rIns="36576" bIns="0"/>
          <a:lstStyle/>
          <a:p>
            <a:endParaRPr lang="en-GB" sz="1800"/>
          </a:p>
        </p:txBody>
      </p:sp>
      <p:sp>
        <p:nvSpPr>
          <p:cNvPr id="25608" name="Line 7"/>
          <p:cNvSpPr>
            <a:spLocks noChangeShapeType="1"/>
          </p:cNvSpPr>
          <p:nvPr/>
        </p:nvSpPr>
        <p:spPr bwMode="auto">
          <a:xfrm>
            <a:off x="1371600" y="3581400"/>
            <a:ext cx="6788150" cy="0"/>
          </a:xfrm>
          <a:prstGeom prst="line">
            <a:avLst/>
          </a:prstGeom>
          <a:noFill/>
          <a:ln w="24130">
            <a:solidFill>
              <a:srgbClr val="ED1B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Rectangle 8"/>
          <p:cNvSpPr>
            <a:spLocks noChangeArrowheads="1"/>
          </p:cNvSpPr>
          <p:nvPr/>
        </p:nvSpPr>
        <p:spPr bwMode="auto">
          <a:xfrm>
            <a:off x="1447800" y="3124200"/>
            <a:ext cx="6553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 b="1" i="1">
                <a:solidFill>
                  <a:srgbClr val="000000"/>
                </a:solidFill>
                <a:cs typeface="Arial" charset="0"/>
              </a:rPr>
              <a:t>Categorical Variable            		Ordered Categories</a:t>
            </a:r>
            <a:endParaRPr lang="en-US" sz="1600" b="1">
              <a:solidFill>
                <a:schemeClr val="tx2"/>
              </a:solidFill>
            </a:endParaRPr>
          </a:p>
          <a:p>
            <a:pPr eaLnBrk="0" hangingPunct="0"/>
            <a:endParaRPr lang="en-US" sz="1600" b="1"/>
          </a:p>
        </p:txBody>
      </p:sp>
      <p:sp>
        <p:nvSpPr>
          <p:cNvPr id="25610" name="Rectangle 9"/>
          <p:cNvSpPr>
            <a:spLocks noChangeArrowheads="1"/>
          </p:cNvSpPr>
          <p:nvPr/>
        </p:nvSpPr>
        <p:spPr bwMode="auto">
          <a:xfrm>
            <a:off x="3200400" y="4003675"/>
            <a:ext cx="619125" cy="1420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GB"/>
          </a:p>
        </p:txBody>
      </p:sp>
      <p:sp>
        <p:nvSpPr>
          <p:cNvPr id="25611" name="Line 10"/>
          <p:cNvSpPr>
            <a:spLocks noChangeShapeType="1"/>
          </p:cNvSpPr>
          <p:nvPr/>
        </p:nvSpPr>
        <p:spPr bwMode="auto">
          <a:xfrm>
            <a:off x="1341438" y="4003675"/>
            <a:ext cx="6919912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Line 11"/>
          <p:cNvSpPr>
            <a:spLocks noChangeShapeType="1"/>
          </p:cNvSpPr>
          <p:nvPr/>
        </p:nvSpPr>
        <p:spPr bwMode="auto">
          <a:xfrm>
            <a:off x="1341438" y="5424488"/>
            <a:ext cx="6919912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Line 12"/>
          <p:cNvSpPr>
            <a:spLocks noChangeShapeType="1"/>
          </p:cNvSpPr>
          <p:nvPr/>
        </p:nvSpPr>
        <p:spPr bwMode="auto">
          <a:xfrm>
            <a:off x="1341438" y="4003675"/>
            <a:ext cx="0" cy="1420813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Line 13"/>
          <p:cNvSpPr>
            <a:spLocks noChangeShapeType="1"/>
          </p:cNvSpPr>
          <p:nvPr/>
        </p:nvSpPr>
        <p:spPr bwMode="auto">
          <a:xfrm>
            <a:off x="8261350" y="4003675"/>
            <a:ext cx="0" cy="1420813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" name="Group 14"/>
          <p:cNvGraphicFramePr>
            <a:graphicFrameLocks/>
          </p:cNvGraphicFramePr>
          <p:nvPr/>
        </p:nvGraphicFramePr>
        <p:xfrm>
          <a:off x="1295400" y="3733800"/>
          <a:ext cx="6934200" cy="2712086"/>
        </p:xfrm>
        <a:graphic>
          <a:graphicData uri="http://schemas.openxmlformats.org/drawingml/2006/table">
            <a:tbl>
              <a:tblPr/>
              <a:tblGrid>
                <a:gridCol w="3467100"/>
                <a:gridCol w="3467100"/>
              </a:tblGrid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Student class designation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Freshman, Sophomore, Junior, Senior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Product satisfaction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Satisfied, Neutral, Unsatisfied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Faculty rank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Professor, Associate Professor, Assistant Professor, Instructor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Standard &amp; Poor’s bond ratings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AAA, AA, A, BBB, BB, B, CCC, CC, C, DDD, DD, 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Student Grades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A, B, C, D, F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6" name="TextBox 16"/>
          <p:cNvSpPr txBox="1">
            <a:spLocks noChangeArrowheads="1"/>
          </p:cNvSpPr>
          <p:nvPr/>
        </p:nvSpPr>
        <p:spPr bwMode="auto">
          <a:xfrm>
            <a:off x="7710488" y="1219200"/>
            <a:ext cx="14335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FF0000"/>
                </a:solidFill>
              </a:rPr>
              <a:t>D</a:t>
            </a:r>
            <a:r>
              <a:rPr lang="en-US" sz="2800"/>
              <a:t>COVA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26626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6F34A51C-6B86-452A-8BA9-3640510E820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6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Measurement (</a:t>
            </a:r>
            <a:r>
              <a:rPr lang="en-US" dirty="0" err="1" smtClean="0"/>
              <a:t>con’t</a:t>
            </a:r>
            <a:r>
              <a:rPr lang="en-US" dirty="0" smtClean="0"/>
              <a:t>.)</a:t>
            </a:r>
          </a:p>
        </p:txBody>
      </p:sp>
      <p:sp>
        <p:nvSpPr>
          <p:cNvPr id="266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None/>
            </a:pPr>
            <a:endParaRPr lang="en-US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</a:rPr>
              <a:t>An </a:t>
            </a:r>
            <a:r>
              <a:rPr lang="en-US" b="1" dirty="0" smtClean="0">
                <a:latin typeface="Times New Roman" pitchFamily="18" charset="0"/>
              </a:rPr>
              <a:t>interval scale</a:t>
            </a:r>
            <a:r>
              <a:rPr lang="en-US" dirty="0" smtClean="0">
                <a:latin typeface="Times New Roman" pitchFamily="18" charset="0"/>
              </a:rPr>
              <a:t> is an ordered scale in which the difference between measurements is a meaningful quantity but the measurements do not have a true zero point (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ratios not allowed .i.e. cannot say 20  degrees twice as hot as 10</a:t>
            </a:r>
            <a:r>
              <a:rPr lang="en-US" dirty="0" smtClean="0">
                <a:latin typeface="Times New Roman" pitchFamily="18" charset="0"/>
              </a:rPr>
              <a:t>).</a:t>
            </a:r>
          </a:p>
          <a:p>
            <a:r>
              <a:rPr lang="en-US" dirty="0" smtClean="0">
                <a:latin typeface="Times New Roman" pitchFamily="18" charset="0"/>
              </a:rPr>
              <a:t>A </a:t>
            </a:r>
            <a:r>
              <a:rPr lang="en-US" b="1" dirty="0" smtClean="0">
                <a:latin typeface="Times New Roman" pitchFamily="18" charset="0"/>
              </a:rPr>
              <a:t>ratio scale </a:t>
            </a:r>
            <a:r>
              <a:rPr lang="en-US" dirty="0" smtClean="0">
                <a:latin typeface="Times New Roman" pitchFamily="18" charset="0"/>
              </a:rPr>
              <a:t>is an ordered scale in which the difference between the measurements is a meaningful quantity and the measurements have a true zero point.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76200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FF0000"/>
                </a:solidFill>
              </a:rPr>
              <a:t>D</a:t>
            </a:r>
            <a:r>
              <a:rPr lang="en-US" sz="2800"/>
              <a:t>COVA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29698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135B89E5-736C-4AF6-86F9-420F6D09131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 of Data</a:t>
            </a:r>
          </a:p>
        </p:txBody>
      </p:sp>
      <p:sp>
        <p:nvSpPr>
          <p:cNvPr id="297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b="1" smtClean="0">
                <a:solidFill>
                  <a:srgbClr val="0070C0"/>
                </a:solidFill>
                <a:latin typeface="Times New Roman" pitchFamily="18" charset="0"/>
              </a:rPr>
              <a:t>Primary Sources</a:t>
            </a:r>
            <a:r>
              <a:rPr lang="en-US" sz="2400" smtClean="0">
                <a:latin typeface="Times New Roman" pitchFamily="18" charset="0"/>
              </a:rPr>
              <a:t>: The data collector is the one using the data for analysis</a:t>
            </a:r>
          </a:p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Data from a political survey</a:t>
            </a:r>
          </a:p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Data collected from an experiment</a:t>
            </a:r>
          </a:p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Observed data</a:t>
            </a: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b="1" smtClean="0">
                <a:solidFill>
                  <a:srgbClr val="0070C0"/>
                </a:solidFill>
                <a:latin typeface="Times New Roman" pitchFamily="18" charset="0"/>
              </a:rPr>
              <a:t>Secondary Sources</a:t>
            </a:r>
            <a:r>
              <a:rPr lang="en-US" sz="2400" smtClean="0">
                <a:latin typeface="Times New Roman" pitchFamily="18" charset="0"/>
              </a:rPr>
              <a:t>: The person performing data analysis is not the data collector</a:t>
            </a:r>
          </a:p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Analyzing census data</a:t>
            </a:r>
          </a:p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Examining data from print journals or data published on the internet.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  <a:r>
              <a:rPr lang="en-US" sz="2800" u="sng">
                <a:solidFill>
                  <a:srgbClr val="FF0000"/>
                </a:solidFill>
              </a:rPr>
              <a:t>C</a:t>
            </a:r>
            <a:r>
              <a:rPr lang="en-US" sz="2800"/>
              <a:t>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30722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5C93A6EE-6BBD-48DD-B859-4D3273C054D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383463" cy="990600"/>
          </a:xfrm>
        </p:spPr>
        <p:txBody>
          <a:bodyPr/>
          <a:lstStyle/>
          <a:p>
            <a:r>
              <a:rPr lang="en-US" smtClean="0"/>
              <a:t>Sources of data fall into four categories</a:t>
            </a:r>
          </a:p>
        </p:txBody>
      </p:sp>
      <p:sp>
        <p:nvSpPr>
          <p:cNvPr id="307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distributed by an organization or an individual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 designed experiment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 survey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An observational study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0725" name="TextBox 5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</a:t>
            </a:r>
            <a:r>
              <a:rPr lang="en-US" sz="2800" u="sng">
                <a:solidFill>
                  <a:srgbClr val="FF0000"/>
                </a:solidFill>
              </a:rPr>
              <a:t>C</a:t>
            </a:r>
            <a:r>
              <a:rPr lang="en-US" sz="2800"/>
              <a:t>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2C792AE1-21AB-47E4-A82A-A06185FDE92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58" name="Rectangle 107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19459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</a:t>
            </a:r>
            <a:endParaRPr lang="en-US" sz="1000"/>
          </a:p>
        </p:txBody>
      </p:sp>
      <p:sp>
        <p:nvSpPr>
          <p:cNvPr id="19460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88BA5FA7-B800-4571-A5A7-547BC898EBF2}" type="slidenum">
              <a:rPr lang="en-US" sz="1000"/>
              <a:pPr algn="r"/>
              <a:t>2</a:t>
            </a:fld>
            <a:endParaRPr lang="en-US" sz="1000"/>
          </a:p>
        </p:txBody>
      </p:sp>
      <p:sp>
        <p:nvSpPr>
          <p:cNvPr id="19461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</a:t>
            </a:r>
            <a:endParaRPr lang="en-US" sz="1000"/>
          </a:p>
        </p:txBody>
      </p:sp>
      <p:sp>
        <p:nvSpPr>
          <p:cNvPr id="19462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D9391C27-E152-4DBD-8FB1-BDD049E0081D}" type="slidenum">
              <a:rPr lang="en-US" sz="1000"/>
              <a:pPr algn="r"/>
              <a:t>2</a:t>
            </a:fld>
            <a:endParaRPr lang="en-US" sz="1000"/>
          </a:p>
        </p:txBody>
      </p:sp>
      <p:sp>
        <p:nvSpPr>
          <p:cNvPr id="1946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31838"/>
          </a:xfrm>
        </p:spPr>
        <p:txBody>
          <a:bodyPr/>
          <a:lstStyle/>
          <a:p>
            <a:r>
              <a:rPr lang="en-US" smtClean="0"/>
              <a:t>Why Learn Statistics</a:t>
            </a:r>
          </a:p>
        </p:txBody>
      </p:sp>
      <p:sp>
        <p:nvSpPr>
          <p:cNvPr id="19464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smtClean="0"/>
              <a:t>Make better sense of the world</a:t>
            </a:r>
          </a:p>
        </p:txBody>
      </p:sp>
      <p:sp>
        <p:nvSpPr>
          <p:cNvPr id="19465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Internet articles / reports</a:t>
            </a:r>
          </a:p>
          <a:p>
            <a:endParaRPr lang="en-US" smtClean="0"/>
          </a:p>
          <a:p>
            <a:r>
              <a:rPr lang="en-US" smtClean="0"/>
              <a:t>Magazine articles</a:t>
            </a:r>
          </a:p>
          <a:p>
            <a:endParaRPr lang="en-US" smtClean="0"/>
          </a:p>
          <a:p>
            <a:r>
              <a:rPr lang="en-US" smtClean="0"/>
              <a:t>Newspaper articles</a:t>
            </a:r>
          </a:p>
          <a:p>
            <a:endParaRPr lang="en-US" smtClean="0"/>
          </a:p>
          <a:p>
            <a:r>
              <a:rPr lang="en-US" smtClean="0"/>
              <a:t>Television &amp; radio reports</a:t>
            </a:r>
          </a:p>
        </p:txBody>
      </p:sp>
      <p:sp>
        <p:nvSpPr>
          <p:cNvPr id="19466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smtClean="0"/>
              <a:t>Make better business decisions</a:t>
            </a:r>
          </a:p>
        </p:txBody>
      </p:sp>
      <p:sp>
        <p:nvSpPr>
          <p:cNvPr id="19467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Business memos</a:t>
            </a:r>
          </a:p>
          <a:p>
            <a:endParaRPr lang="en-US" smtClean="0"/>
          </a:p>
          <a:p>
            <a:r>
              <a:rPr lang="en-US" smtClean="0"/>
              <a:t>Business research</a:t>
            </a:r>
          </a:p>
          <a:p>
            <a:endParaRPr lang="en-US" smtClean="0"/>
          </a:p>
          <a:p>
            <a:r>
              <a:rPr lang="en-US" smtClean="0"/>
              <a:t>Technical journals</a:t>
            </a:r>
          </a:p>
          <a:p>
            <a:endParaRPr lang="en-US" smtClean="0"/>
          </a:p>
          <a:p>
            <a:r>
              <a:rPr lang="en-US" smtClean="0"/>
              <a:t>Technical reports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35842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4BC6C6AD-0175-4294-93B2-35CC8B8972B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5843" name="Title 5"/>
          <p:cNvSpPr>
            <a:spLocks noGrp="1"/>
          </p:cNvSpPr>
          <p:nvPr>
            <p:ph type="title"/>
          </p:nvPr>
        </p:nvSpPr>
        <p:spPr>
          <a:xfrm>
            <a:off x="685800" y="381000"/>
            <a:ext cx="8153400" cy="990600"/>
          </a:xfrm>
        </p:spPr>
        <p:txBody>
          <a:bodyPr/>
          <a:lstStyle/>
          <a:p>
            <a:r>
              <a:rPr lang="en-US" smtClean="0"/>
              <a:t>Categorical Data Are Organized By Utilizing Tables</a:t>
            </a:r>
          </a:p>
        </p:txBody>
      </p:sp>
      <p:sp>
        <p:nvSpPr>
          <p:cNvPr id="35844" name="Line 5"/>
          <p:cNvSpPr>
            <a:spLocks noChangeShapeType="1"/>
          </p:cNvSpPr>
          <p:nvPr/>
        </p:nvSpPr>
        <p:spPr bwMode="auto">
          <a:xfrm>
            <a:off x="4419600" y="2357438"/>
            <a:ext cx="0" cy="6905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2897188" y="1754188"/>
            <a:ext cx="2968625" cy="955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Categorical Data</a:t>
            </a:r>
          </a:p>
        </p:txBody>
      </p:sp>
      <p:sp>
        <p:nvSpPr>
          <p:cNvPr id="35846" name="Line 19"/>
          <p:cNvSpPr>
            <a:spLocks noChangeShapeType="1"/>
          </p:cNvSpPr>
          <p:nvPr/>
        </p:nvSpPr>
        <p:spPr bwMode="auto">
          <a:xfrm>
            <a:off x="1752600" y="45720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9"/>
          <p:cNvSpPr>
            <a:spLocks noChangeArrowheads="1"/>
          </p:cNvSpPr>
          <p:nvPr/>
        </p:nvSpPr>
        <p:spPr bwMode="auto">
          <a:xfrm>
            <a:off x="2895600" y="3048000"/>
            <a:ext cx="2970213" cy="3937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b="1"/>
              <a:t>Tallying Data</a:t>
            </a:r>
          </a:p>
        </p:txBody>
      </p:sp>
      <p:sp>
        <p:nvSpPr>
          <p:cNvPr id="35848" name="Rectangle 18"/>
          <p:cNvSpPr>
            <a:spLocks noChangeArrowheads="1"/>
          </p:cNvSpPr>
          <p:nvPr/>
        </p:nvSpPr>
        <p:spPr bwMode="auto">
          <a:xfrm>
            <a:off x="838200" y="5181600"/>
            <a:ext cx="1828800" cy="8382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 </a:t>
            </a:r>
            <a:r>
              <a:rPr lang="en-US" b="1"/>
              <a:t>Summary Table</a:t>
            </a:r>
          </a:p>
        </p:txBody>
      </p:sp>
      <p:sp>
        <p:nvSpPr>
          <p:cNvPr id="35849" name="TextBox 13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  <p:sp>
        <p:nvSpPr>
          <p:cNvPr id="35850" name="Rectangle 18"/>
          <p:cNvSpPr>
            <a:spLocks noChangeArrowheads="1"/>
          </p:cNvSpPr>
          <p:nvPr/>
        </p:nvSpPr>
        <p:spPr bwMode="auto">
          <a:xfrm>
            <a:off x="762000" y="3733800"/>
            <a:ext cx="1981200" cy="10668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 </a:t>
            </a:r>
            <a:r>
              <a:rPr lang="en-US" b="1"/>
              <a:t>One Categorical Variable</a:t>
            </a:r>
          </a:p>
        </p:txBody>
      </p:sp>
      <p:cxnSp>
        <p:nvCxnSpPr>
          <p:cNvPr id="35851" name="Shape 18"/>
          <p:cNvCxnSpPr>
            <a:cxnSpLocks noChangeShapeType="1"/>
            <a:stCxn id="35850" idx="0"/>
            <a:endCxn id="35847" idx="1"/>
          </p:cNvCxnSpPr>
          <p:nvPr/>
        </p:nvCxnSpPr>
        <p:spPr bwMode="auto">
          <a:xfrm rot="5400000" flipH="1" flipV="1">
            <a:off x="2079625" y="2917825"/>
            <a:ext cx="488950" cy="1143000"/>
          </a:xfrm>
          <a:prstGeom prst="bentConnector2">
            <a:avLst/>
          </a:prstGeom>
          <a:noFill/>
          <a:ln w="15875" algn="ctr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35852" name="Line 19"/>
          <p:cNvSpPr>
            <a:spLocks noChangeShapeType="1"/>
          </p:cNvSpPr>
          <p:nvPr/>
        </p:nvSpPr>
        <p:spPr bwMode="auto">
          <a:xfrm>
            <a:off x="6781800" y="45720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8"/>
          <p:cNvSpPr>
            <a:spLocks noChangeArrowheads="1"/>
          </p:cNvSpPr>
          <p:nvPr/>
        </p:nvSpPr>
        <p:spPr bwMode="auto">
          <a:xfrm>
            <a:off x="5791200" y="3733800"/>
            <a:ext cx="1981200" cy="10668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800" b="1"/>
              <a:t> </a:t>
            </a:r>
            <a:r>
              <a:rPr lang="en-US" b="1"/>
              <a:t>Two Categorical Variables</a:t>
            </a:r>
          </a:p>
        </p:txBody>
      </p:sp>
      <p:cxnSp>
        <p:nvCxnSpPr>
          <p:cNvPr id="35854" name="Shape 20"/>
          <p:cNvCxnSpPr>
            <a:cxnSpLocks noChangeShapeType="1"/>
            <a:stCxn id="35853" idx="0"/>
            <a:endCxn id="35847" idx="3"/>
          </p:cNvCxnSpPr>
          <p:nvPr/>
        </p:nvCxnSpPr>
        <p:spPr bwMode="auto">
          <a:xfrm rot="16200000" flipV="1">
            <a:off x="6079332" y="3031331"/>
            <a:ext cx="488950" cy="915987"/>
          </a:xfrm>
          <a:prstGeom prst="bentConnector2">
            <a:avLst/>
          </a:prstGeom>
          <a:noFill/>
          <a:ln w="15875" algn="ctr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35855" name="Rectangle 18"/>
          <p:cNvSpPr>
            <a:spLocks noChangeArrowheads="1"/>
          </p:cNvSpPr>
          <p:nvPr/>
        </p:nvSpPr>
        <p:spPr bwMode="auto">
          <a:xfrm>
            <a:off x="5791200" y="5181600"/>
            <a:ext cx="2057400" cy="8382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b="1"/>
              <a:t>Contingency Table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36866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2E764C10-320B-4EF3-B533-414ADB64F564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 smtClean="0"/>
              <a:t>Organizing Categorical Data: Summary Table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8077200" cy="762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A </a:t>
            </a:r>
            <a:r>
              <a:rPr lang="en-US" sz="2000" b="1" smtClean="0">
                <a:latin typeface="Times New Roman" pitchFamily="18" charset="0"/>
              </a:rPr>
              <a:t>summary table </a:t>
            </a:r>
            <a:r>
              <a:rPr lang="en-US" sz="2000" smtClean="0">
                <a:latin typeface="Times New Roman" pitchFamily="18" charset="0"/>
              </a:rPr>
              <a:t>indicates the frequency, amount, or percentage of items in a set of categories so that you can see differences between categories.</a:t>
            </a:r>
            <a:r>
              <a:rPr lang="en-US" sz="2400" smtClean="0"/>
              <a:t> </a:t>
            </a:r>
          </a:p>
        </p:txBody>
      </p:sp>
      <p:graphicFrame>
        <p:nvGraphicFramePr>
          <p:cNvPr id="193540" name="Group 4"/>
          <p:cNvGraphicFramePr>
            <a:graphicFrameLocks noGrp="1"/>
          </p:cNvGraphicFramePr>
          <p:nvPr>
            <p:ph sz="half" idx="2"/>
          </p:nvPr>
        </p:nvGraphicFramePr>
        <p:xfrm>
          <a:off x="1295400" y="3389313"/>
          <a:ext cx="7010400" cy="1859280"/>
        </p:xfrm>
        <a:graphic>
          <a:graphicData uri="http://schemas.openxmlformats.org/drawingml/2006/table">
            <a:tbl>
              <a:tblPr/>
              <a:tblGrid>
                <a:gridCol w="5486400"/>
                <a:gridCol w="1524000"/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Form of Payment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Percent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Check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Electronic/online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Other/don’t know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92" name="TextBox 7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  <p:sp>
        <p:nvSpPr>
          <p:cNvPr id="36893" name="TextBox 8"/>
          <p:cNvSpPr txBox="1">
            <a:spLocks noChangeArrowheads="1"/>
          </p:cNvSpPr>
          <p:nvPr/>
        </p:nvSpPr>
        <p:spPr bwMode="auto">
          <a:xfrm>
            <a:off x="1066800" y="2743200"/>
            <a:ext cx="7592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 dirty="0"/>
              <a:t>Summary Table From A Survey </a:t>
            </a:r>
            <a:r>
              <a:rPr lang="en-US" sz="2000" b="1" u="sng" dirty="0" smtClean="0"/>
              <a:t>“How Adults Pay their Bills?”</a:t>
            </a:r>
            <a:endParaRPr lang="en-US" sz="2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37890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470424AD-FE38-45AB-B84A-F227DF9C01E5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A Contingency Table Helps Organize Two or More Categorical Variables</a:t>
            </a:r>
          </a:p>
        </p:txBody>
      </p:sp>
      <p:sp>
        <p:nvSpPr>
          <p:cNvPr id="37892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532313"/>
          </a:xfrm>
        </p:spPr>
        <p:txBody>
          <a:bodyPr/>
          <a:lstStyle/>
          <a:p>
            <a:r>
              <a:rPr lang="en-US" smtClean="0"/>
              <a:t>Used to study patterns that may exist between the responses of two or more categorical variables</a:t>
            </a:r>
          </a:p>
          <a:p>
            <a:endParaRPr lang="en-US" smtClean="0"/>
          </a:p>
          <a:p>
            <a:r>
              <a:rPr lang="en-US" smtClean="0"/>
              <a:t>Cross tabulates or tallies jointly the responses of the categorical variables</a:t>
            </a:r>
          </a:p>
          <a:p>
            <a:endParaRPr lang="en-US" smtClean="0"/>
          </a:p>
          <a:p>
            <a:r>
              <a:rPr lang="en-US" smtClean="0"/>
              <a:t>For two variables the tallies for one variable are located in the rows and the tallies for the second variable are located in the columns</a:t>
            </a:r>
          </a:p>
        </p:txBody>
      </p:sp>
      <p:sp>
        <p:nvSpPr>
          <p:cNvPr id="37893" name="TextBox 5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38914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6D54E08C-3AFD-472A-85C1-0FFA76ED689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89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Contingency Table - Example</a:t>
            </a:r>
          </a:p>
        </p:txBody>
      </p:sp>
      <p:sp>
        <p:nvSpPr>
          <p:cNvPr id="38916" name="Content Placeholder 2"/>
          <p:cNvSpPr>
            <a:spLocks noGrp="1"/>
          </p:cNvSpPr>
          <p:nvPr>
            <p:ph sz="half" idx="1"/>
          </p:nvPr>
        </p:nvSpPr>
        <p:spPr>
          <a:xfrm>
            <a:off x="0" y="1752600"/>
            <a:ext cx="4495800" cy="4532313"/>
          </a:xfrm>
        </p:spPr>
        <p:txBody>
          <a:bodyPr/>
          <a:lstStyle/>
          <a:p>
            <a:r>
              <a:rPr lang="en-US" sz="2400" smtClean="0"/>
              <a:t>A random sample of 400 invoices is drawn.</a:t>
            </a:r>
          </a:p>
          <a:p>
            <a:r>
              <a:rPr lang="en-US" sz="2400" smtClean="0"/>
              <a:t>Each invoice is categorized as a small, medium, or large amount.</a:t>
            </a:r>
          </a:p>
          <a:p>
            <a:r>
              <a:rPr lang="en-US" sz="2400" smtClean="0"/>
              <a:t>Each invoice is also examined to identify if there are any errors.</a:t>
            </a:r>
          </a:p>
          <a:p>
            <a:r>
              <a:rPr lang="en-US" sz="2400" smtClean="0"/>
              <a:t>This data are then organized in the contingency table to the right.</a:t>
            </a:r>
          </a:p>
        </p:txBody>
      </p:sp>
      <p:sp>
        <p:nvSpPr>
          <p:cNvPr id="38917" name="TextBox 5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648200" y="3048000"/>
          <a:ext cx="4191000" cy="3352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47750"/>
                <a:gridCol w="1047750"/>
                <a:gridCol w="1047750"/>
                <a:gridCol w="1047750"/>
              </a:tblGrid>
              <a:tr h="6705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Small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190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950" name="TextBox 10"/>
          <p:cNvSpPr txBox="1">
            <a:spLocks noChangeArrowheads="1"/>
          </p:cNvSpPr>
          <p:nvPr/>
        </p:nvSpPr>
        <p:spPr bwMode="auto">
          <a:xfrm>
            <a:off x="4419600" y="2057400"/>
            <a:ext cx="45577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/>
              <a:t>Contingency Table Showing</a:t>
            </a:r>
          </a:p>
          <a:p>
            <a:pPr algn="ctr"/>
            <a:r>
              <a:rPr lang="en-US" sz="2000" b="1"/>
              <a:t>Frequency of Invoices Categorized</a:t>
            </a:r>
          </a:p>
          <a:p>
            <a:pPr algn="ctr"/>
            <a:r>
              <a:rPr lang="en-US" sz="2000" b="1"/>
              <a:t>By Size and The Presence Of Errors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39938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128B44C5-9436-453A-86A4-EDB30E3FF28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9939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305800" cy="990600"/>
          </a:xfrm>
        </p:spPr>
        <p:txBody>
          <a:bodyPr/>
          <a:lstStyle/>
          <a:p>
            <a:r>
              <a:rPr lang="en-US" smtClean="0"/>
              <a:t>Contingency Table Based On Percentage Of Overall Total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447800"/>
          <a:ext cx="4191000" cy="3352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47750"/>
                <a:gridCol w="1047750"/>
                <a:gridCol w="1047750"/>
                <a:gridCol w="1047750"/>
              </a:tblGrid>
              <a:tr h="6705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Small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190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972" name="TextBox 5"/>
          <p:cNvSpPr txBox="1">
            <a:spLocks noChangeArrowheads="1"/>
          </p:cNvSpPr>
          <p:nvPr/>
        </p:nvSpPr>
        <p:spPr bwMode="auto">
          <a:xfrm>
            <a:off x="7634288" y="1143000"/>
            <a:ext cx="14335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24400" y="3124200"/>
          <a:ext cx="4191000" cy="3352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47750"/>
                <a:gridCol w="1047750"/>
                <a:gridCol w="1047750"/>
                <a:gridCol w="1047750"/>
              </a:tblGrid>
              <a:tr h="6705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Small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42.50%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47.50%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25.00%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10.00%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35.00%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16.25%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17.50%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83.75%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16.25%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100.0%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005" name="TextBox 7"/>
          <p:cNvSpPr txBox="1">
            <a:spLocks noChangeArrowheads="1"/>
          </p:cNvSpPr>
          <p:nvPr/>
        </p:nvSpPr>
        <p:spPr bwMode="auto">
          <a:xfrm>
            <a:off x="5410200" y="1600200"/>
            <a:ext cx="2863850" cy="120015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42.50% = 170 / 400</a:t>
            </a:r>
          </a:p>
          <a:p>
            <a:r>
              <a:rPr lang="en-US"/>
              <a:t>25.00% = 100 / 400</a:t>
            </a:r>
          </a:p>
          <a:p>
            <a:r>
              <a:rPr lang="en-US"/>
              <a:t>16.25% =   65 / 400</a:t>
            </a:r>
          </a:p>
        </p:txBody>
      </p:sp>
      <p:cxnSp>
        <p:nvCxnSpPr>
          <p:cNvPr id="40006" name="Straight Arrow Connector 11"/>
          <p:cNvCxnSpPr>
            <a:cxnSpLocks noChangeShapeType="1"/>
          </p:cNvCxnSpPr>
          <p:nvPr/>
        </p:nvCxnSpPr>
        <p:spPr bwMode="auto">
          <a:xfrm>
            <a:off x="4343400" y="2286000"/>
            <a:ext cx="990600" cy="1588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miter lim="800000"/>
            <a:headEnd/>
            <a:tailEnd type="arrow" w="med" len="med"/>
          </a:ln>
        </p:spPr>
      </p:cxnSp>
      <p:cxnSp>
        <p:nvCxnSpPr>
          <p:cNvPr id="40007" name="Straight Arrow Connector 12"/>
          <p:cNvCxnSpPr>
            <a:cxnSpLocks noChangeShapeType="1"/>
            <a:stCxn id="40005" idx="2"/>
          </p:cNvCxnSpPr>
          <p:nvPr/>
        </p:nvCxnSpPr>
        <p:spPr bwMode="auto">
          <a:xfrm rot="5400000">
            <a:off x="6650038" y="2932112"/>
            <a:ext cx="323850" cy="60325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miter lim="800000"/>
            <a:headEnd/>
            <a:tailEnd type="arrow" w="med" len="med"/>
          </a:ln>
        </p:spPr>
      </p:cxnSp>
      <p:sp>
        <p:nvSpPr>
          <p:cNvPr id="40008" name="TextBox 19"/>
          <p:cNvSpPr txBox="1">
            <a:spLocks noChangeArrowheads="1"/>
          </p:cNvSpPr>
          <p:nvPr/>
        </p:nvSpPr>
        <p:spPr bwMode="auto">
          <a:xfrm>
            <a:off x="152400" y="4876800"/>
            <a:ext cx="4038600" cy="1570038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83.75% of sampled invoices have no errors and 47.50% of sampled invoices are for small amounts.</a:t>
            </a:r>
          </a:p>
        </p:txBody>
      </p:sp>
      <p:cxnSp>
        <p:nvCxnSpPr>
          <p:cNvPr id="40009" name="Straight Arrow Connector 20"/>
          <p:cNvCxnSpPr>
            <a:cxnSpLocks noChangeShapeType="1"/>
          </p:cNvCxnSpPr>
          <p:nvPr/>
        </p:nvCxnSpPr>
        <p:spPr bwMode="auto">
          <a:xfrm rot="5400000">
            <a:off x="4152900" y="4762500"/>
            <a:ext cx="609600" cy="533400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miter lim="800000"/>
            <a:headEnd/>
            <a:tailEnd type="arrow" w="med" len="med"/>
          </a:ln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43010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63CF0FDF-43A2-452B-959C-30E0279DCC8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6781800" cy="1143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mtClean="0"/>
              <a:t>Tables Used For Organizing</a:t>
            </a:r>
            <a:br>
              <a:rPr lang="en-US" smtClean="0"/>
            </a:br>
            <a:r>
              <a:rPr lang="en-US" smtClean="0"/>
              <a:t> Numerical Data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4276725" y="2286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466725" y="1828800"/>
            <a:ext cx="80200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2754313" y="1754188"/>
            <a:ext cx="2968625" cy="5286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Numerical Data</a:t>
            </a:r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1600200" y="3048000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1600200" y="30480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381000" y="3657600"/>
            <a:ext cx="2359025" cy="466725"/>
          </a:xfrm>
          <a:prstGeom prst="rect">
            <a:avLst/>
          </a:prstGeom>
          <a:solidFill>
            <a:srgbClr val="D1D1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Ordered Array</a:t>
            </a:r>
          </a:p>
        </p:txBody>
      </p:sp>
      <p:sp>
        <p:nvSpPr>
          <p:cNvPr id="43018" name="Line 11"/>
          <p:cNvSpPr>
            <a:spLocks noChangeShapeType="1"/>
          </p:cNvSpPr>
          <p:nvPr/>
        </p:nvSpPr>
        <p:spPr bwMode="auto">
          <a:xfrm>
            <a:off x="4267200" y="3048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TextBox 22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  <p:sp>
        <p:nvSpPr>
          <p:cNvPr id="43020" name="Line 11"/>
          <p:cNvSpPr>
            <a:spLocks noChangeShapeType="1"/>
          </p:cNvSpPr>
          <p:nvPr/>
        </p:nvSpPr>
        <p:spPr bwMode="auto">
          <a:xfrm>
            <a:off x="7772400" y="3048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TextBox 25"/>
          <p:cNvSpPr txBox="1">
            <a:spLocks noChangeArrowheads="1"/>
          </p:cNvSpPr>
          <p:nvPr/>
        </p:nvSpPr>
        <p:spPr bwMode="auto">
          <a:xfrm>
            <a:off x="6858000" y="3505200"/>
            <a:ext cx="2081213" cy="830263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Cumulative</a:t>
            </a:r>
          </a:p>
          <a:p>
            <a:pPr algn="ctr"/>
            <a:r>
              <a:rPr lang="en-US" b="1"/>
              <a:t>Distributions</a:t>
            </a:r>
          </a:p>
        </p:txBody>
      </p:sp>
      <p:sp>
        <p:nvSpPr>
          <p:cNvPr id="43022" name="TextBox 26"/>
          <p:cNvSpPr txBox="1">
            <a:spLocks noChangeArrowheads="1"/>
          </p:cNvSpPr>
          <p:nvPr/>
        </p:nvSpPr>
        <p:spPr bwMode="auto">
          <a:xfrm>
            <a:off x="3429000" y="3505200"/>
            <a:ext cx="2081213" cy="830263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Frequency</a:t>
            </a:r>
          </a:p>
          <a:p>
            <a:pPr algn="ctr"/>
            <a:r>
              <a:rPr lang="en-US" b="1"/>
              <a:t>Distributions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44034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3E5FA834-0060-4519-9485-6F54A5402F4C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 smtClean="0"/>
              <a:t>Organizing Numerical Data: </a:t>
            </a:r>
            <a:br>
              <a:rPr lang="en-US" sz="3700" smtClean="0"/>
            </a:br>
            <a:r>
              <a:rPr lang="en-US" sz="3700" smtClean="0"/>
              <a:t>Ordered Array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7813675" cy="13716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An </a:t>
            </a:r>
            <a:r>
              <a:rPr lang="en-US" sz="2000" b="1" smtClean="0">
                <a:latin typeface="Times New Roman" pitchFamily="18" charset="0"/>
              </a:rPr>
              <a:t>ordered array </a:t>
            </a:r>
            <a:r>
              <a:rPr lang="en-US" sz="2000" smtClean="0">
                <a:latin typeface="Times New Roman" pitchFamily="18" charset="0"/>
              </a:rPr>
              <a:t>is a sequence of data, in rank order, from the smallest value to the largest value.</a:t>
            </a:r>
            <a:endParaRPr lang="en-US" sz="2400" smtClean="0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Shows range (minimum value to maximum value)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May help identify outliers (unusual observations)</a:t>
            </a:r>
          </a:p>
        </p:txBody>
      </p:sp>
      <p:graphicFrame>
        <p:nvGraphicFramePr>
          <p:cNvPr id="197691" name="Group 59"/>
          <p:cNvGraphicFramePr>
            <a:graphicFrameLocks noGrp="1"/>
          </p:cNvGraphicFramePr>
          <p:nvPr>
            <p:ph sz="half" idx="2"/>
          </p:nvPr>
        </p:nvGraphicFramePr>
        <p:xfrm>
          <a:off x="609600" y="3236913"/>
          <a:ext cx="7462838" cy="3080068"/>
        </p:xfrm>
        <a:graphic>
          <a:graphicData uri="http://schemas.openxmlformats.org/drawingml/2006/table">
            <a:tbl>
              <a:tblPr/>
              <a:tblGrid>
                <a:gridCol w="1755775"/>
                <a:gridCol w="877888"/>
                <a:gridCol w="966787"/>
                <a:gridCol w="965200"/>
                <a:gridCol w="965200"/>
                <a:gridCol w="966788"/>
                <a:gridCol w="965200"/>
              </a:tblGrid>
              <a:tr h="369888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 of Surveyed College Students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Day 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87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Night 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4092" name="TextBox 6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45058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C3B04892-0963-4882-A4D9-A74F80238CE8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 smtClean="0"/>
              <a:t>Organizing Numerical Data: </a:t>
            </a:r>
            <a:br>
              <a:rPr lang="en-US" sz="3700" smtClean="0"/>
            </a:br>
            <a:r>
              <a:rPr lang="en-US" sz="3700" smtClean="0"/>
              <a:t>Frequency Distribution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39449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The </a:t>
            </a:r>
            <a:r>
              <a:rPr lang="en-US" sz="2000" b="1" smtClean="0">
                <a:latin typeface="Times New Roman" pitchFamily="18" charset="0"/>
              </a:rPr>
              <a:t>frequency distribution </a:t>
            </a:r>
            <a:r>
              <a:rPr lang="en-US" sz="2000" smtClean="0">
                <a:latin typeface="Times New Roman" pitchFamily="18" charset="0"/>
              </a:rPr>
              <a:t>is a summary table in which the data are arranged into numerically ordered classes.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You must give attention to selecting the appropriate </a:t>
            </a:r>
            <a:r>
              <a:rPr lang="en-US" sz="2000" i="1" smtClean="0">
                <a:latin typeface="Times New Roman" pitchFamily="18" charset="0"/>
              </a:rPr>
              <a:t>number </a:t>
            </a:r>
            <a:r>
              <a:rPr lang="en-US" sz="2000" smtClean="0">
                <a:latin typeface="Times New Roman" pitchFamily="18" charset="0"/>
              </a:rPr>
              <a:t>of </a:t>
            </a:r>
            <a:r>
              <a:rPr lang="en-US" sz="2000" b="1" smtClean="0">
                <a:latin typeface="Times New Roman" pitchFamily="18" charset="0"/>
              </a:rPr>
              <a:t>class groupings </a:t>
            </a:r>
            <a:r>
              <a:rPr lang="en-US" sz="2000" smtClean="0">
                <a:latin typeface="Times New Roman" pitchFamily="18" charset="0"/>
              </a:rPr>
              <a:t>for the table, determining a suitable </a:t>
            </a:r>
            <a:r>
              <a:rPr lang="en-US" sz="2000" i="1" smtClean="0">
                <a:latin typeface="Times New Roman" pitchFamily="18" charset="0"/>
              </a:rPr>
              <a:t>width </a:t>
            </a:r>
            <a:r>
              <a:rPr lang="en-US" sz="2000" smtClean="0">
                <a:latin typeface="Times New Roman" pitchFamily="18" charset="0"/>
              </a:rPr>
              <a:t>of a class grouping, and establishing the </a:t>
            </a:r>
            <a:r>
              <a:rPr lang="en-US" sz="2000" i="1" smtClean="0">
                <a:latin typeface="Times New Roman" pitchFamily="18" charset="0"/>
              </a:rPr>
              <a:t>boundaries </a:t>
            </a:r>
            <a:r>
              <a:rPr lang="en-US" sz="2000" smtClean="0">
                <a:latin typeface="Times New Roman" pitchFamily="18" charset="0"/>
              </a:rPr>
              <a:t>of each class grouping to avoid overlapping.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 sz="20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The number of classes depends on the number of values in the data.  With a larger number of values, typically there are more classes.  In general, a frequency distribution should have at least 5 but no more than 15 classes.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0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To determine the </a:t>
            </a:r>
            <a:r>
              <a:rPr lang="en-US" sz="2000" b="1" smtClean="0">
                <a:latin typeface="Times New Roman" pitchFamily="18" charset="0"/>
              </a:rPr>
              <a:t>width of a class interval, </a:t>
            </a:r>
            <a:r>
              <a:rPr lang="en-US" sz="2000" smtClean="0">
                <a:latin typeface="Times New Roman" pitchFamily="18" charset="0"/>
              </a:rPr>
              <a:t>you divide the </a:t>
            </a:r>
            <a:r>
              <a:rPr lang="en-US" sz="2000" b="1" smtClean="0">
                <a:latin typeface="Times New Roman" pitchFamily="18" charset="0"/>
              </a:rPr>
              <a:t>range </a:t>
            </a:r>
            <a:r>
              <a:rPr lang="en-US" sz="2000" smtClean="0">
                <a:latin typeface="Times New Roman" pitchFamily="18" charset="0"/>
              </a:rPr>
              <a:t>(Highest value–Lowest value) of the data by the number of class groupings desired. </a:t>
            </a:r>
          </a:p>
        </p:txBody>
      </p:sp>
      <p:sp>
        <p:nvSpPr>
          <p:cNvPr id="45061" name="TextBox 5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46082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74659982-B0A7-482B-8C60-C5815DBADCCA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 smtClean="0"/>
              <a:t>Organizing Numerical Data: </a:t>
            </a:r>
            <a:br>
              <a:rPr lang="en-US" sz="3700" smtClean="0"/>
            </a:br>
            <a:r>
              <a:rPr lang="en-US" sz="3700" smtClean="0"/>
              <a:t>Frequency Distribution Example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22513"/>
            <a:ext cx="7696200" cy="1619250"/>
          </a:xfrm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Example: A manufacturer of insulation randomly selects 20 winter days and records the daily high temperature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latin typeface="Times New Roman" pitchFamily="18" charset="0"/>
              </a:rPr>
              <a:t>24, 35, 17, 21, 24, 37, 26, 46, 58, 30, 32, 13, 12, 38, 41, 43, 44, 27, 53, 27</a:t>
            </a:r>
          </a:p>
        </p:txBody>
      </p:sp>
      <p:sp>
        <p:nvSpPr>
          <p:cNvPr id="46085" name="TextBox 5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47106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8BD3CC18-4653-42A3-896E-72CF6EF05DF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 smtClean="0"/>
              <a:t>Organizing Numerical Data: </a:t>
            </a:r>
            <a:br>
              <a:rPr lang="en-US" sz="3700" smtClean="0"/>
            </a:br>
            <a:r>
              <a:rPr lang="en-US" sz="3700" smtClean="0"/>
              <a:t>Frequency Distribution Example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05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Sort raw data in ascending order:</a:t>
            </a:r>
            <a:br>
              <a:rPr lang="en-US" sz="2400" smtClean="0">
                <a:latin typeface="Times New Roman" pitchFamily="18" charset="0"/>
              </a:rPr>
            </a:br>
            <a:r>
              <a:rPr lang="en-US" sz="2000" b="1" smtClean="0">
                <a:latin typeface="Times New Roman" pitchFamily="18" charset="0"/>
              </a:rPr>
              <a:t>12, 13, 17, 21, 24, 24, 26, 27, 27, 30, 32, 35, 37, 38, 41, 43, 44, 46, 53, 58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Find range: </a:t>
            </a:r>
            <a:r>
              <a:rPr lang="en-US" sz="2400" b="1" smtClean="0">
                <a:latin typeface="Times New Roman" pitchFamily="18" charset="0"/>
              </a:rPr>
              <a:t>58 - 12 = 46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Select number of classes: </a:t>
            </a:r>
            <a:r>
              <a:rPr lang="en-US" sz="2400" b="1" smtClean="0">
                <a:latin typeface="Times New Roman" pitchFamily="18" charset="0"/>
              </a:rPr>
              <a:t>5 (usually between 5 and 15)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Compute class interval (width): </a:t>
            </a:r>
            <a:r>
              <a:rPr lang="en-US" sz="2400" b="1" smtClean="0">
                <a:latin typeface="Times New Roman" pitchFamily="18" charset="0"/>
              </a:rPr>
              <a:t>10 (46/5 then round up)</a:t>
            </a:r>
            <a:endParaRPr 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Determine class boundaries (limits):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800" b="1" smtClean="0">
                <a:latin typeface="Times New Roman" pitchFamily="18" charset="0"/>
              </a:rPr>
              <a:t>Class 1:  10 to less than 20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800" b="1" smtClean="0">
                <a:latin typeface="Times New Roman" pitchFamily="18" charset="0"/>
              </a:rPr>
              <a:t>Class 2:  20 to less than 30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800" b="1" smtClean="0">
                <a:latin typeface="Times New Roman" pitchFamily="18" charset="0"/>
              </a:rPr>
              <a:t>Class 3:  30 to less than 40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800" b="1" smtClean="0">
                <a:latin typeface="Times New Roman" pitchFamily="18" charset="0"/>
              </a:rPr>
              <a:t>Class 4:  40 to less than 50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800" b="1" smtClean="0">
                <a:latin typeface="Times New Roman" pitchFamily="18" charset="0"/>
              </a:rPr>
              <a:t>Class 5:  50 to less than 60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Compute class midpoints: </a:t>
            </a:r>
            <a:r>
              <a:rPr lang="en-US" sz="2400" b="1" smtClean="0">
                <a:latin typeface="Times New Roman" pitchFamily="18" charset="0"/>
              </a:rPr>
              <a:t>15, 25, 35, 45,  55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Count observations &amp; assign to classes</a:t>
            </a:r>
          </a:p>
        </p:txBody>
      </p:sp>
      <p:sp>
        <p:nvSpPr>
          <p:cNvPr id="47109" name="TextBox 5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F933F44E-BD1A-4FEB-9A5F-A98C881373F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2" name="Rectangle 107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20483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</a:t>
            </a:r>
            <a:endParaRPr lang="en-US" sz="1000"/>
          </a:p>
        </p:txBody>
      </p:sp>
      <p:sp>
        <p:nvSpPr>
          <p:cNvPr id="20484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AF7A69D2-C589-4832-B2C4-07DF549FBE2A}" type="slidenum">
              <a:rPr lang="en-US" sz="1000"/>
              <a:pPr algn="r"/>
              <a:t>3</a:t>
            </a:fld>
            <a:endParaRPr lang="en-US" sz="1000"/>
          </a:p>
        </p:txBody>
      </p:sp>
      <p:sp>
        <p:nvSpPr>
          <p:cNvPr id="20485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</a:t>
            </a:r>
            <a:endParaRPr lang="en-US" sz="1000"/>
          </a:p>
        </p:txBody>
      </p:sp>
      <p:sp>
        <p:nvSpPr>
          <p:cNvPr id="20486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AACEEECB-63F4-4C1A-B27E-526FC9F36316}" type="slidenum">
              <a:rPr lang="en-US" sz="1000"/>
              <a:pPr algn="r"/>
              <a:t>3</a:t>
            </a:fld>
            <a:endParaRPr lang="en-US" sz="1000"/>
          </a:p>
        </p:txBody>
      </p:sp>
      <p:sp>
        <p:nvSpPr>
          <p:cNvPr id="20487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383463" cy="990600"/>
          </a:xfrm>
        </p:spPr>
        <p:txBody>
          <a:bodyPr/>
          <a:lstStyle/>
          <a:p>
            <a:r>
              <a:rPr lang="en-US" smtClean="0"/>
              <a:t>In Business, Statistics Has Many Important Uses</a:t>
            </a:r>
          </a:p>
        </p:txBody>
      </p:sp>
      <p:sp>
        <p:nvSpPr>
          <p:cNvPr id="2048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summarize business data</a:t>
            </a:r>
          </a:p>
          <a:p>
            <a:endParaRPr lang="en-US" smtClean="0"/>
          </a:p>
          <a:p>
            <a:r>
              <a:rPr lang="en-US" smtClean="0"/>
              <a:t>To draw conclusions from business data</a:t>
            </a:r>
          </a:p>
          <a:p>
            <a:endParaRPr lang="en-US" smtClean="0"/>
          </a:p>
          <a:p>
            <a:r>
              <a:rPr lang="en-US" smtClean="0"/>
              <a:t>To make reliable forecasts about business activities</a:t>
            </a:r>
          </a:p>
          <a:p>
            <a:endParaRPr lang="en-US" smtClean="0"/>
          </a:p>
          <a:p>
            <a:r>
              <a:rPr lang="en-US" smtClean="0"/>
              <a:t>To improve business processes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48130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6E3E3E11-FAF2-431F-9166-5B73D717DA0B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77200" cy="990600"/>
          </a:xfrm>
        </p:spPr>
        <p:txBody>
          <a:bodyPr/>
          <a:lstStyle/>
          <a:p>
            <a:pPr algn="l" eaLnBrk="1" hangingPunct="1"/>
            <a:r>
              <a:rPr lang="en-US" sz="3200" smtClean="0"/>
              <a:t>Organizing Numerical Data: Frequency Distribution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2743200"/>
            <a:ext cx="8534400" cy="3733800"/>
            <a:chOff x="192" y="1392"/>
            <a:chExt cx="5376" cy="2352"/>
          </a:xfrm>
        </p:grpSpPr>
        <p:sp>
          <p:nvSpPr>
            <p:cNvPr id="48135" name="Rectangle 4"/>
            <p:cNvSpPr>
              <a:spLocks noChangeArrowheads="1"/>
            </p:cNvSpPr>
            <p:nvPr/>
          </p:nvSpPr>
          <p:spPr bwMode="auto">
            <a:xfrm>
              <a:off x="192" y="1392"/>
              <a:ext cx="5376" cy="235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136" name="Line 5"/>
            <p:cNvSpPr>
              <a:spLocks noChangeShapeType="1"/>
            </p:cNvSpPr>
            <p:nvPr/>
          </p:nvSpPr>
          <p:spPr bwMode="auto">
            <a:xfrm>
              <a:off x="426" y="2016"/>
              <a:ext cx="370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7" name="Line 6"/>
            <p:cNvSpPr>
              <a:spLocks noChangeShapeType="1"/>
            </p:cNvSpPr>
            <p:nvPr/>
          </p:nvSpPr>
          <p:spPr bwMode="auto">
            <a:xfrm>
              <a:off x="2064" y="1440"/>
              <a:ext cx="0" cy="22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8" name="Rectangle 7"/>
            <p:cNvSpPr>
              <a:spLocks noChangeArrowheads="1"/>
            </p:cNvSpPr>
            <p:nvPr/>
          </p:nvSpPr>
          <p:spPr bwMode="auto">
            <a:xfrm>
              <a:off x="336" y="1580"/>
              <a:ext cx="395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/>
                <a:t>  </a:t>
              </a:r>
              <a:r>
                <a:rPr lang="en-US" sz="2000" b="1"/>
                <a:t>Class                           Midpoints	Frequency</a:t>
              </a:r>
            </a:p>
          </p:txBody>
        </p:sp>
        <p:sp>
          <p:nvSpPr>
            <p:cNvPr id="48139" name="Rectangle 8"/>
            <p:cNvSpPr>
              <a:spLocks noChangeArrowheads="1"/>
            </p:cNvSpPr>
            <p:nvPr/>
          </p:nvSpPr>
          <p:spPr bwMode="auto">
            <a:xfrm>
              <a:off x="236" y="2060"/>
              <a:ext cx="5254" cy="14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10 but less than 20                   15		3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20 but less than 30                   25		6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30 but less than 40                   35		5              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40 but less than 50                   45		4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50 but less than 60                   55		2             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rgbClr val="CC0000"/>
                  </a:solidFill>
                  <a:latin typeface="Times New Roman" pitchFamily="18" charset="0"/>
                </a:rPr>
                <a:t>                </a:t>
              </a:r>
              <a:r>
                <a:rPr lang="en-US" sz="2200" b="1">
                  <a:latin typeface="Times New Roman" pitchFamily="18" charset="0"/>
                </a:rPr>
                <a:t>Total</a:t>
              </a:r>
              <a:r>
                <a:rPr lang="en-US" sz="2200" b="1">
                  <a:solidFill>
                    <a:srgbClr val="CC0000"/>
                  </a:solidFill>
                  <a:latin typeface="Times New Roman" pitchFamily="18" charset="0"/>
                </a:rPr>
                <a:t>	                       		           </a:t>
              </a:r>
              <a:r>
                <a:rPr lang="en-US" sz="2200" b="1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48140" name="Line 9"/>
            <p:cNvSpPr>
              <a:spLocks noChangeShapeType="1"/>
            </p:cNvSpPr>
            <p:nvPr/>
          </p:nvSpPr>
          <p:spPr bwMode="auto">
            <a:xfrm>
              <a:off x="3024" y="1440"/>
              <a:ext cx="0" cy="22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1" name="Line 11"/>
            <p:cNvSpPr>
              <a:spLocks noChangeShapeType="1"/>
            </p:cNvSpPr>
            <p:nvPr/>
          </p:nvSpPr>
          <p:spPr bwMode="auto">
            <a:xfrm>
              <a:off x="4128" y="1440"/>
              <a:ext cx="0" cy="22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2" name="Line 13"/>
            <p:cNvSpPr>
              <a:spLocks noChangeShapeType="1"/>
            </p:cNvSpPr>
            <p:nvPr/>
          </p:nvSpPr>
          <p:spPr bwMode="auto">
            <a:xfrm>
              <a:off x="384" y="3312"/>
              <a:ext cx="37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33" name="Rectangle 14"/>
          <p:cNvSpPr>
            <a:spLocks noChangeArrowheads="1"/>
          </p:cNvSpPr>
          <p:nvPr/>
        </p:nvSpPr>
        <p:spPr bwMode="auto">
          <a:xfrm>
            <a:off x="304800" y="1676400"/>
            <a:ext cx="8534400" cy="91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Data in ordered array: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12, 13, 17, 21, 24, 24, 26, 27, 27, 30, 32, 35, 37, 38, 41, 43, 44, 46, 53, 58</a:t>
            </a:r>
          </a:p>
        </p:txBody>
      </p:sp>
      <p:sp>
        <p:nvSpPr>
          <p:cNvPr id="48134" name="TextBox 16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49154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D6AB06CC-BB2E-4358-8025-0D1F528C8DD1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77200" cy="990600"/>
          </a:xfrm>
        </p:spPr>
        <p:txBody>
          <a:bodyPr/>
          <a:lstStyle/>
          <a:p>
            <a:pPr algn="l" eaLnBrk="1" hangingPunct="1"/>
            <a:r>
              <a:rPr lang="en-US" sz="3200" smtClean="0"/>
              <a:t>Organizing Numerical Data: Relative &amp; Percent Frequency Distribution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2743200"/>
            <a:ext cx="8534400" cy="3733800"/>
            <a:chOff x="192" y="1392"/>
            <a:chExt cx="5376" cy="2352"/>
          </a:xfrm>
        </p:grpSpPr>
        <p:sp>
          <p:nvSpPr>
            <p:cNvPr id="49159" name="Rectangle 4"/>
            <p:cNvSpPr>
              <a:spLocks noChangeArrowheads="1"/>
            </p:cNvSpPr>
            <p:nvPr/>
          </p:nvSpPr>
          <p:spPr bwMode="auto">
            <a:xfrm>
              <a:off x="192" y="1392"/>
              <a:ext cx="5376" cy="235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9160" name="Line 5"/>
            <p:cNvSpPr>
              <a:spLocks noChangeShapeType="1"/>
            </p:cNvSpPr>
            <p:nvPr/>
          </p:nvSpPr>
          <p:spPr bwMode="auto">
            <a:xfrm>
              <a:off x="426" y="2016"/>
              <a:ext cx="496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1" name="Line 6"/>
            <p:cNvSpPr>
              <a:spLocks noChangeShapeType="1"/>
            </p:cNvSpPr>
            <p:nvPr/>
          </p:nvSpPr>
          <p:spPr bwMode="auto">
            <a:xfrm>
              <a:off x="2064" y="1440"/>
              <a:ext cx="0" cy="22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2" name="Rectangle 7"/>
            <p:cNvSpPr>
              <a:spLocks noChangeArrowheads="1"/>
            </p:cNvSpPr>
            <p:nvPr/>
          </p:nvSpPr>
          <p:spPr bwMode="auto">
            <a:xfrm>
              <a:off x="336" y="1580"/>
              <a:ext cx="395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/>
                <a:t>  </a:t>
              </a:r>
              <a:r>
                <a:rPr lang="en-US" sz="2000" b="1"/>
                <a:t>Class                           Frequency</a:t>
              </a:r>
            </a:p>
          </p:txBody>
        </p:sp>
        <p:sp>
          <p:nvSpPr>
            <p:cNvPr id="49163" name="Rectangle 8"/>
            <p:cNvSpPr>
              <a:spLocks noChangeArrowheads="1"/>
            </p:cNvSpPr>
            <p:nvPr/>
          </p:nvSpPr>
          <p:spPr bwMode="auto">
            <a:xfrm>
              <a:off x="236" y="2060"/>
              <a:ext cx="5254" cy="14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10 but less than 20                   3                  .15                       15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20 but less than 30                   6                  .30                       30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30 but less than 40                   5                  .25                       25              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40 but less than 50                   4                  .20                       20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chemeClr val="bg2"/>
                  </a:solidFill>
                  <a:latin typeface="Times New Roman" pitchFamily="18" charset="0"/>
                </a:rPr>
                <a:t>50 but less than 60                   2                  .10                       10             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2200" b="1">
                  <a:solidFill>
                    <a:srgbClr val="CC0000"/>
                  </a:solidFill>
                  <a:latin typeface="Times New Roman" pitchFamily="18" charset="0"/>
                </a:rPr>
                <a:t>                </a:t>
              </a:r>
              <a:r>
                <a:rPr lang="en-US" sz="2200" b="1">
                  <a:latin typeface="Times New Roman" pitchFamily="18" charset="0"/>
                </a:rPr>
                <a:t>Total</a:t>
              </a:r>
              <a:r>
                <a:rPr lang="en-US" sz="2200" b="1">
                  <a:solidFill>
                    <a:srgbClr val="CC0000"/>
                  </a:solidFill>
                  <a:latin typeface="Times New Roman" pitchFamily="18" charset="0"/>
                </a:rPr>
                <a:t>	                       </a:t>
              </a:r>
              <a:r>
                <a:rPr lang="en-US" sz="2200" b="1">
                  <a:latin typeface="Times New Roman" pitchFamily="18" charset="0"/>
                </a:rPr>
                <a:t>20                1.00                     100</a:t>
              </a:r>
            </a:p>
          </p:txBody>
        </p:sp>
        <p:sp>
          <p:nvSpPr>
            <p:cNvPr id="49164" name="Line 9"/>
            <p:cNvSpPr>
              <a:spLocks noChangeShapeType="1"/>
            </p:cNvSpPr>
            <p:nvPr/>
          </p:nvSpPr>
          <p:spPr bwMode="auto">
            <a:xfrm>
              <a:off x="3024" y="1440"/>
              <a:ext cx="0" cy="22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5" name="Rectangle 10"/>
            <p:cNvSpPr>
              <a:spLocks noChangeArrowheads="1"/>
            </p:cNvSpPr>
            <p:nvPr/>
          </p:nvSpPr>
          <p:spPr bwMode="auto">
            <a:xfrm>
              <a:off x="3072" y="1536"/>
              <a:ext cx="960" cy="42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/>
                <a:t>Relative</a:t>
              </a:r>
            </a:p>
            <a:p>
              <a:pPr algn="ctr" eaLnBrk="0" hangingPunct="0">
                <a:lnSpc>
                  <a:spcPct val="40000"/>
                </a:lnSpc>
                <a:spcBef>
                  <a:spcPct val="50000"/>
                </a:spcBef>
              </a:pPr>
              <a:r>
                <a:rPr lang="en-US" sz="2000" b="1"/>
                <a:t>Frequency</a:t>
              </a:r>
            </a:p>
          </p:txBody>
        </p:sp>
        <p:sp>
          <p:nvSpPr>
            <p:cNvPr id="49166" name="Line 11"/>
            <p:cNvSpPr>
              <a:spLocks noChangeShapeType="1"/>
            </p:cNvSpPr>
            <p:nvPr/>
          </p:nvSpPr>
          <p:spPr bwMode="auto">
            <a:xfrm>
              <a:off x="4128" y="1440"/>
              <a:ext cx="0" cy="22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7" name="Rectangle 12"/>
            <p:cNvSpPr>
              <a:spLocks noChangeArrowheads="1"/>
            </p:cNvSpPr>
            <p:nvPr/>
          </p:nvSpPr>
          <p:spPr bwMode="auto">
            <a:xfrm>
              <a:off x="4224" y="1584"/>
              <a:ext cx="111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/>
                <a:t> </a:t>
              </a:r>
              <a:r>
                <a:rPr lang="en-US" sz="2000" b="1"/>
                <a:t>Percentage</a:t>
              </a:r>
            </a:p>
          </p:txBody>
        </p:sp>
        <p:sp>
          <p:nvSpPr>
            <p:cNvPr id="49168" name="Line 13"/>
            <p:cNvSpPr>
              <a:spLocks noChangeShapeType="1"/>
            </p:cNvSpPr>
            <p:nvPr/>
          </p:nvSpPr>
          <p:spPr bwMode="auto">
            <a:xfrm>
              <a:off x="384" y="3312"/>
              <a:ext cx="50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57" name="Rectangle 14"/>
          <p:cNvSpPr>
            <a:spLocks noChangeArrowheads="1"/>
          </p:cNvSpPr>
          <p:nvPr/>
        </p:nvSpPr>
        <p:spPr bwMode="auto">
          <a:xfrm>
            <a:off x="304800" y="1676400"/>
            <a:ext cx="8534400" cy="91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Data in ordered array: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12, 13, 17, 21, 24, 24, 26, 27, 27, 30, 32, 35, 37, 38, 41, 43, 44, 46, 53, 58</a:t>
            </a:r>
          </a:p>
        </p:txBody>
      </p:sp>
      <p:sp>
        <p:nvSpPr>
          <p:cNvPr id="49158" name="TextBox 16"/>
          <p:cNvSpPr txBox="1">
            <a:spLocks noChangeArrowheads="1"/>
          </p:cNvSpPr>
          <p:nvPr/>
        </p:nvSpPr>
        <p:spPr bwMode="auto">
          <a:xfrm>
            <a:off x="7467600" y="11430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50178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659E69A1-8384-4188-A389-98D97103DDD3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77200" cy="9906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3200" smtClean="0"/>
              <a:t>Organizing Numerical Data: Cumulative Frequency Distribution Example</a:t>
            </a:r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304800" y="2819400"/>
            <a:ext cx="8534400" cy="3733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609600" y="1828800"/>
            <a:ext cx="80200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0182" name="Line 5"/>
          <p:cNvSpPr>
            <a:spLocks noChangeShapeType="1"/>
          </p:cNvSpPr>
          <p:nvPr/>
        </p:nvSpPr>
        <p:spPr bwMode="auto">
          <a:xfrm>
            <a:off x="304800" y="3810000"/>
            <a:ext cx="8534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Line 6"/>
          <p:cNvSpPr>
            <a:spLocks noChangeShapeType="1"/>
          </p:cNvSpPr>
          <p:nvPr/>
        </p:nvSpPr>
        <p:spPr bwMode="auto">
          <a:xfrm>
            <a:off x="2819400" y="2819400"/>
            <a:ext cx="0" cy="373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Rectangle 7"/>
          <p:cNvSpPr>
            <a:spLocks noChangeArrowheads="1"/>
          </p:cNvSpPr>
          <p:nvPr/>
        </p:nvSpPr>
        <p:spPr bwMode="auto">
          <a:xfrm>
            <a:off x="762000" y="3200400"/>
            <a:ext cx="10668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</a:rPr>
              <a:t>Class</a:t>
            </a:r>
          </a:p>
        </p:txBody>
      </p:sp>
      <p:sp>
        <p:nvSpPr>
          <p:cNvPr id="50185" name="Rectangle 8"/>
          <p:cNvSpPr>
            <a:spLocks noChangeArrowheads="1"/>
          </p:cNvSpPr>
          <p:nvPr/>
        </p:nvSpPr>
        <p:spPr bwMode="auto">
          <a:xfrm>
            <a:off x="374650" y="3879850"/>
            <a:ext cx="8340725" cy="2419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en-US" sz="2000" b="1">
                <a:solidFill>
                  <a:schemeClr val="bg2"/>
                </a:solidFill>
              </a:rPr>
              <a:t>10 but less than 20  	   3                 15%                 3                   15%</a:t>
            </a:r>
          </a:p>
          <a:p>
            <a:pPr eaLnBrk="0" hangingPunct="0">
              <a:spcBef>
                <a:spcPct val="30000"/>
              </a:spcBef>
            </a:pPr>
            <a:r>
              <a:rPr lang="en-US" sz="2000" b="1">
                <a:solidFill>
                  <a:schemeClr val="bg2"/>
                </a:solidFill>
              </a:rPr>
              <a:t>20 but less than 30	   6                 30%                 9                   45%</a:t>
            </a:r>
          </a:p>
          <a:p>
            <a:pPr eaLnBrk="0" hangingPunct="0">
              <a:spcBef>
                <a:spcPct val="30000"/>
              </a:spcBef>
            </a:pPr>
            <a:r>
              <a:rPr lang="en-US" sz="2000" b="1">
                <a:solidFill>
                  <a:schemeClr val="bg2"/>
                </a:solidFill>
              </a:rPr>
              <a:t>30 but less than 40	   5                 25%               14                   70%</a:t>
            </a:r>
          </a:p>
          <a:p>
            <a:pPr eaLnBrk="0" hangingPunct="0">
              <a:spcBef>
                <a:spcPct val="30000"/>
              </a:spcBef>
            </a:pPr>
            <a:r>
              <a:rPr lang="en-US" sz="2000" b="1">
                <a:solidFill>
                  <a:schemeClr val="bg2"/>
                </a:solidFill>
              </a:rPr>
              <a:t>40 but less than 50          4                 20%               18                   90%</a:t>
            </a:r>
          </a:p>
          <a:p>
            <a:pPr eaLnBrk="0" hangingPunct="0">
              <a:spcBef>
                <a:spcPct val="30000"/>
              </a:spcBef>
            </a:pPr>
            <a:r>
              <a:rPr lang="en-US" sz="2000" b="1">
                <a:solidFill>
                  <a:schemeClr val="bg2"/>
                </a:solidFill>
              </a:rPr>
              <a:t>50 but less than 60	   2                 10%               20                 100%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</a:rPr>
              <a:t>                Total	             20                 100	     20		100%</a:t>
            </a:r>
            <a:r>
              <a:rPr lang="en-US" b="1">
                <a:solidFill>
                  <a:srgbClr val="CC0000"/>
                </a:solidFill>
              </a:rPr>
              <a:t>          </a:t>
            </a:r>
          </a:p>
        </p:txBody>
      </p:sp>
      <p:sp>
        <p:nvSpPr>
          <p:cNvPr id="50186" name="Line 9"/>
          <p:cNvSpPr>
            <a:spLocks noChangeShapeType="1"/>
          </p:cNvSpPr>
          <p:nvPr/>
        </p:nvSpPr>
        <p:spPr bwMode="auto">
          <a:xfrm>
            <a:off x="4191000" y="2819400"/>
            <a:ext cx="0" cy="373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Rectangle 10"/>
          <p:cNvSpPr>
            <a:spLocks noChangeArrowheads="1"/>
          </p:cNvSpPr>
          <p:nvPr/>
        </p:nvSpPr>
        <p:spPr bwMode="auto">
          <a:xfrm>
            <a:off x="4114800" y="3200400"/>
            <a:ext cx="16002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</a:rPr>
              <a:t>Percentage</a:t>
            </a:r>
          </a:p>
        </p:txBody>
      </p:sp>
      <p:sp>
        <p:nvSpPr>
          <p:cNvPr id="50188" name="Line 11"/>
          <p:cNvSpPr>
            <a:spLocks noChangeShapeType="1"/>
          </p:cNvSpPr>
          <p:nvPr/>
        </p:nvSpPr>
        <p:spPr bwMode="auto">
          <a:xfrm>
            <a:off x="5638800" y="2819400"/>
            <a:ext cx="0" cy="373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Rectangle 12"/>
          <p:cNvSpPr>
            <a:spLocks noChangeArrowheads="1"/>
          </p:cNvSpPr>
          <p:nvPr/>
        </p:nvSpPr>
        <p:spPr bwMode="auto">
          <a:xfrm>
            <a:off x="7239000" y="3095625"/>
            <a:ext cx="16002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Cumulative Percentage</a:t>
            </a:r>
          </a:p>
        </p:txBody>
      </p:sp>
      <p:sp>
        <p:nvSpPr>
          <p:cNvPr id="50190" name="Line 13"/>
          <p:cNvSpPr>
            <a:spLocks noChangeShapeType="1"/>
          </p:cNvSpPr>
          <p:nvPr/>
        </p:nvSpPr>
        <p:spPr bwMode="auto">
          <a:xfrm>
            <a:off x="304800" y="5867400"/>
            <a:ext cx="8534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Rectangle 14"/>
          <p:cNvSpPr>
            <a:spLocks noChangeArrowheads="1"/>
          </p:cNvSpPr>
          <p:nvPr/>
        </p:nvSpPr>
        <p:spPr bwMode="auto">
          <a:xfrm>
            <a:off x="304800" y="1657350"/>
            <a:ext cx="8534400" cy="91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Data in ordered array: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12, 13, 17, 21, 24, 24, 26, 27, 27, 30, 32, 35, 37, 38, 41, 43, 44, 46, 53, 58</a:t>
            </a:r>
          </a:p>
        </p:txBody>
      </p:sp>
      <p:sp>
        <p:nvSpPr>
          <p:cNvPr id="50192" name="Rectangle 15"/>
          <p:cNvSpPr>
            <a:spLocks noChangeArrowheads="1"/>
          </p:cNvSpPr>
          <p:nvPr/>
        </p:nvSpPr>
        <p:spPr bwMode="auto">
          <a:xfrm>
            <a:off x="2743200" y="3200400"/>
            <a:ext cx="1524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</a:rPr>
              <a:t>Frequency</a:t>
            </a:r>
          </a:p>
        </p:txBody>
      </p:sp>
      <p:sp>
        <p:nvSpPr>
          <p:cNvPr id="50193" name="Rectangle 16"/>
          <p:cNvSpPr>
            <a:spLocks noChangeArrowheads="1"/>
          </p:cNvSpPr>
          <p:nvPr/>
        </p:nvSpPr>
        <p:spPr bwMode="auto">
          <a:xfrm>
            <a:off x="5562600" y="3048000"/>
            <a:ext cx="177165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Cumulative Frequency</a:t>
            </a:r>
          </a:p>
        </p:txBody>
      </p:sp>
      <p:sp>
        <p:nvSpPr>
          <p:cNvPr id="50194" name="Line 17"/>
          <p:cNvSpPr>
            <a:spLocks noChangeShapeType="1"/>
          </p:cNvSpPr>
          <p:nvPr/>
        </p:nvSpPr>
        <p:spPr bwMode="auto">
          <a:xfrm>
            <a:off x="7239000" y="2819400"/>
            <a:ext cx="0" cy="373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TextBox 19"/>
          <p:cNvSpPr txBox="1">
            <a:spLocks noChangeArrowheads="1"/>
          </p:cNvSpPr>
          <p:nvPr/>
        </p:nvSpPr>
        <p:spPr bwMode="auto">
          <a:xfrm>
            <a:off x="7543800" y="12954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51202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734B37EC-FF38-47EB-A254-E7CD27607D89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696200" cy="685800"/>
          </a:xfrm>
        </p:spPr>
        <p:txBody>
          <a:bodyPr/>
          <a:lstStyle/>
          <a:p>
            <a:pPr algn="l" defTabSz="914400" eaLnBrk="1" hangingPunct="1"/>
            <a:r>
              <a:rPr lang="en-US" sz="3600" smtClean="0"/>
              <a:t>Why Use a Frequency Distribution?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63763"/>
            <a:ext cx="7315200" cy="4197350"/>
          </a:xfrm>
        </p:spPr>
        <p:txBody>
          <a:bodyPr/>
          <a:lstStyle/>
          <a:p>
            <a:pPr marL="342900" indent="-342900" defTabSz="914400" eaLnBrk="1" hangingPunct="1">
              <a:lnSpc>
                <a:spcPct val="105000"/>
              </a:lnSpc>
              <a:spcBef>
                <a:spcPct val="55000"/>
              </a:spcBef>
            </a:pPr>
            <a:r>
              <a:rPr lang="en-US" smtClean="0"/>
              <a:t>It condenses the raw data into a more useful form</a:t>
            </a:r>
          </a:p>
          <a:p>
            <a:pPr marL="342900" indent="-342900" defTabSz="914400" eaLnBrk="1" hangingPunct="1">
              <a:lnSpc>
                <a:spcPct val="105000"/>
              </a:lnSpc>
              <a:spcBef>
                <a:spcPct val="55000"/>
              </a:spcBef>
            </a:pPr>
            <a:r>
              <a:rPr lang="en-US" smtClean="0"/>
              <a:t>It allows for a quick visual interpretation of the data</a:t>
            </a:r>
          </a:p>
          <a:p>
            <a:pPr marL="342900" indent="-342900" defTabSz="914400" eaLnBrk="1" hangingPunct="1">
              <a:lnSpc>
                <a:spcPct val="105000"/>
              </a:lnSpc>
              <a:spcBef>
                <a:spcPct val="55000"/>
              </a:spcBef>
            </a:pPr>
            <a:r>
              <a:rPr lang="en-US" smtClean="0"/>
              <a:t>It enables the determination of the major characteristics of the data set including where the data are concentrated / clustered</a:t>
            </a:r>
          </a:p>
        </p:txBody>
      </p:sp>
      <p:sp>
        <p:nvSpPr>
          <p:cNvPr id="51205" name="TextBox 5"/>
          <p:cNvSpPr txBox="1">
            <a:spLocks noChangeArrowheads="1"/>
          </p:cNvSpPr>
          <p:nvPr/>
        </p:nvSpPr>
        <p:spPr bwMode="auto">
          <a:xfrm>
            <a:off x="7543800" y="12954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52226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5B7AA9B6-67E2-4844-8CAF-2A304197681F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/>
              <a:t>Frequency Distributions:</a:t>
            </a:r>
            <a:br>
              <a:rPr lang="en-US" sz="3600" smtClean="0"/>
            </a:br>
            <a:r>
              <a:rPr lang="en-US" sz="3600" smtClean="0"/>
              <a:t>Some Tips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smtClean="0"/>
              <a:t>Different class boundaries may provide different pictures for the same data (especially for smaller data sets)</a:t>
            </a:r>
          </a:p>
          <a:p>
            <a:pPr eaLnBrk="1" hangingPunct="1">
              <a:lnSpc>
                <a:spcPct val="90000"/>
              </a:lnSpc>
            </a:pPr>
            <a:endParaRPr 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Shifts in data concentration may show up when different class boundaries are chosen</a:t>
            </a:r>
          </a:p>
          <a:p>
            <a:pPr eaLnBrk="1" hangingPunct="1">
              <a:lnSpc>
                <a:spcPct val="90000"/>
              </a:lnSpc>
            </a:pPr>
            <a:endParaRPr 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As the size of the data set increases, the impact of alterations in the selection of class boundaries is greatly reduced</a:t>
            </a:r>
          </a:p>
          <a:p>
            <a:pPr eaLnBrk="1" hangingPunct="1">
              <a:lnSpc>
                <a:spcPct val="90000"/>
              </a:lnSpc>
            </a:pPr>
            <a:endParaRPr 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When comparing two or more groups with different sample sizes, you must use either a relative frequency or a percentage distribution</a:t>
            </a:r>
          </a:p>
        </p:txBody>
      </p:sp>
      <p:sp>
        <p:nvSpPr>
          <p:cNvPr id="52229" name="TextBox 5"/>
          <p:cNvSpPr txBox="1">
            <a:spLocks noChangeArrowheads="1"/>
          </p:cNvSpPr>
          <p:nvPr/>
        </p:nvSpPr>
        <p:spPr bwMode="auto">
          <a:xfrm>
            <a:off x="7543800" y="12954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</a:t>
            </a:r>
            <a:r>
              <a:rPr lang="en-US" sz="2800" u="sng">
                <a:solidFill>
                  <a:srgbClr val="FF0000"/>
                </a:solidFill>
              </a:rPr>
              <a:t>O</a:t>
            </a:r>
            <a:r>
              <a:rPr lang="en-US" sz="2800"/>
              <a:t>VA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53250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EFEA2668-CB03-4945-82BE-09F85E87061C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3251" name="Title 5"/>
          <p:cNvSpPr>
            <a:spLocks noGrp="1"/>
          </p:cNvSpPr>
          <p:nvPr>
            <p:ph type="title"/>
          </p:nvPr>
        </p:nvSpPr>
        <p:spPr>
          <a:xfrm>
            <a:off x="685800" y="381000"/>
            <a:ext cx="8153400" cy="990600"/>
          </a:xfrm>
        </p:spPr>
        <p:txBody>
          <a:bodyPr/>
          <a:lstStyle/>
          <a:p>
            <a:r>
              <a:rPr lang="en-US" smtClean="0"/>
              <a:t>Visualizing Categorical Data Through Graphical Displays</a:t>
            </a:r>
          </a:p>
        </p:txBody>
      </p:sp>
      <p:sp>
        <p:nvSpPr>
          <p:cNvPr id="53252" name="Line 5"/>
          <p:cNvSpPr>
            <a:spLocks noChangeShapeType="1"/>
          </p:cNvSpPr>
          <p:nvPr/>
        </p:nvSpPr>
        <p:spPr bwMode="auto">
          <a:xfrm>
            <a:off x="4418013" y="2127250"/>
            <a:ext cx="0" cy="6905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Rectangle 6"/>
          <p:cNvSpPr>
            <a:spLocks noChangeArrowheads="1"/>
          </p:cNvSpPr>
          <p:nvPr/>
        </p:nvSpPr>
        <p:spPr bwMode="auto">
          <a:xfrm>
            <a:off x="2895600" y="1524000"/>
            <a:ext cx="2968625" cy="955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Categorical Data</a:t>
            </a:r>
          </a:p>
        </p:txBody>
      </p:sp>
      <p:sp>
        <p:nvSpPr>
          <p:cNvPr id="53255" name="Rectangle 9"/>
          <p:cNvSpPr>
            <a:spLocks noChangeArrowheads="1"/>
          </p:cNvSpPr>
          <p:nvPr/>
        </p:nvSpPr>
        <p:spPr bwMode="auto">
          <a:xfrm>
            <a:off x="2894013" y="2817813"/>
            <a:ext cx="2970212" cy="33655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/>
              <a:t>Visualizing Data</a:t>
            </a:r>
          </a:p>
        </p:txBody>
      </p:sp>
      <p:sp>
        <p:nvSpPr>
          <p:cNvPr id="53256" name="Rectangle 18"/>
          <p:cNvSpPr>
            <a:spLocks noChangeArrowheads="1"/>
          </p:cNvSpPr>
          <p:nvPr/>
        </p:nvSpPr>
        <p:spPr bwMode="auto">
          <a:xfrm>
            <a:off x="152400" y="4876800"/>
            <a:ext cx="1143000" cy="7620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 eaLnBrk="0" hangingPunct="0">
              <a:lnSpc>
                <a:spcPct val="90000"/>
              </a:lnSpc>
            </a:pPr>
            <a:r>
              <a:rPr lang="en-US" sz="2000" b="1"/>
              <a:t> Bar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2000" b="1"/>
              <a:t>Chart</a:t>
            </a:r>
          </a:p>
        </p:txBody>
      </p:sp>
      <p:sp>
        <p:nvSpPr>
          <p:cNvPr id="53257" name="Rectangle 18"/>
          <p:cNvSpPr>
            <a:spLocks noChangeArrowheads="1"/>
          </p:cNvSpPr>
          <p:nvPr/>
        </p:nvSpPr>
        <p:spPr bwMode="auto">
          <a:xfrm>
            <a:off x="914400" y="3505200"/>
            <a:ext cx="1981200" cy="10668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000" b="1"/>
              <a:t>Summary Table For One Variable</a:t>
            </a:r>
          </a:p>
        </p:txBody>
      </p:sp>
      <p:cxnSp>
        <p:nvCxnSpPr>
          <p:cNvPr id="53258" name="Shape 18"/>
          <p:cNvCxnSpPr>
            <a:cxnSpLocks noChangeShapeType="1"/>
            <a:stCxn id="53257" idx="0"/>
            <a:endCxn id="53255" idx="1"/>
          </p:cNvCxnSpPr>
          <p:nvPr/>
        </p:nvCxnSpPr>
        <p:spPr bwMode="auto">
          <a:xfrm rot="5400000" flipH="1" flipV="1">
            <a:off x="2139951" y="2751137"/>
            <a:ext cx="519112" cy="989013"/>
          </a:xfrm>
          <a:prstGeom prst="bentConnector2">
            <a:avLst/>
          </a:prstGeom>
          <a:noFill/>
          <a:ln w="15875" algn="ctr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53259" name="Line 19"/>
          <p:cNvSpPr>
            <a:spLocks noChangeShapeType="1"/>
          </p:cNvSpPr>
          <p:nvPr/>
        </p:nvSpPr>
        <p:spPr bwMode="auto">
          <a:xfrm>
            <a:off x="6780213" y="434181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Rectangle 18"/>
          <p:cNvSpPr>
            <a:spLocks noChangeArrowheads="1"/>
          </p:cNvSpPr>
          <p:nvPr/>
        </p:nvSpPr>
        <p:spPr bwMode="auto">
          <a:xfrm>
            <a:off x="5789613" y="3503613"/>
            <a:ext cx="1981200" cy="10668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000" b="1"/>
              <a:t>Contingency Table For Two Variables</a:t>
            </a:r>
          </a:p>
        </p:txBody>
      </p:sp>
      <p:cxnSp>
        <p:nvCxnSpPr>
          <p:cNvPr id="53261" name="Shape 20"/>
          <p:cNvCxnSpPr>
            <a:cxnSpLocks noChangeShapeType="1"/>
            <a:stCxn id="53260" idx="0"/>
            <a:endCxn id="53255" idx="3"/>
          </p:cNvCxnSpPr>
          <p:nvPr/>
        </p:nvCxnSpPr>
        <p:spPr bwMode="auto">
          <a:xfrm rot="16200000" flipV="1">
            <a:off x="6063456" y="2786857"/>
            <a:ext cx="517525" cy="915988"/>
          </a:xfrm>
          <a:prstGeom prst="bentConnector2">
            <a:avLst/>
          </a:prstGeom>
          <a:noFill/>
          <a:ln w="15875" algn="ctr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53262" name="Rectangle 18"/>
          <p:cNvSpPr>
            <a:spLocks noChangeArrowheads="1"/>
          </p:cNvSpPr>
          <p:nvPr/>
        </p:nvSpPr>
        <p:spPr bwMode="auto">
          <a:xfrm>
            <a:off x="5789613" y="4951413"/>
            <a:ext cx="2057400" cy="8382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000" b="1"/>
              <a:t>Side By Side Bar Chart</a:t>
            </a:r>
          </a:p>
        </p:txBody>
      </p:sp>
      <p:sp>
        <p:nvSpPr>
          <p:cNvPr id="53263" name="TextBox 17"/>
          <p:cNvSpPr txBox="1">
            <a:spLocks noChangeArrowheads="1"/>
          </p:cNvSpPr>
          <p:nvPr/>
        </p:nvSpPr>
        <p:spPr bwMode="auto">
          <a:xfrm>
            <a:off x="7543800" y="12954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  <p:sp>
        <p:nvSpPr>
          <p:cNvPr id="53264" name="Rectangle 18"/>
          <p:cNvSpPr>
            <a:spLocks noChangeArrowheads="1"/>
          </p:cNvSpPr>
          <p:nvPr/>
        </p:nvSpPr>
        <p:spPr bwMode="auto">
          <a:xfrm>
            <a:off x="2286000" y="4876800"/>
            <a:ext cx="1828800" cy="458788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/>
              <a:t> Pie Chart</a:t>
            </a:r>
          </a:p>
        </p:txBody>
      </p:sp>
      <p:cxnSp>
        <p:nvCxnSpPr>
          <p:cNvPr id="53266" name="Shape 27"/>
          <p:cNvCxnSpPr>
            <a:cxnSpLocks noChangeShapeType="1"/>
            <a:stCxn id="53257" idx="3"/>
          </p:cNvCxnSpPr>
          <p:nvPr/>
        </p:nvCxnSpPr>
        <p:spPr bwMode="auto">
          <a:xfrm>
            <a:off x="2895600" y="4038600"/>
            <a:ext cx="342900" cy="838200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53267" name="Shape 29"/>
          <p:cNvCxnSpPr>
            <a:cxnSpLocks noChangeShapeType="1"/>
            <a:stCxn id="53257" idx="1"/>
            <a:endCxn id="53256" idx="0"/>
          </p:cNvCxnSpPr>
          <p:nvPr/>
        </p:nvCxnSpPr>
        <p:spPr bwMode="auto">
          <a:xfrm rot="10800000" flipV="1">
            <a:off x="723900" y="4038600"/>
            <a:ext cx="190500" cy="838200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69636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3B820B24-1524-47AD-ACEE-1C3D1730DE63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 smtClean="0"/>
              <a:t>Visualizing Categorical Data: </a:t>
            </a:r>
            <a:br>
              <a:rPr lang="en-US" sz="3700" smtClean="0"/>
            </a:br>
            <a:r>
              <a:rPr lang="en-US" sz="3700" smtClean="0"/>
              <a:t>The Bar Chart</a:t>
            </a:r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462838" cy="117475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In a </a:t>
            </a:r>
            <a:r>
              <a:rPr lang="en-US" sz="2000" b="1" smtClean="0">
                <a:latin typeface="Times New Roman" pitchFamily="18" charset="0"/>
              </a:rPr>
              <a:t>bar chart, </a:t>
            </a:r>
            <a:r>
              <a:rPr lang="en-US" sz="2000" smtClean="0">
                <a:latin typeface="Times New Roman" pitchFamily="18" charset="0"/>
              </a:rPr>
              <a:t>a bar shows each category, the length of which represents the amount, frequency or percentage of values falling into a category which come from the summary table of the variable.</a:t>
            </a:r>
            <a:r>
              <a:rPr lang="en-US" sz="2000" smtClean="0"/>
              <a:t> </a:t>
            </a:r>
          </a:p>
        </p:txBody>
      </p:sp>
      <p:sp>
        <p:nvSpPr>
          <p:cNvPr id="69639" name="Rectangle 8"/>
          <p:cNvSpPr>
            <a:spLocks noChangeArrowheads="1"/>
          </p:cNvSpPr>
          <p:nvPr/>
        </p:nvSpPr>
        <p:spPr bwMode="auto">
          <a:xfrm>
            <a:off x="0" y="2233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2590800" y="2667000"/>
          <a:ext cx="6400800" cy="3810000"/>
        </p:xfrm>
        <a:graphic>
          <a:graphicData uri="http://schemas.openxmlformats.org/presentationml/2006/ole">
            <p:oleObj spid="_x0000_s23554" name="Chart" r:id="rId3" imgW="4600651" imgH="2390851" progId="Excel.Sheet.8">
              <p:embed/>
            </p:oleObj>
          </a:graphicData>
        </a:graphic>
      </p:graphicFrame>
      <p:sp>
        <p:nvSpPr>
          <p:cNvPr id="69640" name="TextBox 8"/>
          <p:cNvSpPr txBox="1">
            <a:spLocks noChangeArrowheads="1"/>
          </p:cNvSpPr>
          <p:nvPr/>
        </p:nvSpPr>
        <p:spPr bwMode="auto">
          <a:xfrm>
            <a:off x="7543800" y="12954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  <p:graphicFrame>
        <p:nvGraphicFramePr>
          <p:cNvPr id="10" name="Group 4"/>
          <p:cNvGraphicFramePr>
            <a:graphicFrameLocks noGrp="1"/>
          </p:cNvGraphicFramePr>
          <p:nvPr>
            <p:ph sz="half" idx="2"/>
          </p:nvPr>
        </p:nvGraphicFramePr>
        <p:xfrm>
          <a:off x="152400" y="3429000"/>
          <a:ext cx="2438400" cy="2163764"/>
        </p:xfrm>
        <a:graphic>
          <a:graphicData uri="http://schemas.openxmlformats.org/drawingml/2006/table">
            <a:tbl>
              <a:tblPr/>
              <a:tblGrid>
                <a:gridCol w="1908313"/>
                <a:gridCol w="530087"/>
              </a:tblGrid>
              <a:tr h="38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Banking Preference?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Automated or live telephone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Drive-through service at branch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person at branch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Internet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70660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412FB126-6710-4EB4-96EA-FB3632E5B79D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 smtClean="0"/>
              <a:t>Visualizing Categorical Data: </a:t>
            </a:r>
            <a:br>
              <a:rPr lang="en-US" sz="3700" smtClean="0"/>
            </a:br>
            <a:r>
              <a:rPr lang="en-US" sz="3700" smtClean="0"/>
              <a:t>The Pie Chart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7900988" cy="1258888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</a:rPr>
              <a:t>The </a:t>
            </a:r>
            <a:r>
              <a:rPr lang="en-US" sz="2000" b="1" smtClean="0">
                <a:latin typeface="Times New Roman" pitchFamily="18" charset="0"/>
              </a:rPr>
              <a:t>pie chart </a:t>
            </a:r>
            <a:r>
              <a:rPr lang="en-US" sz="2000" smtClean="0">
                <a:latin typeface="Times New Roman" pitchFamily="18" charset="0"/>
              </a:rPr>
              <a:t>is a circle broken up into slices that represent categories. The size of each slice of the pie varies according to the percentage in each category.</a:t>
            </a:r>
            <a:r>
              <a:rPr lang="en-US" sz="2000" smtClean="0"/>
              <a:t> </a:t>
            </a:r>
          </a:p>
        </p:txBody>
      </p:sp>
      <p:graphicFrame>
        <p:nvGraphicFramePr>
          <p:cNvPr id="70658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2514600" y="2514600"/>
          <a:ext cx="6508750" cy="3497263"/>
        </p:xfrm>
        <a:graphic>
          <a:graphicData uri="http://schemas.openxmlformats.org/presentationml/2006/ole">
            <p:oleObj spid="_x0000_s24578" name="Chart" r:id="rId3" imgW="4857902" imgH="2610002" progId="Excel.Sheet.8">
              <p:embed/>
            </p:oleObj>
          </a:graphicData>
        </a:graphic>
      </p:graphicFrame>
      <p:sp>
        <p:nvSpPr>
          <p:cNvPr id="70663" name="TextBox 7"/>
          <p:cNvSpPr txBox="1">
            <a:spLocks noChangeArrowheads="1"/>
          </p:cNvSpPr>
          <p:nvPr/>
        </p:nvSpPr>
        <p:spPr bwMode="auto">
          <a:xfrm>
            <a:off x="7543800" y="10668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  <p:graphicFrame>
        <p:nvGraphicFramePr>
          <p:cNvPr id="9" name="Group 4"/>
          <p:cNvGraphicFramePr>
            <a:graphicFrameLocks/>
          </p:cNvGraphicFramePr>
          <p:nvPr/>
        </p:nvGraphicFramePr>
        <p:xfrm>
          <a:off x="152400" y="3200400"/>
          <a:ext cx="2438400" cy="2163764"/>
        </p:xfrm>
        <a:graphic>
          <a:graphicData uri="http://schemas.openxmlformats.org/drawingml/2006/table">
            <a:tbl>
              <a:tblPr/>
              <a:tblGrid>
                <a:gridCol w="1908313"/>
                <a:gridCol w="530087"/>
              </a:tblGrid>
              <a:tr h="38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Banking Preference?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Automated or live telephone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Drive-through service at branch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person at branch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Internet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74754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76645D9F-4ADE-44F8-AE24-F2CFB204AE4B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74755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383463" cy="990600"/>
          </a:xfrm>
        </p:spPr>
        <p:txBody>
          <a:bodyPr/>
          <a:lstStyle/>
          <a:p>
            <a:pPr algn="l"/>
            <a:r>
              <a:rPr lang="en-US" smtClean="0"/>
              <a:t>Visualizing Categorical Data:</a:t>
            </a:r>
            <a:br>
              <a:rPr lang="en-US" smtClean="0"/>
            </a:br>
            <a:r>
              <a:rPr lang="en-US" smtClean="0"/>
              <a:t>Side By Side Bar Charts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3400" y="1524000"/>
            <a:ext cx="7900988" cy="533400"/>
          </a:xfrm>
          <a:prstGeom prst="rect">
            <a:avLst/>
          </a:prstGeom>
          <a:noFill/>
        </p:spPr>
        <p:txBody>
          <a:bodyPr/>
          <a:lstStyle/>
          <a:p>
            <a:pPr marL="320675" indent="-320675" defTabSz="852488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§"/>
              <a:defRPr/>
            </a:pPr>
            <a:r>
              <a:rPr lang="en-US" sz="2000" kern="0" dirty="0">
                <a:latin typeface="Times New Roman" pitchFamily="18" charset="0"/>
              </a:rPr>
              <a:t>The </a:t>
            </a:r>
            <a:r>
              <a:rPr lang="en-US" sz="2000" b="1" kern="0" dirty="0">
                <a:latin typeface="Times New Roman" pitchFamily="18" charset="0"/>
              </a:rPr>
              <a:t>side by side bar chart </a:t>
            </a:r>
            <a:r>
              <a:rPr lang="en-US" sz="2000" kern="0" dirty="0">
                <a:latin typeface="Times New Roman" pitchFamily="18" charset="0"/>
              </a:rPr>
              <a:t>represents the data from a contingency table.</a:t>
            </a:r>
            <a:r>
              <a:rPr lang="en-US" sz="2000" kern="0" dirty="0">
                <a:latin typeface="+mn-lt"/>
              </a:rPr>
              <a:t> </a:t>
            </a:r>
          </a:p>
        </p:txBody>
      </p:sp>
      <p:sp>
        <p:nvSpPr>
          <p:cNvPr id="74757" name="TextBox 16"/>
          <p:cNvSpPr txBox="1">
            <a:spLocks noChangeArrowheads="1"/>
          </p:cNvSpPr>
          <p:nvPr/>
        </p:nvSpPr>
        <p:spPr bwMode="auto">
          <a:xfrm>
            <a:off x="7543800" y="9906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  <p:graphicFrame>
        <p:nvGraphicFramePr>
          <p:cNvPr id="13" name="Chart 12"/>
          <p:cNvGraphicFramePr/>
          <p:nvPr/>
        </p:nvGraphicFramePr>
        <p:xfrm>
          <a:off x="4419600" y="2514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4759" name="TextBox 17"/>
          <p:cNvSpPr txBox="1">
            <a:spLocks noChangeArrowheads="1"/>
          </p:cNvSpPr>
          <p:nvPr/>
        </p:nvSpPr>
        <p:spPr bwMode="auto">
          <a:xfrm>
            <a:off x="1676400" y="5638800"/>
            <a:ext cx="6216650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Invoices with errors are much more likely to be of</a:t>
            </a:r>
          </a:p>
          <a:p>
            <a:r>
              <a:rPr lang="en-US" sz="2000" b="1"/>
              <a:t>medium size (61.54% vs 30.77% and 7.69%)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52400" y="2133600"/>
          <a:ext cx="4191000" cy="3352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47750"/>
                <a:gridCol w="1047750"/>
                <a:gridCol w="1047750"/>
                <a:gridCol w="1047750"/>
              </a:tblGrid>
              <a:tr h="67056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  <a:p>
                      <a:pPr algn="ctr"/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Small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50.75%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30.77%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47.50%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29.85%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61.54%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35.00%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</a:t>
                      </a:r>
                    </a:p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19.40%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7.69%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17.50%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100.0%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75778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106E05A4-32DC-40FA-8626-D199166CF5EF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6781800" cy="1143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mtClean="0"/>
              <a:t>Visualizing Numerical Data By Using Graphical Displays</a:t>
            </a:r>
          </a:p>
        </p:txBody>
      </p:sp>
      <p:sp>
        <p:nvSpPr>
          <p:cNvPr id="75781" name="Line 4"/>
          <p:cNvSpPr>
            <a:spLocks noChangeShapeType="1"/>
          </p:cNvSpPr>
          <p:nvPr/>
        </p:nvSpPr>
        <p:spPr bwMode="auto">
          <a:xfrm>
            <a:off x="4276725" y="22860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Rectangle 5"/>
          <p:cNvSpPr>
            <a:spLocks noChangeArrowheads="1"/>
          </p:cNvSpPr>
          <p:nvPr/>
        </p:nvSpPr>
        <p:spPr bwMode="auto">
          <a:xfrm>
            <a:off x="466725" y="1828800"/>
            <a:ext cx="80200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5783" name="Rectangle 6"/>
          <p:cNvSpPr>
            <a:spLocks noChangeArrowheads="1"/>
          </p:cNvSpPr>
          <p:nvPr/>
        </p:nvSpPr>
        <p:spPr bwMode="auto">
          <a:xfrm>
            <a:off x="2754313" y="1754188"/>
            <a:ext cx="2968625" cy="5286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</a:rPr>
              <a:t>Numerical Data</a:t>
            </a:r>
          </a:p>
        </p:txBody>
      </p:sp>
      <p:sp>
        <p:nvSpPr>
          <p:cNvPr id="75784" name="Line 7"/>
          <p:cNvSpPr>
            <a:spLocks noChangeShapeType="1"/>
          </p:cNvSpPr>
          <p:nvPr/>
        </p:nvSpPr>
        <p:spPr bwMode="auto">
          <a:xfrm>
            <a:off x="1600200" y="3048000"/>
            <a:ext cx="480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5" name="Line 8"/>
          <p:cNvSpPr>
            <a:spLocks noChangeShapeType="1"/>
          </p:cNvSpPr>
          <p:nvPr/>
        </p:nvSpPr>
        <p:spPr bwMode="auto">
          <a:xfrm>
            <a:off x="1600200" y="30480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6" name="Rectangle 9"/>
          <p:cNvSpPr>
            <a:spLocks noChangeArrowheads="1"/>
          </p:cNvSpPr>
          <p:nvPr/>
        </p:nvSpPr>
        <p:spPr bwMode="auto">
          <a:xfrm>
            <a:off x="381000" y="3657600"/>
            <a:ext cx="2359025" cy="458788"/>
          </a:xfrm>
          <a:prstGeom prst="rect">
            <a:avLst/>
          </a:prstGeom>
          <a:solidFill>
            <a:srgbClr val="CBDD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/>
              <a:t>Ordered Array</a:t>
            </a:r>
          </a:p>
        </p:txBody>
      </p:sp>
      <p:sp>
        <p:nvSpPr>
          <p:cNvPr id="75788" name="Line 11"/>
          <p:cNvSpPr>
            <a:spLocks noChangeShapeType="1"/>
          </p:cNvSpPr>
          <p:nvPr/>
        </p:nvSpPr>
        <p:spPr bwMode="auto">
          <a:xfrm>
            <a:off x="6400800" y="3048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9" name="Line 12"/>
          <p:cNvSpPr>
            <a:spLocks noChangeShapeType="1"/>
          </p:cNvSpPr>
          <p:nvPr/>
        </p:nvSpPr>
        <p:spPr bwMode="auto">
          <a:xfrm>
            <a:off x="6400800" y="4343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90" name="Line 13"/>
          <p:cNvSpPr>
            <a:spLocks noChangeShapeType="1"/>
          </p:cNvSpPr>
          <p:nvPr/>
        </p:nvSpPr>
        <p:spPr bwMode="auto">
          <a:xfrm>
            <a:off x="4876800" y="4800600"/>
            <a:ext cx="3429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91" name="Line 14"/>
          <p:cNvSpPr>
            <a:spLocks noChangeShapeType="1"/>
          </p:cNvSpPr>
          <p:nvPr/>
        </p:nvSpPr>
        <p:spPr bwMode="auto">
          <a:xfrm>
            <a:off x="4876800" y="48006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92" name="Rectangle 15"/>
          <p:cNvSpPr>
            <a:spLocks noChangeArrowheads="1"/>
          </p:cNvSpPr>
          <p:nvPr/>
        </p:nvSpPr>
        <p:spPr bwMode="auto">
          <a:xfrm>
            <a:off x="3810000" y="5181600"/>
            <a:ext cx="1990725" cy="466725"/>
          </a:xfrm>
          <a:prstGeom prst="rect">
            <a:avLst/>
          </a:prstGeom>
          <a:solidFill>
            <a:srgbClr val="CBDD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Histogram</a:t>
            </a:r>
          </a:p>
        </p:txBody>
      </p:sp>
      <p:sp>
        <p:nvSpPr>
          <p:cNvPr id="75794" name="Rectangle 17"/>
          <p:cNvSpPr>
            <a:spLocks noChangeArrowheads="1"/>
          </p:cNvSpPr>
          <p:nvPr/>
        </p:nvSpPr>
        <p:spPr bwMode="auto">
          <a:xfrm>
            <a:off x="7543800" y="5181600"/>
            <a:ext cx="1446213" cy="466725"/>
          </a:xfrm>
          <a:prstGeom prst="rect">
            <a:avLst/>
          </a:prstGeom>
          <a:solidFill>
            <a:srgbClr val="CBDD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/>
              <a:t>Polygon</a:t>
            </a:r>
          </a:p>
        </p:txBody>
      </p:sp>
      <p:sp>
        <p:nvSpPr>
          <p:cNvPr id="75795" name="Line 18"/>
          <p:cNvSpPr>
            <a:spLocks noChangeShapeType="1"/>
          </p:cNvSpPr>
          <p:nvPr/>
        </p:nvSpPr>
        <p:spPr bwMode="auto">
          <a:xfrm flipH="1">
            <a:off x="8305800" y="48006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97" name="Rectangle 20"/>
          <p:cNvSpPr>
            <a:spLocks noChangeArrowheads="1"/>
          </p:cNvSpPr>
          <p:nvPr/>
        </p:nvSpPr>
        <p:spPr bwMode="auto">
          <a:xfrm>
            <a:off x="4495800" y="3429000"/>
            <a:ext cx="3810000" cy="1196975"/>
          </a:xfrm>
          <a:prstGeom prst="rect">
            <a:avLst/>
          </a:prstGeom>
          <a:solidFill>
            <a:srgbClr val="CBDD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Frequency Distributions and</a:t>
            </a: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b="1"/>
              <a:t>Cumulative Distributions</a:t>
            </a:r>
          </a:p>
        </p:txBody>
      </p:sp>
      <p:sp>
        <p:nvSpPr>
          <p:cNvPr id="75798" name="TextBox 22"/>
          <p:cNvSpPr txBox="1">
            <a:spLocks noChangeArrowheads="1"/>
          </p:cNvSpPr>
          <p:nvPr/>
        </p:nvSpPr>
        <p:spPr bwMode="auto">
          <a:xfrm>
            <a:off x="7543800" y="12954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F0C924AB-0B23-43F2-86CF-22CD84CC608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6" name="Rectangle 107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21507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</a:t>
            </a:r>
            <a:endParaRPr lang="en-US" sz="1000"/>
          </a:p>
        </p:txBody>
      </p:sp>
      <p:sp>
        <p:nvSpPr>
          <p:cNvPr id="21508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93C9CA14-9605-4501-B7FA-329792DD8D99}" type="slidenum">
              <a:rPr lang="en-US" sz="1000"/>
              <a:pPr algn="r"/>
              <a:t>4</a:t>
            </a:fld>
            <a:endParaRPr lang="en-US" sz="1000"/>
          </a:p>
        </p:txBody>
      </p:sp>
      <p:sp>
        <p:nvSpPr>
          <p:cNvPr id="21509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</a:t>
            </a:r>
            <a:endParaRPr lang="en-US" sz="1000"/>
          </a:p>
        </p:txBody>
      </p:sp>
      <p:sp>
        <p:nvSpPr>
          <p:cNvPr id="21510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55C2E5CA-139C-4943-B461-6847C70AA91F}" type="slidenum">
              <a:rPr lang="en-US" sz="1000"/>
              <a:pPr algn="r"/>
              <a:t>4</a:t>
            </a:fld>
            <a:endParaRPr lang="en-US" sz="1000"/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383463" cy="990600"/>
          </a:xfrm>
        </p:spPr>
        <p:txBody>
          <a:bodyPr/>
          <a:lstStyle/>
          <a:p>
            <a:pPr eaLnBrk="1" hangingPunct="1"/>
            <a:r>
              <a:rPr lang="en-US" smtClean="0"/>
              <a:t>Two Different Branches Of Statistics Are Used In Business</a:t>
            </a:r>
          </a:p>
        </p:txBody>
      </p:sp>
      <p:sp>
        <p:nvSpPr>
          <p:cNvPr id="215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637463" cy="13430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Statistics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	The branch of mathematics that transforms data into useful information for decision makers. </a:t>
            </a:r>
          </a:p>
        </p:txBody>
      </p:sp>
      <p:sp>
        <p:nvSpPr>
          <p:cNvPr id="21513" name="Rectangle 4"/>
          <p:cNvSpPr>
            <a:spLocks noChangeArrowheads="1"/>
          </p:cNvSpPr>
          <p:nvPr/>
        </p:nvSpPr>
        <p:spPr bwMode="auto">
          <a:xfrm>
            <a:off x="914400" y="3810000"/>
            <a:ext cx="3352800" cy="1766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b="1"/>
              <a:t>Descriptive Statistics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Collecting, summarizing, presenting and analyzing data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21514" name="Rectangle 5"/>
          <p:cNvSpPr>
            <a:spLocks noChangeArrowheads="1"/>
          </p:cNvSpPr>
          <p:nvPr/>
        </p:nvSpPr>
        <p:spPr bwMode="auto">
          <a:xfrm>
            <a:off x="4953000" y="3810000"/>
            <a:ext cx="3581400" cy="1724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b="1"/>
              <a:t>Inferential Statistics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b="1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Using data collected from a small group to draw conclusions about a larger group</a:t>
            </a:r>
          </a:p>
        </p:txBody>
      </p:sp>
      <p:sp>
        <p:nvSpPr>
          <p:cNvPr id="21515" name="AutoShape 6"/>
          <p:cNvSpPr>
            <a:spLocks noChangeArrowheads="1"/>
          </p:cNvSpPr>
          <p:nvPr/>
        </p:nvSpPr>
        <p:spPr bwMode="auto">
          <a:xfrm>
            <a:off x="2438400" y="3200400"/>
            <a:ext cx="152400" cy="6096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21516" name="AutoShape 7"/>
          <p:cNvSpPr>
            <a:spLocks noChangeArrowheads="1"/>
          </p:cNvSpPr>
          <p:nvPr/>
        </p:nvSpPr>
        <p:spPr bwMode="auto">
          <a:xfrm>
            <a:off x="6553200" y="3200400"/>
            <a:ext cx="152400" cy="6096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78850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022B6914-9BBA-4155-B55B-45CDD1ED75EB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 smtClean="0"/>
              <a:t>Visualizing Numerical Data: </a:t>
            </a:r>
            <a:br>
              <a:rPr lang="en-US" sz="3700" smtClean="0"/>
            </a:br>
            <a:r>
              <a:rPr lang="en-US" sz="3700" smtClean="0"/>
              <a:t>The Histogram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40" tIns="45720" rIns="91440" bIns="45720"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A vertical bar chart of the data in a frequency distribution is called a </a:t>
            </a:r>
            <a:r>
              <a:rPr lang="en-US" sz="2400" b="1" smtClean="0">
                <a:latin typeface="Times New Roman" pitchFamily="18" charset="0"/>
              </a:rPr>
              <a:t>histogram.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In a histogram there are no gaps between adjacent bars.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The </a:t>
            </a:r>
            <a:r>
              <a:rPr lang="en-US" sz="2400" b="1" smtClean="0">
                <a:latin typeface="Times New Roman" pitchFamily="18" charset="0"/>
              </a:rPr>
              <a:t>class boundaries</a:t>
            </a:r>
            <a:r>
              <a:rPr lang="en-US" sz="2400" smtClean="0">
                <a:latin typeface="Times New Roman" pitchFamily="18" charset="0"/>
              </a:rPr>
              <a:t> (or </a:t>
            </a:r>
            <a:r>
              <a:rPr lang="en-US" sz="2400" b="1" smtClean="0">
                <a:latin typeface="Times New Roman" pitchFamily="18" charset="0"/>
              </a:rPr>
              <a:t>class midpoints</a:t>
            </a:r>
            <a:r>
              <a:rPr lang="en-US" sz="2400" smtClean="0">
                <a:latin typeface="Times New Roman" pitchFamily="18" charset="0"/>
              </a:rPr>
              <a:t>) are shown on the horizontal axis.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The vertical axis is either </a:t>
            </a:r>
            <a:r>
              <a:rPr lang="en-US" sz="2400" b="1" smtClean="0">
                <a:latin typeface="Times New Roman" pitchFamily="18" charset="0"/>
              </a:rPr>
              <a:t>frequency, relative frequency, </a:t>
            </a:r>
            <a:r>
              <a:rPr lang="en-US" sz="2400" smtClean="0">
                <a:latin typeface="Times New Roman" pitchFamily="18" charset="0"/>
              </a:rPr>
              <a:t>or</a:t>
            </a:r>
            <a:r>
              <a:rPr lang="en-US" sz="2400" b="1" smtClean="0">
                <a:latin typeface="Times New Roman" pitchFamily="18" charset="0"/>
              </a:rPr>
              <a:t> percentage</a:t>
            </a:r>
            <a:r>
              <a:rPr lang="en-US" sz="2400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 sz="24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The height of the bars represent the frequency, relative frequency, or percentage. </a:t>
            </a:r>
          </a:p>
        </p:txBody>
      </p:sp>
      <p:sp>
        <p:nvSpPr>
          <p:cNvPr id="78853" name="TextBox 5"/>
          <p:cNvSpPr txBox="1">
            <a:spLocks noChangeArrowheads="1"/>
          </p:cNvSpPr>
          <p:nvPr/>
        </p:nvSpPr>
        <p:spPr bwMode="auto">
          <a:xfrm>
            <a:off x="7543800" y="9906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F656E23C-D06C-433C-9983-05E5CBE12B96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 smtClean="0"/>
              <a:t>Visualizing Numerical Data: </a:t>
            </a:r>
            <a:br>
              <a:rPr lang="en-US" sz="3700" smtClean="0"/>
            </a:br>
            <a:r>
              <a:rPr lang="en-US" sz="3700" smtClean="0"/>
              <a:t>The Histogram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676400"/>
            <a:ext cx="4114800" cy="1981200"/>
            <a:chOff x="192" y="1392"/>
            <a:chExt cx="2592" cy="1248"/>
          </a:xfrm>
        </p:grpSpPr>
        <p:sp>
          <p:nvSpPr>
            <p:cNvPr id="4106" name="Rectangle 4"/>
            <p:cNvSpPr>
              <a:spLocks noChangeArrowheads="1"/>
            </p:cNvSpPr>
            <p:nvPr/>
          </p:nvSpPr>
          <p:spPr bwMode="auto">
            <a:xfrm>
              <a:off x="192" y="1392"/>
              <a:ext cx="2592" cy="124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7" name="Line 5"/>
            <p:cNvSpPr>
              <a:spLocks noChangeShapeType="1"/>
            </p:cNvSpPr>
            <p:nvPr/>
          </p:nvSpPr>
          <p:spPr bwMode="auto">
            <a:xfrm>
              <a:off x="305" y="1723"/>
              <a:ext cx="23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Line 6"/>
            <p:cNvSpPr>
              <a:spLocks noChangeShapeType="1"/>
            </p:cNvSpPr>
            <p:nvPr/>
          </p:nvSpPr>
          <p:spPr bwMode="auto">
            <a:xfrm>
              <a:off x="1095" y="1417"/>
              <a:ext cx="0" cy="11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7"/>
            <p:cNvSpPr>
              <a:spLocks noChangeArrowheads="1"/>
            </p:cNvSpPr>
            <p:nvPr/>
          </p:nvSpPr>
          <p:spPr bwMode="auto">
            <a:xfrm>
              <a:off x="261" y="1491"/>
              <a:ext cx="1909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/>
                <a:t>  </a:t>
              </a:r>
              <a:r>
                <a:rPr lang="en-US" sz="1000" b="1"/>
                <a:t>Class                        Frequency</a:t>
              </a:r>
            </a:p>
          </p:txBody>
        </p:sp>
        <p:sp>
          <p:nvSpPr>
            <p:cNvPr id="4110" name="Rectangle 8"/>
            <p:cNvSpPr>
              <a:spLocks noChangeArrowheads="1"/>
            </p:cNvSpPr>
            <p:nvPr/>
          </p:nvSpPr>
          <p:spPr bwMode="auto">
            <a:xfrm>
              <a:off x="213" y="1746"/>
              <a:ext cx="2534" cy="7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1100" b="1">
                  <a:solidFill>
                    <a:schemeClr val="bg2"/>
                  </a:solidFill>
                  <a:latin typeface="Times New Roman" pitchFamily="18" charset="0"/>
                </a:rPr>
                <a:t>10 but less than 20                   3                  .15                       15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1100" b="1">
                  <a:solidFill>
                    <a:schemeClr val="bg2"/>
                  </a:solidFill>
                  <a:latin typeface="Times New Roman" pitchFamily="18" charset="0"/>
                </a:rPr>
                <a:t>20 but less than 30                   6                  .30                       30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1100" b="1">
                  <a:solidFill>
                    <a:schemeClr val="bg2"/>
                  </a:solidFill>
                  <a:latin typeface="Times New Roman" pitchFamily="18" charset="0"/>
                </a:rPr>
                <a:t>30 but less than 40                   5                  .25                       25              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1100" b="1">
                  <a:solidFill>
                    <a:schemeClr val="bg2"/>
                  </a:solidFill>
                  <a:latin typeface="Times New Roman" pitchFamily="18" charset="0"/>
                </a:rPr>
                <a:t>40 but less than 50                   4                  .20                       20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1100" b="1">
                  <a:solidFill>
                    <a:schemeClr val="bg2"/>
                  </a:solidFill>
                  <a:latin typeface="Times New Roman" pitchFamily="18" charset="0"/>
                </a:rPr>
                <a:t>50 but less than 60                   2                  .10                       10             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sz="1100" b="1">
                  <a:solidFill>
                    <a:srgbClr val="CC0000"/>
                  </a:solidFill>
                  <a:latin typeface="Times New Roman" pitchFamily="18" charset="0"/>
                </a:rPr>
                <a:t>                </a:t>
              </a:r>
              <a:r>
                <a:rPr lang="en-US" sz="1100" b="1">
                  <a:latin typeface="Times New Roman" pitchFamily="18" charset="0"/>
                </a:rPr>
                <a:t>Total</a:t>
              </a:r>
              <a:r>
                <a:rPr lang="en-US" sz="1100" b="1">
                  <a:solidFill>
                    <a:srgbClr val="CC0000"/>
                  </a:solidFill>
                  <a:latin typeface="Times New Roman" pitchFamily="18" charset="0"/>
                </a:rPr>
                <a:t>	                       </a:t>
              </a:r>
              <a:r>
                <a:rPr lang="en-US" sz="1100" b="1">
                  <a:latin typeface="Times New Roman" pitchFamily="18" charset="0"/>
                </a:rPr>
                <a:t>20                1.00                     100</a:t>
              </a:r>
            </a:p>
          </p:txBody>
        </p:sp>
        <p:sp>
          <p:nvSpPr>
            <p:cNvPr id="4111" name="Line 9"/>
            <p:cNvSpPr>
              <a:spLocks noChangeShapeType="1"/>
            </p:cNvSpPr>
            <p:nvPr/>
          </p:nvSpPr>
          <p:spPr bwMode="auto">
            <a:xfrm>
              <a:off x="1557" y="1417"/>
              <a:ext cx="0" cy="11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Rectangle 10"/>
            <p:cNvSpPr>
              <a:spLocks noChangeArrowheads="1"/>
            </p:cNvSpPr>
            <p:nvPr/>
          </p:nvSpPr>
          <p:spPr bwMode="auto">
            <a:xfrm>
              <a:off x="1581" y="1468"/>
              <a:ext cx="531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/>
                <a:t>Relative</a:t>
              </a:r>
            </a:p>
            <a:p>
              <a:pPr eaLnBrk="0" hangingPunct="0">
                <a:lnSpc>
                  <a:spcPct val="40000"/>
                </a:lnSpc>
                <a:spcBef>
                  <a:spcPct val="50000"/>
                </a:spcBef>
              </a:pPr>
              <a:r>
                <a:rPr lang="en-US" sz="1000" b="1"/>
                <a:t>Frequency</a:t>
              </a:r>
            </a:p>
          </p:txBody>
        </p:sp>
        <p:sp>
          <p:nvSpPr>
            <p:cNvPr id="4113" name="Line 11"/>
            <p:cNvSpPr>
              <a:spLocks noChangeShapeType="1"/>
            </p:cNvSpPr>
            <p:nvPr/>
          </p:nvSpPr>
          <p:spPr bwMode="auto">
            <a:xfrm>
              <a:off x="2090" y="1417"/>
              <a:ext cx="0" cy="11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Rectangle 12"/>
            <p:cNvSpPr>
              <a:spLocks noChangeArrowheads="1"/>
            </p:cNvSpPr>
            <p:nvPr/>
          </p:nvSpPr>
          <p:spPr bwMode="auto">
            <a:xfrm>
              <a:off x="2112" y="1488"/>
              <a:ext cx="624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/>
                <a:t> </a:t>
              </a:r>
              <a:r>
                <a:rPr lang="en-US" sz="1100" b="1"/>
                <a:t>Percentage</a:t>
              </a:r>
            </a:p>
          </p:txBody>
        </p:sp>
        <p:sp>
          <p:nvSpPr>
            <p:cNvPr id="4115" name="Line 13"/>
            <p:cNvSpPr>
              <a:spLocks noChangeShapeType="1"/>
            </p:cNvSpPr>
            <p:nvPr/>
          </p:nvSpPr>
          <p:spPr bwMode="auto">
            <a:xfrm>
              <a:off x="288" y="2352"/>
              <a:ext cx="241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098" name="Object 14">
            <a:hlinkClick r:id="" action="ppaction://ole?verb=0"/>
          </p:cNvPr>
          <p:cNvGraphicFramePr>
            <a:graphicFrameLocks/>
          </p:cNvGraphicFramePr>
          <p:nvPr>
            <p:ph idx="1"/>
          </p:nvPr>
        </p:nvGraphicFramePr>
        <p:xfrm>
          <a:off x="4114800" y="2667000"/>
          <a:ext cx="4800600" cy="3416300"/>
        </p:xfrm>
        <a:graphic>
          <a:graphicData uri="http://schemas.openxmlformats.org/presentationml/2006/ole">
            <p:oleObj spid="_x0000_s25602" name="Worksheet" r:id="rId3" imgW="2543251" imgH="1809835" progId="Excel.Sheet.8">
              <p:embed/>
            </p:oleObj>
          </a:graphicData>
        </a:graphic>
      </p:graphicFrame>
      <p:sp>
        <p:nvSpPr>
          <p:cNvPr id="4103" name="AutoShape 15"/>
          <p:cNvSpPr>
            <a:spLocks noChangeArrowheads="1"/>
          </p:cNvSpPr>
          <p:nvPr/>
        </p:nvSpPr>
        <p:spPr bwMode="auto">
          <a:xfrm rot="5400000">
            <a:off x="2857500" y="4381500"/>
            <a:ext cx="1371600" cy="1295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1553040585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1553040585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04" name="Rectangle 16"/>
          <p:cNvSpPr>
            <a:spLocks noChangeArrowheads="1"/>
          </p:cNvSpPr>
          <p:nvPr/>
        </p:nvSpPr>
        <p:spPr bwMode="auto">
          <a:xfrm>
            <a:off x="533400" y="4267200"/>
            <a:ext cx="1981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(In a percentage histogram  the vertical axis would be defined to show the percentage of observations per class)</a:t>
            </a:r>
          </a:p>
        </p:txBody>
      </p:sp>
      <p:sp>
        <p:nvSpPr>
          <p:cNvPr id="4105" name="TextBox 18"/>
          <p:cNvSpPr txBox="1">
            <a:spLocks noChangeArrowheads="1"/>
          </p:cNvSpPr>
          <p:nvPr/>
        </p:nvSpPr>
        <p:spPr bwMode="auto">
          <a:xfrm>
            <a:off x="7543800" y="9906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81922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02590786-0341-44F7-AF17-567DA5401F8F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700" smtClean="0"/>
              <a:t>Visualizing Numerical Data: </a:t>
            </a:r>
            <a:br>
              <a:rPr lang="en-US" sz="3700" smtClean="0"/>
            </a:br>
            <a:r>
              <a:rPr lang="en-US" sz="3700" smtClean="0"/>
              <a:t>The Polygon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369252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</a:rPr>
              <a:t>A </a:t>
            </a:r>
            <a:r>
              <a:rPr lang="en-US" sz="2400" b="1" dirty="0" smtClean="0">
                <a:latin typeface="Times New Roman" pitchFamily="18" charset="0"/>
              </a:rPr>
              <a:t>percentage polygon </a:t>
            </a:r>
            <a:r>
              <a:rPr lang="en-US" sz="2400" dirty="0" smtClean="0">
                <a:latin typeface="Times New Roman" pitchFamily="18" charset="0"/>
              </a:rPr>
              <a:t>is formed by having the midpoint of each class represent the data in that class and then connecting the sequence of midpoints at their respective class percentages. </a:t>
            </a:r>
          </a:p>
          <a:p>
            <a:pPr eaLnBrk="1" hangingPunct="1">
              <a:buClr>
                <a:schemeClr val="tx1"/>
              </a:buCl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</a:rPr>
              <a:t>Useful when there are two or more groups to compare.</a:t>
            </a:r>
          </a:p>
        </p:txBody>
      </p:sp>
      <p:sp>
        <p:nvSpPr>
          <p:cNvPr id="81925" name="TextBox 5"/>
          <p:cNvSpPr txBox="1">
            <a:spLocks noChangeArrowheads="1"/>
          </p:cNvSpPr>
          <p:nvPr/>
        </p:nvSpPr>
        <p:spPr bwMode="auto">
          <a:xfrm>
            <a:off x="7543800" y="9906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2966045B-4010-4891-B3BC-F9AFF8BA410A}" type="slidenum">
              <a:rPr lang="en-US" smtClean="0"/>
              <a:pPr/>
              <a:t>43</a:t>
            </a:fld>
            <a:endParaRPr lang="en-US" smtClean="0"/>
          </a:p>
        </p:txBody>
      </p:sp>
      <p:graphicFrame>
        <p:nvGraphicFramePr>
          <p:cNvPr id="5122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429000" y="2743200"/>
          <a:ext cx="5629275" cy="3576638"/>
        </p:xfrm>
        <a:graphic>
          <a:graphicData uri="http://schemas.openxmlformats.org/presentationml/2006/ole">
            <p:oleObj spid="_x0000_s26626" name="Worksheet" r:id="rId3" imgW="3114650" imgH="1867002" progId="Excel.Sheet.8">
              <p:embed/>
            </p:oleObj>
          </a:graphicData>
        </a:graphic>
      </p:graphicFrame>
      <p:sp>
        <p:nvSpPr>
          <p:cNvPr id="5125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383463" cy="9906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mtClean="0"/>
              <a:t>Visualizing Numerical Data: </a:t>
            </a:r>
            <a:br>
              <a:rPr lang="en-US" smtClean="0"/>
            </a:br>
            <a:r>
              <a:rPr lang="en-US" smtClean="0"/>
              <a:t>The Frequency Polygon</a:t>
            </a: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4794250" y="2667000"/>
            <a:ext cx="39814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5638800" y="5867400"/>
            <a:ext cx="19177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Class Midpoints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76200" y="1828800"/>
            <a:ext cx="3657600" cy="1905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>
            <a:off x="76200" y="2362200"/>
            <a:ext cx="3581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9"/>
          <p:cNvSpPr>
            <a:spLocks noChangeShapeType="1"/>
          </p:cNvSpPr>
          <p:nvPr/>
        </p:nvSpPr>
        <p:spPr bwMode="auto">
          <a:xfrm>
            <a:off x="1828800" y="1828800"/>
            <a:ext cx="0" cy="190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381000" y="2000250"/>
            <a:ext cx="10668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rgbClr val="CC0000"/>
                </a:solidFill>
              </a:rPr>
              <a:t>Class</a:t>
            </a:r>
          </a:p>
        </p:txBody>
      </p:sp>
      <p:sp>
        <p:nvSpPr>
          <p:cNvPr id="5132" name="Rectangle 11"/>
          <p:cNvSpPr>
            <a:spLocks noChangeArrowheads="1"/>
          </p:cNvSpPr>
          <p:nvPr/>
        </p:nvSpPr>
        <p:spPr bwMode="auto">
          <a:xfrm>
            <a:off x="76200" y="2438400"/>
            <a:ext cx="3587750" cy="1260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10 but less than 20         15                3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20 but less than 30         25                6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30 but less than 40         35                5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40 but less than 50         45                4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1400" b="1">
                <a:solidFill>
                  <a:schemeClr val="bg2"/>
                </a:solidFill>
              </a:rPr>
              <a:t>50 but less than 60         55                2</a:t>
            </a:r>
            <a:endParaRPr lang="en-US" sz="1400" b="1">
              <a:solidFill>
                <a:srgbClr val="CC0000"/>
              </a:solidFill>
            </a:endParaRPr>
          </a:p>
        </p:txBody>
      </p:sp>
      <p:sp>
        <p:nvSpPr>
          <p:cNvPr id="5133" name="Line 12"/>
          <p:cNvSpPr>
            <a:spLocks noChangeShapeType="1"/>
          </p:cNvSpPr>
          <p:nvPr/>
        </p:nvSpPr>
        <p:spPr bwMode="auto">
          <a:xfrm>
            <a:off x="2667000" y="1828800"/>
            <a:ext cx="0" cy="190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Rectangle 13"/>
          <p:cNvSpPr>
            <a:spLocks noChangeArrowheads="1"/>
          </p:cNvSpPr>
          <p:nvPr/>
        </p:nvSpPr>
        <p:spPr bwMode="auto">
          <a:xfrm>
            <a:off x="2514600" y="2000250"/>
            <a:ext cx="13716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>
                <a:solidFill>
                  <a:srgbClr val="CC0000"/>
                </a:solidFill>
              </a:rPr>
              <a:t>Frequency</a:t>
            </a:r>
          </a:p>
        </p:txBody>
      </p:sp>
      <p:sp>
        <p:nvSpPr>
          <p:cNvPr id="5135" name="Rectangle 14"/>
          <p:cNvSpPr>
            <a:spLocks noChangeArrowheads="1"/>
          </p:cNvSpPr>
          <p:nvPr/>
        </p:nvSpPr>
        <p:spPr bwMode="auto">
          <a:xfrm>
            <a:off x="1600200" y="1847850"/>
            <a:ext cx="12954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>
                <a:solidFill>
                  <a:srgbClr val="CC0000"/>
                </a:solidFill>
              </a:rPr>
              <a:t>Class Midpoint</a:t>
            </a:r>
          </a:p>
        </p:txBody>
      </p:sp>
      <p:sp>
        <p:nvSpPr>
          <p:cNvPr id="5136" name="Text Box 15"/>
          <p:cNvSpPr txBox="1">
            <a:spLocks noChangeArrowheads="1"/>
          </p:cNvSpPr>
          <p:nvPr/>
        </p:nvSpPr>
        <p:spPr bwMode="auto">
          <a:xfrm>
            <a:off x="1143000" y="5029200"/>
            <a:ext cx="23622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(In a percentage polygon the vertical axis would be defined to show the percentage of observations per class)</a:t>
            </a:r>
          </a:p>
        </p:txBody>
      </p:sp>
      <p:sp>
        <p:nvSpPr>
          <p:cNvPr id="5137" name="AutoShape 16"/>
          <p:cNvSpPr>
            <a:spLocks noChangeArrowheads="1"/>
          </p:cNvSpPr>
          <p:nvPr/>
        </p:nvSpPr>
        <p:spPr bwMode="auto">
          <a:xfrm rot="10800000" flipH="1">
            <a:off x="2514600" y="3962400"/>
            <a:ext cx="990600" cy="1066800"/>
          </a:xfrm>
          <a:custGeom>
            <a:avLst/>
            <a:gdLst>
              <a:gd name="T0" fmla="*/ 1489102768 w 21600"/>
              <a:gd name="T1" fmla="*/ 0 h 21600"/>
              <a:gd name="T2" fmla="*/ 1489102768 w 21600"/>
              <a:gd name="T3" fmla="*/ 1464703622 h 21600"/>
              <a:gd name="T4" fmla="*/ 215967140 w 21600"/>
              <a:gd name="T5" fmla="*/ 2147483647 h 21600"/>
              <a:gd name="T6" fmla="*/ 2083469524 w 21600"/>
              <a:gd name="T7" fmla="*/ 73235181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889 h 21600"/>
              <a:gd name="T14" fmla="*/ 19380 w 21600"/>
              <a:gd name="T15" fmla="*/ 82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438" y="0"/>
                </a:lnTo>
                <a:lnTo>
                  <a:pt x="15438" y="3889"/>
                </a:lnTo>
                <a:lnTo>
                  <a:pt x="12427" y="3889"/>
                </a:lnTo>
                <a:cubicBezTo>
                  <a:pt x="5564" y="3889"/>
                  <a:pt x="0" y="7591"/>
                  <a:pt x="0" y="12158"/>
                </a:cubicBezTo>
                <a:lnTo>
                  <a:pt x="0" y="21600"/>
                </a:lnTo>
                <a:lnTo>
                  <a:pt x="4477" y="21600"/>
                </a:lnTo>
                <a:lnTo>
                  <a:pt x="4477" y="12158"/>
                </a:lnTo>
                <a:cubicBezTo>
                  <a:pt x="4477" y="10010"/>
                  <a:pt x="8036" y="8269"/>
                  <a:pt x="12427" y="8269"/>
                </a:cubicBezTo>
                <a:lnTo>
                  <a:pt x="15438" y="8269"/>
                </a:lnTo>
                <a:lnTo>
                  <a:pt x="15438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38" name="TextBox 18"/>
          <p:cNvSpPr txBox="1">
            <a:spLocks noChangeArrowheads="1"/>
          </p:cNvSpPr>
          <p:nvPr/>
        </p:nvSpPr>
        <p:spPr bwMode="auto">
          <a:xfrm>
            <a:off x="7543800" y="9906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87042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09BBC581-C437-4A53-82F1-0426BF7F512D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383463" cy="990600"/>
          </a:xfrm>
        </p:spPr>
        <p:txBody>
          <a:bodyPr/>
          <a:lstStyle/>
          <a:p>
            <a:pPr algn="l" eaLnBrk="1" hangingPunct="1"/>
            <a:r>
              <a:rPr lang="en-US" smtClean="0"/>
              <a:t>Visualizing Two Numerical Variables:  The Scatter Plot</a:t>
            </a: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310515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</a:rPr>
              <a:t>Scatter plots</a:t>
            </a:r>
            <a:r>
              <a:rPr lang="en-US" sz="2400" dirty="0" smtClean="0">
                <a:latin typeface="Times New Roman" pitchFamily="18" charset="0"/>
              </a:rPr>
              <a:t> are used for numerical data consisting of paired observations taken from two numerical variables</a:t>
            </a:r>
          </a:p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endParaRPr lang="en-US" sz="2300" dirty="0" smtClean="0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</a:rPr>
              <a:t>One variable is measured on the vertical axis and the other variable is measured on the horizontal axis</a:t>
            </a: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</a:rPr>
              <a:t>Scatter plots are used to examine possible relationships between two numerical variables</a:t>
            </a:r>
          </a:p>
        </p:txBody>
      </p:sp>
      <p:sp>
        <p:nvSpPr>
          <p:cNvPr id="87045" name="TextBox 5"/>
          <p:cNvSpPr txBox="1">
            <a:spLocks noChangeArrowheads="1"/>
          </p:cNvSpPr>
          <p:nvPr/>
        </p:nvSpPr>
        <p:spPr bwMode="auto">
          <a:xfrm>
            <a:off x="7543800" y="12954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55199798-5C2C-4A58-B43D-2DD06917A77E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Scatter Plot Example</a:t>
            </a:r>
          </a:p>
        </p:txBody>
      </p:sp>
      <p:graphicFrame>
        <p:nvGraphicFramePr>
          <p:cNvPr id="219139" name="Group 3"/>
          <p:cNvGraphicFramePr>
            <a:graphicFrameLocks noGrp="1"/>
          </p:cNvGraphicFramePr>
          <p:nvPr>
            <p:ph sz="half" idx="1"/>
          </p:nvPr>
        </p:nvGraphicFramePr>
        <p:xfrm>
          <a:off x="381000" y="1981200"/>
          <a:ext cx="2209800" cy="4114802"/>
        </p:xfrm>
        <a:graphic>
          <a:graphicData uri="http://schemas.openxmlformats.org/drawingml/2006/table">
            <a:tbl>
              <a:tblPr/>
              <a:tblGrid>
                <a:gridCol w="1090613"/>
                <a:gridCol w="1119187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Volume per day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 per day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94" name="Object 30"/>
          <p:cNvGraphicFramePr>
            <a:graphicFrameLocks noChangeAspect="1"/>
          </p:cNvGraphicFramePr>
          <p:nvPr>
            <p:ph sz="half" idx="2"/>
          </p:nvPr>
        </p:nvGraphicFramePr>
        <p:xfrm>
          <a:off x="2452688" y="1997075"/>
          <a:ext cx="6057900" cy="4146550"/>
        </p:xfrm>
        <a:graphic>
          <a:graphicData uri="http://schemas.openxmlformats.org/presentationml/2006/ole">
            <p:oleObj spid="_x0000_s27650" name="Chart" r:id="rId3" imgW="4410179" imgH="2390683" progId="Excel.Sheet.8">
              <p:embed/>
            </p:oleObj>
          </a:graphicData>
        </a:graphic>
      </p:graphicFrame>
      <p:sp>
        <p:nvSpPr>
          <p:cNvPr id="8225" name="TextBox 6"/>
          <p:cNvSpPr txBox="1">
            <a:spLocks noChangeArrowheads="1"/>
          </p:cNvSpPr>
          <p:nvPr/>
        </p:nvSpPr>
        <p:spPr bwMode="auto">
          <a:xfrm>
            <a:off x="7543800" y="9906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90114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60E7E6B3-0B97-4C47-8E1C-C66F7CE55609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9200" y="1828800"/>
            <a:ext cx="7239000" cy="4419600"/>
          </a:xfrm>
        </p:spPr>
        <p:txBody>
          <a:bodyPr/>
          <a:lstStyle/>
          <a:p>
            <a:pPr eaLnBrk="1" hangingPunct="1"/>
            <a:r>
              <a:rPr lang="en-US" sz="3200" smtClean="0"/>
              <a:t>A</a:t>
            </a:r>
            <a:r>
              <a:rPr lang="en-US" sz="3200" smtClean="0">
                <a:solidFill>
                  <a:schemeClr val="folHlink"/>
                </a:solidFill>
              </a:rPr>
              <a:t> Time Series Plot </a:t>
            </a:r>
            <a:r>
              <a:rPr lang="en-US" sz="3200" smtClean="0"/>
              <a:t>is used to study patterns in the values of a numeric variable over time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Time Series Plot:</a:t>
            </a:r>
          </a:p>
          <a:p>
            <a:pPr lvl="1" eaLnBrk="1" hangingPunct="1"/>
            <a:r>
              <a:rPr lang="en-US" sz="2800" smtClean="0"/>
              <a:t>Numeric variable is measured on the vertical axis and the time period is measured on the horizontal axis</a:t>
            </a:r>
          </a:p>
        </p:txBody>
      </p:sp>
      <p:sp>
        <p:nvSpPr>
          <p:cNvPr id="90116" name="Rectangle 3"/>
          <p:cNvSpPr>
            <a:spLocks noChangeArrowheads="1"/>
          </p:cNvSpPr>
          <p:nvPr/>
        </p:nvSpPr>
        <p:spPr bwMode="auto">
          <a:xfrm>
            <a:off x="1066800" y="381000"/>
            <a:ext cx="739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defTabSz="852488">
              <a:lnSpc>
                <a:spcPct val="80000"/>
              </a:lnSpc>
            </a:pPr>
            <a:r>
              <a:rPr lang="en-US" sz="3600">
                <a:solidFill>
                  <a:schemeClr val="tx2"/>
                </a:solidFill>
              </a:rPr>
              <a:t>Visualizing Two Numerical Variables:  The Time Series Plot</a:t>
            </a:r>
          </a:p>
        </p:txBody>
      </p:sp>
      <p:sp>
        <p:nvSpPr>
          <p:cNvPr id="90117" name="TextBox 5"/>
          <p:cNvSpPr txBox="1">
            <a:spLocks noChangeArrowheads="1"/>
          </p:cNvSpPr>
          <p:nvPr/>
        </p:nvSpPr>
        <p:spPr bwMode="auto">
          <a:xfrm>
            <a:off x="7543800" y="12954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F583C76A-6777-439A-B5CA-C8C96CC2350A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762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mtClean="0"/>
              <a:t>Time Series Plot Example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2667000" y="2286000"/>
          <a:ext cx="5762625" cy="2960688"/>
        </p:xfrm>
        <a:graphic>
          <a:graphicData uri="http://schemas.openxmlformats.org/presentationml/2006/ole">
            <p:oleObj spid="_x0000_s28674" name="Worksheet" r:id="rId3" imgW="4724400" imgH="2352751" progId="Excel.Sheet.8">
              <p:embed/>
            </p:oleObj>
          </a:graphicData>
        </a:graphic>
      </p:graphicFrame>
      <p:graphicFrame>
        <p:nvGraphicFramePr>
          <p:cNvPr id="9250" name="Group 34"/>
          <p:cNvGraphicFramePr>
            <a:graphicFrameLocks noGrp="1"/>
          </p:cNvGraphicFramePr>
          <p:nvPr/>
        </p:nvGraphicFramePr>
        <p:xfrm>
          <a:off x="152400" y="2133600"/>
          <a:ext cx="2362200" cy="3596640"/>
        </p:xfrm>
        <a:graphic>
          <a:graphicData uri="http://schemas.openxmlformats.org/drawingml/2006/table">
            <a:tbl>
              <a:tblPr/>
              <a:tblGrid>
                <a:gridCol w="1143000"/>
                <a:gridCol w="12192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Year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Franchises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43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54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60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1999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73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82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95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99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95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49" name="TextBox 6"/>
          <p:cNvSpPr txBox="1">
            <a:spLocks noChangeArrowheads="1"/>
          </p:cNvSpPr>
          <p:nvPr/>
        </p:nvSpPr>
        <p:spPr bwMode="auto">
          <a:xfrm>
            <a:off x="7543800" y="990600"/>
            <a:ext cx="1433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DCO</a:t>
            </a:r>
            <a:r>
              <a:rPr lang="en-US" sz="2800" u="sng">
                <a:solidFill>
                  <a:srgbClr val="FF0000"/>
                </a:solidFill>
              </a:rPr>
              <a:t>V</a:t>
            </a:r>
            <a:r>
              <a:rPr lang="en-US" sz="280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106498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2-</a:t>
            </a:r>
            <a:fld id="{D74D6C6E-E4B2-41F7-B3F8-1858D55C1A7E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06499" name="AutoShape 4" descr="3287383400_2177562"/>
          <p:cNvSpPr>
            <a:spLocks noChangeAspect="1" noChangeArrowheads="1"/>
          </p:cNvSpPr>
          <p:nvPr/>
        </p:nvSpPr>
        <p:spPr bwMode="auto">
          <a:xfrm>
            <a:off x="1828800" y="3562350"/>
            <a:ext cx="54864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6500" name="AutoShape 5" descr="3287383400_2177562"/>
          <p:cNvSpPr>
            <a:spLocks noChangeAspect="1" noChangeArrowheads="1"/>
          </p:cNvSpPr>
          <p:nvPr/>
        </p:nvSpPr>
        <p:spPr bwMode="auto">
          <a:xfrm>
            <a:off x="1828800" y="3562350"/>
            <a:ext cx="54864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106501" name="Picture 6" descr="copyr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9144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2" name="Rectangle 7"/>
          <p:cNvSpPr>
            <a:spLocks noChangeArrowheads="1"/>
          </p:cNvSpPr>
          <p:nvPr/>
        </p:nvSpPr>
        <p:spPr bwMode="auto">
          <a:xfrm>
            <a:off x="762000" y="4724400"/>
            <a:ext cx="8382000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All rights reserved. No part of this publication may be reproduced, stored in a retrieval system, or transmitted, in any form or by any means, electronic, mechanical, photocopying, recording, or otherwise, without the prior written permission of the publisher. </a:t>
            </a:r>
          </a:p>
          <a:p>
            <a:pPr algn="ctr"/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Printed in the United States of America.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67155ACC-F387-4F48-AF3A-467887E2EB8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2530" name="Rectangle 107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22531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</a:t>
            </a:r>
            <a:endParaRPr lang="en-US" sz="1000"/>
          </a:p>
        </p:txBody>
      </p:sp>
      <p:sp>
        <p:nvSpPr>
          <p:cNvPr id="22532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B66D4488-52F3-4C42-9A4B-CE14E86A7D09}" type="slidenum">
              <a:rPr lang="en-US" sz="1000"/>
              <a:pPr algn="r"/>
              <a:t>5</a:t>
            </a:fld>
            <a:endParaRPr lang="en-US" sz="1000"/>
          </a:p>
        </p:txBody>
      </p:sp>
      <p:sp>
        <p:nvSpPr>
          <p:cNvPr id="22533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</a:t>
            </a:r>
            <a:endParaRPr lang="en-US" sz="1000"/>
          </a:p>
        </p:txBody>
      </p:sp>
      <p:sp>
        <p:nvSpPr>
          <p:cNvPr id="22534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13FA1973-58A4-41B0-A826-A18F226DA08F}" type="slidenum">
              <a:rPr lang="en-US" sz="1000"/>
              <a:pPr algn="r"/>
              <a:t>5</a:t>
            </a:fld>
            <a:endParaRPr lang="en-US" sz="1000"/>
          </a:p>
        </p:txBody>
      </p:sp>
      <p:sp>
        <p:nvSpPr>
          <p:cNvPr id="22535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383463" cy="990600"/>
          </a:xfrm>
        </p:spPr>
        <p:txBody>
          <a:bodyPr/>
          <a:lstStyle/>
          <a:p>
            <a:r>
              <a:rPr lang="en-US" smtClean="0"/>
              <a:t>These Two Branches Are Used In The Important Activities</a:t>
            </a:r>
          </a:p>
        </p:txBody>
      </p:sp>
      <p:sp>
        <p:nvSpPr>
          <p:cNvPr id="22536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532313"/>
          </a:xfrm>
        </p:spPr>
        <p:txBody>
          <a:bodyPr/>
          <a:lstStyle/>
          <a:p>
            <a:r>
              <a:rPr lang="en-US" dirty="0" smtClean="0"/>
              <a:t>To summarize business data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Descriptive methods used to create charts &amp; tables</a:t>
            </a:r>
          </a:p>
          <a:p>
            <a:r>
              <a:rPr lang="en-US" dirty="0" smtClean="0"/>
              <a:t>To draw conclusions from business data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Inferential methods used to reach conclusions about a large group based on data from a smaller group</a:t>
            </a:r>
          </a:p>
          <a:p>
            <a:r>
              <a:rPr lang="en-US" dirty="0" smtClean="0"/>
              <a:t>To make reliable forecasts about business activities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Inferential methods used to develop, quantify, and improve the accuracy of predictive models</a:t>
            </a:r>
          </a:p>
          <a:p>
            <a:r>
              <a:rPr lang="en-US" dirty="0" smtClean="0"/>
              <a:t>To improve business processes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Involves managerial approaches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B4610334-3196-48E0-843A-928EA8AB107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29" name="Rectangle 107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1030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</a:t>
            </a:r>
            <a:endParaRPr lang="en-US" sz="1000"/>
          </a:p>
        </p:txBody>
      </p:sp>
      <p:sp>
        <p:nvSpPr>
          <p:cNvPr id="1031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C4C0919B-4072-48ED-8F6C-FA4DF17DBA9E}" type="slidenum">
              <a:rPr lang="en-US" sz="1000"/>
              <a:pPr algn="r"/>
              <a:t>6</a:t>
            </a:fld>
            <a:endParaRPr lang="en-US" sz="1000"/>
          </a:p>
        </p:txBody>
      </p:sp>
      <p:sp>
        <p:nvSpPr>
          <p:cNvPr id="1032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</a:t>
            </a:r>
            <a:endParaRPr lang="en-US" sz="1000"/>
          </a:p>
        </p:txBody>
      </p:sp>
      <p:sp>
        <p:nvSpPr>
          <p:cNvPr id="1033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49939A5D-A3CC-44A5-A86F-CEF8FF682884}" type="slidenum">
              <a:rPr lang="en-US" sz="1000"/>
              <a:pPr algn="r"/>
              <a:t>6</a:t>
            </a:fld>
            <a:endParaRPr lang="en-US" sz="1000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6923088" cy="858838"/>
          </a:xfrm>
        </p:spPr>
        <p:txBody>
          <a:bodyPr/>
          <a:lstStyle/>
          <a:p>
            <a:pPr eaLnBrk="1" hangingPunct="1"/>
            <a:r>
              <a:rPr lang="en-US" smtClean="0"/>
              <a:t>Descriptive Statistics</a:t>
            </a:r>
          </a:p>
        </p:txBody>
      </p:sp>
      <p:sp>
        <p:nvSpPr>
          <p:cNvPr id="1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3200" smtClean="0"/>
              <a:t>Collect data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700" smtClean="0"/>
              <a:t>e.g., Survey</a:t>
            </a:r>
          </a:p>
          <a:p>
            <a:pPr eaLnBrk="1" hangingPunct="1">
              <a:lnSpc>
                <a:spcPct val="130000"/>
              </a:lnSpc>
            </a:pPr>
            <a:r>
              <a:rPr lang="en-US" sz="3200" smtClean="0"/>
              <a:t>Present data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700" smtClean="0"/>
              <a:t>e.g., Tables and graphs</a:t>
            </a:r>
          </a:p>
          <a:p>
            <a:pPr eaLnBrk="1" hangingPunct="1">
              <a:lnSpc>
                <a:spcPct val="130000"/>
              </a:lnSpc>
            </a:pPr>
            <a:r>
              <a:rPr lang="en-US" sz="3200" smtClean="0"/>
              <a:t>Characterize data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700" smtClean="0"/>
              <a:t>e.g., The sample mean</a:t>
            </a:r>
            <a:r>
              <a:rPr lang="en-US" sz="2800" smtClean="0"/>
              <a:t> </a:t>
            </a:r>
          </a:p>
        </p:txBody>
      </p:sp>
      <p:graphicFrame>
        <p:nvGraphicFramePr>
          <p:cNvPr id="1027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5334000" y="3906838"/>
          <a:ext cx="1803400" cy="1274762"/>
        </p:xfrm>
        <a:graphic>
          <a:graphicData uri="http://schemas.openxmlformats.org/presentationml/2006/ole">
            <p:oleObj spid="_x0000_s1027" name="Clip" r:id="rId3" imgW="1801800" imgH="1272960" progId="">
              <p:embed/>
            </p:oleObj>
          </a:graphicData>
        </a:graphic>
      </p:graphicFrame>
      <p:sp>
        <p:nvSpPr>
          <p:cNvPr id="1036" name="Line 7"/>
          <p:cNvSpPr>
            <a:spLocks noChangeShapeType="1"/>
          </p:cNvSpPr>
          <p:nvPr/>
        </p:nvSpPr>
        <p:spPr bwMode="auto">
          <a:xfrm>
            <a:off x="6705600" y="3678238"/>
            <a:ext cx="1588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7" name="Line 8"/>
          <p:cNvSpPr>
            <a:spLocks noChangeShapeType="1"/>
          </p:cNvSpPr>
          <p:nvPr/>
        </p:nvSpPr>
        <p:spPr bwMode="auto">
          <a:xfrm>
            <a:off x="6705600" y="4668838"/>
            <a:ext cx="1600200" cy="15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8" name="Rectangle 9"/>
          <p:cNvSpPr>
            <a:spLocks noChangeArrowheads="1"/>
          </p:cNvSpPr>
          <p:nvPr/>
        </p:nvSpPr>
        <p:spPr bwMode="auto">
          <a:xfrm>
            <a:off x="6934200" y="4211638"/>
            <a:ext cx="15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039" name="Rectangle 10"/>
          <p:cNvSpPr>
            <a:spLocks noChangeArrowheads="1"/>
          </p:cNvSpPr>
          <p:nvPr/>
        </p:nvSpPr>
        <p:spPr bwMode="auto">
          <a:xfrm>
            <a:off x="7086600" y="4287838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040" name="Rectangle 11"/>
          <p:cNvSpPr>
            <a:spLocks noChangeArrowheads="1"/>
          </p:cNvSpPr>
          <p:nvPr/>
        </p:nvSpPr>
        <p:spPr bwMode="auto">
          <a:xfrm>
            <a:off x="7239000" y="3983038"/>
            <a:ext cx="152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041" name="Rectangle 12"/>
          <p:cNvSpPr>
            <a:spLocks noChangeArrowheads="1"/>
          </p:cNvSpPr>
          <p:nvPr/>
        </p:nvSpPr>
        <p:spPr bwMode="auto">
          <a:xfrm>
            <a:off x="7391400" y="4059238"/>
            <a:ext cx="152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042" name="Rectangle 13"/>
          <p:cNvSpPr>
            <a:spLocks noChangeArrowheads="1"/>
          </p:cNvSpPr>
          <p:nvPr/>
        </p:nvSpPr>
        <p:spPr bwMode="auto">
          <a:xfrm>
            <a:off x="7543800" y="4211638"/>
            <a:ext cx="15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043" name="Rectangle 14"/>
          <p:cNvSpPr>
            <a:spLocks noChangeArrowheads="1"/>
          </p:cNvSpPr>
          <p:nvPr/>
        </p:nvSpPr>
        <p:spPr bwMode="auto">
          <a:xfrm>
            <a:off x="7696200" y="44402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044" name="Rectangle 15"/>
          <p:cNvSpPr>
            <a:spLocks noChangeArrowheads="1"/>
          </p:cNvSpPr>
          <p:nvPr/>
        </p:nvSpPr>
        <p:spPr bwMode="auto">
          <a:xfrm>
            <a:off x="6781800" y="44402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1045" name="Rectangle 16"/>
          <p:cNvSpPr>
            <a:spLocks noChangeArrowheads="1"/>
          </p:cNvSpPr>
          <p:nvPr/>
        </p:nvSpPr>
        <p:spPr bwMode="auto">
          <a:xfrm>
            <a:off x="7848600" y="4516438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pic>
        <p:nvPicPr>
          <p:cNvPr id="1046" name="Picture 17" descr="j028353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2209800"/>
            <a:ext cx="9906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7" name="Picture 20" descr="chec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2743200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8" name="Picture 21" descr="chec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2895600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9" name="Picture 22" descr="chec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2590800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F1B79888-032C-4B85-A180-8F82FCF2585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5602" name="Rectangle 107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25603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</a:t>
            </a:r>
            <a:endParaRPr lang="en-US" sz="1000"/>
          </a:p>
        </p:txBody>
      </p:sp>
      <p:sp>
        <p:nvSpPr>
          <p:cNvPr id="25604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279B864F-4F44-4760-94FF-B89A49FEE221}" type="slidenum">
              <a:rPr lang="en-US" sz="1000"/>
              <a:pPr algn="r"/>
              <a:t>7</a:t>
            </a:fld>
            <a:endParaRPr lang="en-US" sz="1000"/>
          </a:p>
        </p:txBody>
      </p:sp>
      <p:sp>
        <p:nvSpPr>
          <p:cNvPr id="25605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</a:t>
            </a:r>
            <a:endParaRPr lang="en-US" sz="1000"/>
          </a:p>
        </p:txBody>
      </p:sp>
      <p:sp>
        <p:nvSpPr>
          <p:cNvPr id="25606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5FDCAA0B-9379-4320-9562-5078DB808091}" type="slidenum">
              <a:rPr lang="en-US" sz="1000"/>
              <a:pPr algn="r"/>
              <a:t>7</a:t>
            </a:fld>
            <a:endParaRPr lang="en-US" sz="1000"/>
          </a:p>
        </p:txBody>
      </p:sp>
      <p:sp>
        <p:nvSpPr>
          <p:cNvPr id="2560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6934200" cy="762000"/>
          </a:xfrm>
        </p:spPr>
        <p:txBody>
          <a:bodyPr/>
          <a:lstStyle/>
          <a:p>
            <a:pPr eaLnBrk="1" hangingPunct="1"/>
            <a:r>
              <a:rPr lang="en-US" smtClean="0"/>
              <a:t>Inferential Statistics</a:t>
            </a:r>
          </a:p>
        </p:txBody>
      </p:sp>
      <p:sp>
        <p:nvSpPr>
          <p:cNvPr id="256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5029200" cy="45323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Estimation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300" smtClean="0"/>
              <a:t>e.g., Estimate the population mean weight using the sample mean weight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Hypothesis testing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300" smtClean="0"/>
              <a:t>e.g., Test the claim that the population mean weight is 120 pounds</a:t>
            </a:r>
          </a:p>
        </p:txBody>
      </p:sp>
      <p:sp>
        <p:nvSpPr>
          <p:cNvPr id="25609" name="Rectangle 4"/>
          <p:cNvSpPr>
            <a:spLocks noChangeArrowheads="1"/>
          </p:cNvSpPr>
          <p:nvPr/>
        </p:nvSpPr>
        <p:spPr bwMode="auto">
          <a:xfrm>
            <a:off x="990600" y="5553075"/>
            <a:ext cx="7772400" cy="685800"/>
          </a:xfrm>
          <a:prstGeom prst="rect">
            <a:avLst/>
          </a:prstGeom>
          <a:solidFill>
            <a:srgbClr val="CBDD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Drawing conclusions about a large group of individuals based on a smaller group.</a:t>
            </a:r>
          </a:p>
        </p:txBody>
      </p:sp>
      <p:pic>
        <p:nvPicPr>
          <p:cNvPr id="25610" name="Picture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905000"/>
            <a:ext cx="3124200" cy="304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81CA38E4-99B5-4210-AD4D-16BDC6302D3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26" name="Rectangle 107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26627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</a:t>
            </a:r>
            <a:endParaRPr lang="en-US" sz="1000"/>
          </a:p>
        </p:txBody>
      </p:sp>
      <p:sp>
        <p:nvSpPr>
          <p:cNvPr id="26628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55C4943A-D300-4C17-8CF1-88A004745D5F}" type="slidenum">
              <a:rPr lang="en-US" sz="1000"/>
              <a:pPr algn="r"/>
              <a:t>8</a:t>
            </a:fld>
            <a:endParaRPr lang="en-US" sz="1000"/>
          </a:p>
        </p:txBody>
      </p:sp>
      <p:sp>
        <p:nvSpPr>
          <p:cNvPr id="26629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</a:t>
            </a:r>
            <a:endParaRPr lang="en-US" sz="1000"/>
          </a:p>
        </p:txBody>
      </p:sp>
      <p:sp>
        <p:nvSpPr>
          <p:cNvPr id="26630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E9482F97-69CB-491B-9DA3-A2440054EDD6}" type="slidenum">
              <a:rPr lang="en-US" sz="1000"/>
              <a:pPr algn="r"/>
              <a:t>8</a:t>
            </a:fld>
            <a:endParaRPr lang="en-US" sz="1000"/>
          </a:p>
        </p:txBody>
      </p:sp>
      <p:sp>
        <p:nvSpPr>
          <p:cNvPr id="266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Vocabulary of Statistics</a:t>
            </a:r>
          </a:p>
        </p:txBody>
      </p:sp>
      <p:graphicFrame>
        <p:nvGraphicFramePr>
          <p:cNvPr id="140297" name="Group 9"/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8077200" cy="3733800"/>
        </p:xfrm>
        <a:graphic>
          <a:graphicData uri="http://schemas.openxmlformats.org/drawingml/2006/table">
            <a:tbl>
              <a:tblPr/>
              <a:tblGrid>
                <a:gridCol w="8077200"/>
              </a:tblGrid>
              <a:tr h="3733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3A6"/>
                          </a:solidFill>
                          <a:effectLst/>
                          <a:latin typeface="Arial" pitchFamily="34" charset="0"/>
                        </a:rPr>
                        <a:t>VARIABLES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Variables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are a characteristics of an item or individual and are what you analyze when you use a statistical method.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3A6"/>
                          </a:solidFill>
                          <a:effectLst/>
                          <a:latin typeface="Arial" pitchFamily="34" charset="0"/>
                        </a:rPr>
                        <a:t>DATA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Data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are the different values associated with a variable.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3A6"/>
                          </a:solidFill>
                          <a:effectLst/>
                          <a:latin typeface="Arial" pitchFamily="34" charset="0"/>
                        </a:rPr>
                        <a:t>OPERATIONAL DEFINITIONS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Data values are meaningless unless their variables have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operational definitions,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universally accepted meanings that are clear to all associated with an analysis.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1-</a:t>
            </a:r>
            <a:fld id="{E37A096D-2802-40C1-B734-82F21EA2976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7650" name="Rectangle 107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Copyright ©2011 Pearson Education</a:t>
            </a:r>
          </a:p>
        </p:txBody>
      </p:sp>
      <p:sp>
        <p:nvSpPr>
          <p:cNvPr id="27651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</a:t>
            </a:r>
            <a:endParaRPr lang="en-US" sz="1000"/>
          </a:p>
        </p:txBody>
      </p:sp>
      <p:sp>
        <p:nvSpPr>
          <p:cNvPr id="27652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CE92A2C0-797E-4ED2-875A-034DDA049848}" type="slidenum">
              <a:rPr lang="en-US" sz="1000"/>
              <a:pPr algn="r"/>
              <a:t>9</a:t>
            </a:fld>
            <a:endParaRPr lang="en-US" sz="1000"/>
          </a:p>
        </p:txBody>
      </p:sp>
      <p:sp>
        <p:nvSpPr>
          <p:cNvPr id="27653" name="Rectangle 13"/>
          <p:cNvSpPr txBox="1">
            <a:spLocks noGrp="1" noChangeArrowheads="1"/>
          </p:cNvSpPr>
          <p:nvPr/>
        </p:nvSpPr>
        <p:spPr bwMode="auto">
          <a:xfrm>
            <a:off x="152400" y="653415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r>
              <a:rPr lang="en-US" sz="1000" i="1"/>
              <a:t>Copyright ©2011 Pearson Education</a:t>
            </a:r>
            <a:endParaRPr lang="en-US" sz="1000"/>
          </a:p>
        </p:txBody>
      </p:sp>
      <p:sp>
        <p:nvSpPr>
          <p:cNvPr id="27654" name="Rectangle 14"/>
          <p:cNvSpPr txBox="1">
            <a:spLocks noGrp="1" noChangeArrowheads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1-</a:t>
            </a:r>
            <a:fld id="{A606E662-1852-43C5-B8BF-89A265A92A16}" type="slidenum">
              <a:rPr lang="en-US" sz="1000"/>
              <a:pPr algn="r"/>
              <a:t>9</a:t>
            </a:fld>
            <a:endParaRPr lang="en-US" sz="1000"/>
          </a:p>
        </p:txBody>
      </p:sp>
      <p:sp>
        <p:nvSpPr>
          <p:cNvPr id="276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Vocabulary of Statistics</a:t>
            </a:r>
          </a:p>
        </p:txBody>
      </p:sp>
      <p:graphicFrame>
        <p:nvGraphicFramePr>
          <p:cNvPr id="141315" name="Group 3"/>
          <p:cNvGraphicFramePr>
            <a:graphicFrameLocks noGrp="1"/>
          </p:cNvGraphicFramePr>
          <p:nvPr>
            <p:ph idx="1"/>
          </p:nvPr>
        </p:nvGraphicFramePr>
        <p:xfrm>
          <a:off x="1219200" y="1600200"/>
          <a:ext cx="7010400" cy="4968240"/>
        </p:xfrm>
        <a:graphic>
          <a:graphicData uri="http://schemas.openxmlformats.org/drawingml/2006/table">
            <a:tbl>
              <a:tblPr/>
              <a:tblGrid>
                <a:gridCol w="7010400"/>
              </a:tblGrid>
              <a:tr h="411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3A6"/>
                          </a:solidFill>
                          <a:effectLst/>
                          <a:latin typeface="Arial" pitchFamily="34" charset="0"/>
                        </a:rPr>
                        <a:t>POPULATION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population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consists of all the items or individuals about which you want to draw a conclusion.  The population is the “large group”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3A6"/>
                          </a:solidFill>
                          <a:effectLst/>
                          <a:latin typeface="Arial" pitchFamily="34" charset="0"/>
                        </a:rPr>
                        <a:t>SAMPLE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sample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is the portion of a population selected for analysis.  The sample is the “small group”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3A6"/>
                          </a:solidFill>
                          <a:effectLst/>
                          <a:latin typeface="Arial" pitchFamily="34" charset="0"/>
                        </a:rPr>
                        <a:t>PARAMETER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parameter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is a numerical measure that describes a characteristic of a population.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3A6"/>
                          </a:solidFill>
                          <a:effectLst/>
                          <a:latin typeface="Arial" pitchFamily="34" charset="0"/>
                        </a:rPr>
                        <a:t>STATISTIC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statistic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is a numerical measure that describes a characteristic of a sample.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nHall1">
  <a:themeElements>
    <a:clrScheme name="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nHall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Designs\PrenHall1.pot</Template>
  <TotalTime>1402</TotalTime>
  <Pages>20</Pages>
  <Words>3053</Words>
  <Application>Microsoft Office PowerPoint</Application>
  <PresentationFormat>On-screen Show (4:3)</PresentationFormat>
  <Paragraphs>733</Paragraphs>
  <Slides>48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Arial</vt:lpstr>
      <vt:lpstr>Wingdings</vt:lpstr>
      <vt:lpstr>Times New Roman</vt:lpstr>
      <vt:lpstr>PrenHall1</vt:lpstr>
      <vt:lpstr>Clip</vt:lpstr>
      <vt:lpstr>Chart</vt:lpstr>
      <vt:lpstr>Worksheet</vt:lpstr>
      <vt:lpstr>Statistics for Managers  </vt:lpstr>
      <vt:lpstr>Why Learn Statistics</vt:lpstr>
      <vt:lpstr>In Business, Statistics Has Many Important Uses</vt:lpstr>
      <vt:lpstr>Two Different Branches Of Statistics Are Used In Business</vt:lpstr>
      <vt:lpstr>These Two Branches Are Used In The Important Activities</vt:lpstr>
      <vt:lpstr>Descriptive Statistics</vt:lpstr>
      <vt:lpstr>Inferential Statistics</vt:lpstr>
      <vt:lpstr>Basic Vocabulary of Statistics</vt:lpstr>
      <vt:lpstr>Basic Vocabulary of Statistics</vt:lpstr>
      <vt:lpstr>Slide 10</vt:lpstr>
      <vt:lpstr>Slide 11</vt:lpstr>
      <vt:lpstr>A Step by Step Process For Examining &amp; Concluding From Data Is Helpful</vt:lpstr>
      <vt:lpstr>Types of Variables</vt:lpstr>
      <vt:lpstr>Types of Variables</vt:lpstr>
      <vt:lpstr>Levels of Measurement</vt:lpstr>
      <vt:lpstr>Levels of Measurement (con’t.)</vt:lpstr>
      <vt:lpstr>Levels of Measurement (con’t.)</vt:lpstr>
      <vt:lpstr>Sources of Data</vt:lpstr>
      <vt:lpstr>Sources of data fall into four categories</vt:lpstr>
      <vt:lpstr>Categorical Data Are Organized By Utilizing Tables</vt:lpstr>
      <vt:lpstr>Organizing Categorical Data: Summary Table</vt:lpstr>
      <vt:lpstr>A Contingency Table Helps Organize Two or More Categorical Variables</vt:lpstr>
      <vt:lpstr>Contingency Table - Example</vt:lpstr>
      <vt:lpstr>Contingency Table Based On Percentage Of Overall Total</vt:lpstr>
      <vt:lpstr>Tables Used For Organizing  Numerical Data</vt:lpstr>
      <vt:lpstr>Organizing Numerical Data:  Ordered Array</vt:lpstr>
      <vt:lpstr>Organizing Numerical Data:  Frequency Distribution</vt:lpstr>
      <vt:lpstr>Organizing Numerical Data:  Frequency Distribution Example</vt:lpstr>
      <vt:lpstr>Organizing Numerical Data:  Frequency Distribution Example</vt:lpstr>
      <vt:lpstr>Organizing Numerical Data: Frequency Distribution Example</vt:lpstr>
      <vt:lpstr>Organizing Numerical Data: Relative &amp; Percent Frequency Distribution Example</vt:lpstr>
      <vt:lpstr>Organizing Numerical Data: Cumulative Frequency Distribution Example</vt:lpstr>
      <vt:lpstr>Why Use a Frequency Distribution?</vt:lpstr>
      <vt:lpstr>Frequency Distributions: Some Tips</vt:lpstr>
      <vt:lpstr>Visualizing Categorical Data Through Graphical Displays</vt:lpstr>
      <vt:lpstr>Visualizing Categorical Data:  The Bar Chart</vt:lpstr>
      <vt:lpstr>Visualizing Categorical Data:  The Pie Chart</vt:lpstr>
      <vt:lpstr>Visualizing Categorical Data: Side By Side Bar Charts</vt:lpstr>
      <vt:lpstr>Visualizing Numerical Data By Using Graphical Displays</vt:lpstr>
      <vt:lpstr>Visualizing Numerical Data:  The Histogram</vt:lpstr>
      <vt:lpstr>Visualizing Numerical Data:  The Histogram</vt:lpstr>
      <vt:lpstr>Visualizing Numerical Data:  The Polygon</vt:lpstr>
      <vt:lpstr>Visualizing Numerical Data:  The Frequency Polygon</vt:lpstr>
      <vt:lpstr>Visualizing Two Numerical Variables:  The Scatter Plot</vt:lpstr>
      <vt:lpstr>Scatter Plot Example</vt:lpstr>
      <vt:lpstr>Slide 46</vt:lpstr>
      <vt:lpstr>Time Series Plot Example</vt:lpstr>
      <vt:lpstr>Slide 48</vt:lpstr>
    </vt:vector>
  </TitlesOfParts>
  <Company>University of San Diego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Business Statistics, 10/e</dc:title>
  <dc:subject>Chapter 1</dc:subject>
  <dc:creator>Dirk Yandell</dc:creator>
  <cp:lastModifiedBy>King Soft 2</cp:lastModifiedBy>
  <cp:revision>107</cp:revision>
  <cp:lastPrinted>1998-11-22T23:37:53Z</cp:lastPrinted>
  <dcterms:created xsi:type="dcterms:W3CDTF">2001-01-13T00:04:22Z</dcterms:created>
  <dcterms:modified xsi:type="dcterms:W3CDTF">2018-06-30T20:50:04Z</dcterms:modified>
</cp:coreProperties>
</file>