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24.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45.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43.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37.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35.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6.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8"/>
  </p:notesMasterIdLst>
  <p:handoutMasterIdLst>
    <p:handoutMasterId r:id="rId49"/>
  </p:handoutMasterIdLst>
  <p:sldIdLst>
    <p:sldId id="320" r:id="rId2"/>
    <p:sldId id="302" r:id="rId3"/>
    <p:sldId id="263" r:id="rId4"/>
    <p:sldId id="330" r:id="rId5"/>
    <p:sldId id="329" r:id="rId6"/>
    <p:sldId id="289" r:id="rId7"/>
    <p:sldId id="256" r:id="rId8"/>
    <p:sldId id="321" r:id="rId9"/>
    <p:sldId id="274" r:id="rId10"/>
    <p:sldId id="311" r:id="rId11"/>
    <p:sldId id="312" r:id="rId12"/>
    <p:sldId id="310" r:id="rId13"/>
    <p:sldId id="331" r:id="rId14"/>
    <p:sldId id="347" r:id="rId15"/>
    <p:sldId id="332" r:id="rId16"/>
    <p:sldId id="271" r:id="rId17"/>
    <p:sldId id="316" r:id="rId18"/>
    <p:sldId id="313" r:id="rId19"/>
    <p:sldId id="348" r:id="rId20"/>
    <p:sldId id="333" r:id="rId21"/>
    <p:sldId id="318" r:id="rId22"/>
    <p:sldId id="319" r:id="rId23"/>
    <p:sldId id="287" r:id="rId24"/>
    <p:sldId id="323" r:id="rId25"/>
    <p:sldId id="257" r:id="rId26"/>
    <p:sldId id="284" r:id="rId27"/>
    <p:sldId id="303" r:id="rId28"/>
    <p:sldId id="349" r:id="rId29"/>
    <p:sldId id="337" r:id="rId30"/>
    <p:sldId id="351" r:id="rId31"/>
    <p:sldId id="350" r:id="rId32"/>
    <p:sldId id="335" r:id="rId33"/>
    <p:sldId id="276" r:id="rId34"/>
    <p:sldId id="258" r:id="rId35"/>
    <p:sldId id="326" r:id="rId36"/>
    <p:sldId id="339" r:id="rId37"/>
    <p:sldId id="304" r:id="rId38"/>
    <p:sldId id="341" r:id="rId39"/>
    <p:sldId id="342" r:id="rId40"/>
    <p:sldId id="305" r:id="rId41"/>
    <p:sldId id="353" r:id="rId42"/>
    <p:sldId id="352" r:id="rId43"/>
    <p:sldId id="328" r:id="rId44"/>
    <p:sldId id="346" r:id="rId45"/>
    <p:sldId id="354" r:id="rId46"/>
    <p:sldId id="344" r:id="rId47"/>
  </p:sldIdLst>
  <p:sldSz cx="9144000" cy="6858000" type="screen4x3"/>
  <p:notesSz cx="6858000" cy="9028113"/>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CC"/>
    <a:srgbClr val="FF9900"/>
    <a:srgbClr val="99FF66"/>
    <a:srgbClr val="3366FF"/>
    <a:srgbClr val="0000FF"/>
    <a:srgbClr val="9900FF"/>
    <a:srgbClr val="008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13" autoAdjust="0"/>
    <p:restoredTop sz="84094" autoAdjust="0"/>
  </p:normalViewPr>
  <p:slideViewPr>
    <p:cSldViewPr>
      <p:cViewPr varScale="1">
        <p:scale>
          <a:sx n="59" d="100"/>
          <a:sy n="59" d="100"/>
        </p:scale>
        <p:origin x="-18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26"/>
    </p:cViewPr>
  </p:sorterViewPr>
  <p:notesViewPr>
    <p:cSldViewPr>
      <p:cViewPr varScale="1">
        <p:scale>
          <a:sx n="57" d="100"/>
          <a:sy n="57" d="100"/>
        </p:scale>
        <p:origin x="-1836" y="-78"/>
      </p:cViewPr>
      <p:guideLst>
        <p:guide orient="horz" pos="2843"/>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pitchFamily="34" charset="0"/>
                <a:cs typeface="+mn-cs"/>
              </a:defRPr>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pitchFamily="34" charset="0"/>
                <a:cs typeface="+mn-cs"/>
              </a:defRPr>
            </a:lvl1pPr>
          </a:lstStyle>
          <a:p>
            <a:pPr>
              <a:defRPr/>
            </a:pPr>
            <a:endParaRPr lang="en-US"/>
          </a:p>
        </p:txBody>
      </p:sp>
      <p:sp>
        <p:nvSpPr>
          <p:cNvPr id="12292" name="Rectangle 4"/>
          <p:cNvSpPr>
            <a:spLocks noGrp="1" noChangeArrowheads="1"/>
          </p:cNvSpPr>
          <p:nvPr>
            <p:ph type="ftr" sz="quarter" idx="2"/>
          </p:nvPr>
        </p:nvSpPr>
        <p:spPr bwMode="auto">
          <a:xfrm>
            <a:off x="0" y="8610600"/>
            <a:ext cx="29718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34" charset="0"/>
                <a:cs typeface="+mn-cs"/>
              </a:defRPr>
            </a:lvl1pPr>
          </a:lstStyle>
          <a:p>
            <a:pPr>
              <a:defRPr/>
            </a:pPr>
            <a:endParaRPr lang="en-US"/>
          </a:p>
        </p:txBody>
      </p:sp>
      <p:sp>
        <p:nvSpPr>
          <p:cNvPr id="12293" name="Rectangle 5"/>
          <p:cNvSpPr>
            <a:spLocks noGrp="1" noChangeArrowheads="1"/>
          </p:cNvSpPr>
          <p:nvPr>
            <p:ph type="sldNum" sz="quarter" idx="3"/>
          </p:nvPr>
        </p:nvSpPr>
        <p:spPr bwMode="auto">
          <a:xfrm>
            <a:off x="3886200" y="8610600"/>
            <a:ext cx="29718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750E4E7C-7019-4E3C-A9AA-DB08ED419B0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xfrm>
            <a:off x="1173163" y="677863"/>
            <a:ext cx="4513262" cy="3384550"/>
          </a:xfrm>
          <a:prstGeom prst="rect">
            <a:avLst/>
          </a:prstGeom>
          <a:noFill/>
          <a:ln>
            <a:solidFill>
              <a:srgbClr val="000000"/>
            </a:solidFill>
            <a:miter lim="800000"/>
            <a:headEnd/>
            <a:tailEnd/>
          </a:ln>
        </p:spPr>
      </p:sp>
      <p:sp>
        <p:nvSpPr>
          <p:cNvPr id="16386" name="Rectangle 3"/>
          <p:cNvSpPr>
            <a:spLocks noGrp="1" noChangeArrowheads="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Chapter 2 covers brand management and corporate image. Both are important in the long-term success of a company. Because of global competition, firms must develop a stronger brand and corporate image. While product quality is important in this process, communication plays a critical role in brand development.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481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Having a strong corporate image also benefits a company. It allows for the extension of new products. In most cases the feelings and image consumers have of the company will transfer to the new product. Because of the strong image, a company can price its products higher. Customers are willing to pay the higher price and become more loyal as well. They also tend to purchase more frequently and often generate positive word-of-mouth communications. In terms of the distribution channel, a strong corporate name allows a company to have greater channel power. Because consumers purchase the company’s products, retailers and other channel members will want to stock it. Even employees and potential employees are attracted to good companies. They want to be associated with the firm. Lastly, it provides more favorable ratings with investors.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686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first step in managing a corporate image is to identify the desired image. This begins with evaluating the current image through asking customers what they think. It is also important to ask non-customers. They often present a different view, one that reflects why they did not purchase. Having a strong corporate image can be a strategic advantage for a company. Porsche has a specific image, one that is desirable to most consumers.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891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Creating the right image is important. It sends a clear message about what the firm sells and what it stands for. With the business-to-business sector, creating the right image may be more challenging. Such was the case with Calumet, which is a petroleum company. Very few people understood what Calumet did, and many had a negative view of the company because they associated it with negative aspects of petroleum. A series of advertisements were created by ad agency Gremillion &amp; Pou to educate the public about Calumet and that chemicals produced by Calumet were in products people use every day. Products such as lipstick, candles, paint brushes, chewing gum, crayons, and hand lotion all contained chemicals produced by Calumet.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096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In some cases an image has become stale or not quite in sync with what the company wants. It is then time to rejuvenate the image. The company wants to keep what is good about the past, but build new concepts for the future or modify the view slightly to make it more relevant to consumers. Rejuvenating an image can produce a number of positive results, such as increasing sales, attracting new customers, and retaining current customers. The key to successfully rejuvenating an image is to remain consistent with the old image while adding new elements. It takes time and effort. It will not happen overnight.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301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Successful rejuvenation of a brand requires 4 critical ingredients – help former customers to rediscover the brand, offer timeless consumer value, stay true to the original, yet contemporize the brand, and build a community of loyal consumers. Rejuvenation requires retaining current customers, winning back former customers, and attracting new customers. The opening vignette about Applebee’s is a good illustration of rejuvenation.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505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most difficult challenge is changing an image. At times, it may not even be possible. It becomes necessary to change an image when the target market declines resulting in lower sales or when the product no longer matches industry trends. Changing an image requires considerably more advertising. It has to begin internally, and then move outward. Employees must see the change, believe the change has occurred, and then convey that change to every contact the company makes. It is a slow, tedious process.</a:t>
            </a:r>
          </a:p>
          <a:p>
            <a:endParaRPr lang="en-US" smtClean="0">
              <a:latin typeface="Arial" charset="0"/>
            </a:endParaRPr>
          </a:p>
          <a:p>
            <a:r>
              <a:rPr lang="en-US" smtClean="0">
                <a:latin typeface="Arial" charset="0"/>
              </a:rPr>
              <a:t>At times it is necessary to change the image of an entire industry. Mental health care has made giant strides, but still has a negative connotation to some individuals. This advertisement for St. Patrick’s is designed to convince individuals that there is nothing wrong with seeking mental health care, that there is nothing wrong with a loved one who is seeking mental health care.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710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Choosing a corporate name is important. Companies will spend thousands and even millions on choosing just the right name. Corporate names can be divided into 4 categories.</a:t>
            </a:r>
          </a:p>
          <a:p>
            <a:r>
              <a:rPr lang="en-US" b="1" smtClean="0">
                <a:latin typeface="Arial" charset="0"/>
              </a:rPr>
              <a:t>Overt names</a:t>
            </a:r>
            <a:r>
              <a:rPr lang="en-US" smtClean="0">
                <a:latin typeface="Arial" charset="0"/>
              </a:rPr>
              <a:t> reveal what a company does, such as American Airlines.</a:t>
            </a:r>
          </a:p>
          <a:p>
            <a:r>
              <a:rPr lang="en-US" b="1" smtClean="0">
                <a:latin typeface="Arial" charset="0"/>
              </a:rPr>
              <a:t>Implied names</a:t>
            </a:r>
            <a:r>
              <a:rPr lang="en-US" smtClean="0">
                <a:latin typeface="Arial" charset="0"/>
              </a:rPr>
              <a:t> contain words or word parts that convey what a company does, such as FedEx.</a:t>
            </a:r>
          </a:p>
          <a:p>
            <a:r>
              <a:rPr lang="en-US" b="1" smtClean="0">
                <a:latin typeface="Arial" charset="0"/>
              </a:rPr>
              <a:t>Conceptual names</a:t>
            </a:r>
            <a:r>
              <a:rPr lang="en-US" smtClean="0">
                <a:latin typeface="Arial" charset="0"/>
              </a:rPr>
              <a:t> capture the essence of what a company offers, such as Twitter.</a:t>
            </a:r>
          </a:p>
          <a:p>
            <a:r>
              <a:rPr lang="en-US" b="1" smtClean="0">
                <a:latin typeface="Arial" charset="0"/>
              </a:rPr>
              <a:t>Iconoclastic names</a:t>
            </a:r>
            <a:r>
              <a:rPr lang="en-US" smtClean="0">
                <a:latin typeface="Arial" charset="0"/>
              </a:rPr>
              <a:t> represent something unique, different and memorable. The name does not reflect or imply what the company does, such as Calumet.</a:t>
            </a:r>
          </a:p>
          <a:p>
            <a:r>
              <a:rPr lang="en-US" smtClean="0">
                <a:latin typeface="Arial" charset="0"/>
              </a:rPr>
              <a:t>The Snoring Center name shown in this ad is an example of an implied name. It is evident the company does something with snoring, but the name does not clearly indicate it is a medical center to treat snoring disorders.</a:t>
            </a:r>
            <a:endParaRPr lang="en-US" b="1"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915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Yamaha is an example of an iconoclastic name since there is no indication in the name that it is a boat. In fact, most people associate the Yamaha name with motorcycles, not boats.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120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Logos and corporate names should meet four tests. First, they should be easily recognizable. Second, they should be names and symbols that are familiar to people. Third, the meaning should be consensual, i.e. everyone who sees the logo or hears the name has similar thoughts and ideas. This process of having shared meanings across consumers is called stimulus codeability. This helps especially in global markets, but is difficult to achieve across national boundaries. Fourth, the logo and name should evoke positive feelings.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325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Logos and corporate names should meet four tests. First, they should be easily recognizable. Second, they should be names and symbols that are familiar to people. Third, the meaning should be consensual, i.e. everyone who sees the logo or hears the name has similar thoughts and ideas. This process of having shared meanings across consumers is called stimulus codeability. This helps especially in global markets, but is difficult to achieve across national boundaries. Fourth, the logo and name should evoke positive feelings.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843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Recession (2008) changed dining habits of Americans as people switched to cheaper dining out alternatives. DineEquuity, which owned IHOP, purchased Applebee’s. CEO Julia A. Stewart says it was case of a “minnow swallowing a whale” since IHOP had 1400 locations and Applebee’s had 2000. Concern was that it was retribution by Stewart for not getting the Applebee’s CEO position. Emphasis was placed on product quality, pricing, promotions, the dining experience, and quality employment environment. In 2012, a change was made to The Crispin Porter advertising agency. Applebee’s is an excellent example of brand building and rejuvenation with a stagnant company.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529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Corporate logos are important because often people see the logo and instantly know the company. In a symbolic way, it conveys a message. This logo for PolyProcessing looks like some type of process as the two lines curve and overlap each other. Corporate logos provide several benefits. They aid in recall of specific brands and in recall of advertisements. People may not notice the brand name, but the logo is a picture and tends to be remembered better. In shopping, customers often look for familiar logos and colors of packages and products. That saves time and energy. They don’t need to look at alternatives.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7346"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Colors are very symbolic and convey various meanings. This slide provides information on various colors and what they tend to mean in American culture. The meaning is going to vary widely across other cultures and in other countries. While consumers may not consciously think about the color in a logo and what it means, there may be a subconscious attachment between the color and these meanings.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9394" name="Rectangle 3"/>
          <p:cNvSpPr>
            <a:spLocks noGrp="1" noChangeArrowheads="1"/>
          </p:cNvSpPr>
          <p:nvPr>
            <p:ph type="body" idx="1"/>
          </p:nvPr>
        </p:nvSpPr>
        <p:spPr bwMode="auto">
          <a:xfrm>
            <a:off x="914400" y="4267200"/>
            <a:ext cx="5029200" cy="4114800"/>
          </a:xfrm>
          <a:prstGeom prst="rect">
            <a:avLst/>
          </a:prstGeom>
          <a:noFill/>
          <a:ln w="12700">
            <a:miter lim="800000"/>
            <a:headEnd type="none" w="sm" len="sm"/>
            <a:tailEnd type="none" w="sm" len="sm"/>
          </a:ln>
        </p:spPr>
        <p:txBody>
          <a:bodyPr/>
          <a:lstStyle/>
          <a:p>
            <a:r>
              <a:rPr lang="en-US" smtClean="0">
                <a:latin typeface="Arial" charset="0"/>
              </a:rPr>
              <a:t>Colors are very symbolic and convey various meanings. This slide provides information on various colors and what they tend to mean in American culture. The meaning is going to vary widely across other cultures and in other countries. While consumers may not consciously think about the color in a logo and what it means, there may be a subconscious attachment between the color and these meanings.</a:t>
            </a:r>
          </a:p>
          <a:p>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144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ideas and concepts that were discussed with corporate names also applies to brands. The difference is that a brand is associated with an individual good or service. Companies such as Procter &amp; Gamble, Kraft, and Hormel Foods offer a number of brands. As with corporate image, brand names provide benefits to companies. A strong, positive brand name provides quality assurance to customers and reduces their search time. It allows a company to charge more and when new products or extensions are offered, the positive feelings toward the brand transfers to the new items. Brand names can be extremely beneficial in reducing brand parity, allowing the brand to stand out, and be a first choice among consumers.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349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Brands can be placed into 3 major categories. </a:t>
            </a:r>
            <a:r>
              <a:rPr lang="en-US" b="1" smtClean="0">
                <a:latin typeface="Arial" charset="0"/>
              </a:rPr>
              <a:t>Family brands</a:t>
            </a:r>
            <a:r>
              <a:rPr lang="en-US" smtClean="0">
                <a:latin typeface="Arial" charset="0"/>
              </a:rPr>
              <a:t> are a group of related products sold under one name. The primary advantage of using a family brand is transfer associations to new products. </a:t>
            </a:r>
            <a:r>
              <a:rPr lang="en-US" b="1" smtClean="0">
                <a:latin typeface="Arial" charset="0"/>
              </a:rPr>
              <a:t>Brand extensions</a:t>
            </a:r>
            <a:r>
              <a:rPr lang="en-US" smtClean="0">
                <a:latin typeface="Arial" charset="0"/>
              </a:rPr>
              <a:t> is the use of an established brand name on products or services not related to the core brand. An example would be Black &amp; Decker putting their brand name on appliances. </a:t>
            </a:r>
            <a:r>
              <a:rPr lang="en-US" b="1" smtClean="0">
                <a:latin typeface="Arial" charset="0"/>
              </a:rPr>
              <a:t>Flanker brands</a:t>
            </a:r>
            <a:r>
              <a:rPr lang="en-US" smtClean="0">
                <a:latin typeface="Arial" charset="0"/>
              </a:rPr>
              <a:t> involve the development of a new brand sold in the same category as another product. Proctor &amp; Gamble offers a number of brands within a category, such as laundry detergent or body wash. Hallmark sells a cheaper version of greeting cards, Shoebox Greetings. The goal of flanker brands is to capture a bigger market share without cannibalizing its current brands.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553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This slide presents examples of flanker brands sold by Procter &amp; Gamble in 3 different product categories. For instance, in the dish washing category, P &amp; G offers consumers four different brands. P &amp; G believes each brand attracts a different type of consumer and by offering 4 brands they capture a larger market share than if they sold only 1 brand.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758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b="1" smtClean="0">
                <a:latin typeface="Arial" charset="0"/>
              </a:rPr>
              <a:t>Co-branding</a:t>
            </a:r>
            <a:r>
              <a:rPr lang="en-US" smtClean="0">
                <a:latin typeface="Arial" charset="0"/>
              </a:rPr>
              <a:t> is the offering of two or more brands in a single marketing offer. There are three types of co-branding options. </a:t>
            </a:r>
            <a:r>
              <a:rPr lang="en-US" b="1" smtClean="0">
                <a:latin typeface="Arial" charset="0"/>
              </a:rPr>
              <a:t>Ingredient branding</a:t>
            </a:r>
            <a:r>
              <a:rPr lang="en-US" smtClean="0">
                <a:latin typeface="Arial" charset="0"/>
              </a:rPr>
              <a:t> is the placement of one brand within another brand, such as Intel processors in various brands of computers. </a:t>
            </a:r>
            <a:r>
              <a:rPr lang="en-US" b="1" smtClean="0">
                <a:latin typeface="Arial" charset="0"/>
              </a:rPr>
              <a:t>Cooperative branding</a:t>
            </a:r>
            <a:r>
              <a:rPr lang="en-US" smtClean="0">
                <a:latin typeface="Arial" charset="0"/>
              </a:rPr>
              <a:t> is the joint venture of two or more brands into a new product or service, such as VISA card offered by JP Morgan Chase with American Airlines. </a:t>
            </a:r>
            <a:r>
              <a:rPr lang="en-US" b="1" smtClean="0">
                <a:latin typeface="Arial" charset="0"/>
              </a:rPr>
              <a:t>Complementary branding</a:t>
            </a:r>
            <a:r>
              <a:rPr lang="en-US" smtClean="0">
                <a:latin typeface="Arial" charset="0"/>
              </a:rPr>
              <a:t> is the marketing of two brands together for co-consumption, such as Oreo milkshakes at Dairy Queen.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963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Developing strong brands begins by understanding why consumers buy a brand. On this slide are typical questions that can be asked of a client to measure the current position of a brand and to help an agency understand the current position of a brand.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168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Building powerful brands require marketing commitment. Companies must be willing to invest money in the brand. It starts with creating awareness, but awareness alone will not build a strong brand. Strong brands offer some type of authenticity or uniqueness. They deliver value and a positive consumer experience that results in consumer (or b-to-b) trust. Today’s brands must be savvy about using social media and incorporating mobile phones (smart phones). Consumers also want companies to act socially responsible.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373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Skyjacker dominates the vehicle suspension market and has build a powerful brand through delivering value and a positive customer experience. Click on the link to visit Skyjacker’s website.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048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These are the objectives for this chapters.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577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Brand loyalty is the ultimate goal of building powerful brands. With brand loyalty, consumers purchase only the loyal brand regardless of the effort necessary. They are not willing to substitute another brand. Drivers of brand loyalty are an emotion connection and value. Brand loyalty goes beyond functional attributes.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782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Top performing brands were identified in the CLEI in 83 different categories. Shown on this slide are 6 of those categories with the top 3 performing brands for each.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987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Brand equity offers a number of advantages, just like a strong corporate name. Companies can charge a higher price for the brands, which results in higher gross margins. Consumers will pay the higher price because they believe the brand is better and unique, superior to competing brands. It allows a brand to have greater channel power and additional retail shelf space. After all, retailers want to make money and will sell whichever brands consumers will purchase. Because consumers see the brand as being superior, it reduces brand switching and prevents erosion of market share to competitors.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192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Brand metrics, which measures the return on branding investments, are used to measure brand equity. Four primary methods are used. Financial value estimates the cash flows of a brand based on its unique strengths and characteristics. Stock market uses stock evaluation to measure brand equity. With the revenue premium approach, a brand is compared to a generic brand within the product category. Consumer value attempts to measure brand equity  based on input from consumers.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397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popularity of private brands has fluctuated over the years. In the past, private labels were seen as low priced, low quality goods. Historically, only price-sensitive consumers purchased private brands. Because of the higher gross margins on private brands, retailers began investing into their private brands. As a result, 72% of consumers today see private brands as being equivalent to manufacturers’ brands.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601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Private brands (labels) have changed in a number of ways. The quality of private labels has improved. In fact, most consumers believe the quality of private labels is now equivalent to brand labels. In most cases, the price of private labels is below manufacturers’ brands, which consumers see as a value purchase. With the rise of large retail store chains, consumers have become more loyal to retail stores and less loyal to specific brands. For example, a consumer may say “whatever brands are sold by Dillard’s (or another retail store) is okay because that is where I want to shop.” Retailers are now using private labels to differentiate themselves from other retail outlets. In addition to improving quality, retailers have invested more money into advertising private labels, in improving in-store displays of private labels, and improving the packaging of private labels. The result is that now many consumers cannot tell the difference between a retailer’s own private labels and a manufacturer’s label.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806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Private labels are attractive to retail stores for a number of reasons. Because the retailer owns the private label, gross margins earned per product is higher than on manufacturers’ labels. This means the retailer can lower the price of the private label and still make more money. It also makes the private label attractive to customers. With increased brand parity, consumers have become more loyal to stores and less loyal to national brands. This benefits the retailer and private labels. For instance, JC Penney offers more than 30 private label apparel lines, which accounts for 40% of sales in the apparel category. Because of the benefits of private labels, retailers are investing more dollars into advertising and marketing. Often the ads do not tell consumers it is a private brand. In many cases, consumers do not know which brand is owned by the retailer (a private brand) and which one is owned by a manufacturer (national brand).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011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Because of the rise in popularity and sales of private brands, manufacturers have been forced to look at strategies to fight back. Some manufacturers have chosen to focus on core brands. They may or may not drop some of their other brands, but the focus is on the core brands. For these brands, advertising budgets are increased. Innovation and new products are introduced sooner and more often. There is a greater focus on in-store selling and packaging. Rather than focus only on traditional media, alternative methods of marketing are pursued.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216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importance of packaging should never be overlooked. It is the final opportunity to make an impression. Research has shown that 69% of purchase decisions are made in the store. This means packaging can be influential in the final purchase decision. Research has further shown that a package has 3 seconds to catch someone’s attention. Therefore, it needs to stand out. It needs to tell customers what is inside, or why they should look inside.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421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 primary purpose of packaging is to protect the product. It also should provide for easy shipping, moving, and handling of the product from the manufacturer to the retailer. It should provide for easy placement on store shelves. For many products, the package should prevent or reduce theft and tampering. Packaging must meet consumer needs for speed, convenience, and portability. Lastly, packaging should communicate a marketing message that resonates with buyers and is integrated with the marketing of the product, thus speaking everything is speaking with one voice.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253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Additional objectives for this chapter.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625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Labels are an important component of packaging. They must meet legal requirements in terms of listing contents and providing information on ingredients. But, labels also provide a marketing opportunity. Words such as gourmet, all-natural, premium are used to convey what is offered and why it is important to consumers. Labeling can be the last opportunity to tell consumers about a product.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830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QR codes have gained popularity with consumers because of the rise in usage of smart phone and QR code apps. As a result, brands are placing QR codes on packages and labels. This slide shows the various uses for a QR code. It can provide access to additional product information posted online and videos on how to use the product. For food items the QR code can be linked to recipes and nutritional information. For clothing - sizes, brands, and styles can be compared. For higher priced goods, product reviews and ratings can be provided. Sometimes brands want consumers to access social media or entertainment sites.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035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Marketers can face some ethical issues in the area of brand management. First, is brand infringement. It is when a company takes a brand name that is very similar to a current, successful, and popular brand. Victor’s Secret was a brand infringement on the brand Victoria’s Secret. Sometimes brand names become the generic term for the product category, such as Xerox and band aids. More recently, the term Google has gained generic status. The last ethical issue is domain or cyber squatting. It is the purchasing of Web site domains that individuals know are or will be valuable to a business or person. The reason for purchasing the domain is to be able to sell it for a high price later.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240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For global firms, brand management is an important issue. A major decision that has to be made is should the brand use a standardization approach to marketing or adaptation? Standardization is cheaper because the same brand name is used in multiple countries and the same marketing plan is followed. With a shrinking world due to advances in information technology, standardization makes sense. Most people have access to media and communication from around the world. Most people are exposed to people from around the world. All of this leads to standardization becoming more attractive. For high profile, high involvement products, using a global brand works. But, for low involvement products, it is best to use an adaptation approach and develop local brands. Packaging and labeling issues involve more than language translations. It is important to ensure colors and content do not offend. The last issues to consider are imaging and positioning.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445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Students will provide varies answers to these questions. The name certainly indicates a small, local bank. Tangible elements would include the facility, its employees, and marketing elements such as outdoor signs and newspaper advertising. Intangible elements could include the philosophy of the bank and how employees deal with customers. The theme of campaign is consistent with the bank’s name.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649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In evaluating the logo and name it is critical to remember the target market for the bank – Ouachita Parish, Louisiana. It is easily recognizable and the word “independent” in the name fits with the banks local target market and that is not part of a banking chain. Through advertising and promotion the logo and brand name have become familiar in the area. The logo probably has a low level of consensual meaning. However, the pillar in the middle of the logo reminds one of justice, independence, and strength. Again, one pillar indicates it is an independent bank, not part of a chain. Feelings evoked by the name and logo depends on personal feelings towards large chain banks versus small local banks.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854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This Integrated Campaigns in Action was developed by Gremillion &amp; Pou advertising agency. It is for Home Federal Bank, a client that Gremillion &amp; Pou had for many years. In 2009, Home Federal Bank, hired a new president and received a charter to move from a savings and loan to Home Federal Bank. This change involved a number of changes that Gremillion &amp; Pou had to manage. A new logo had to be developed. New ads had to be developed. The savings and loan had to be introduced as a bank. To make it more challenging, all of this occurred during the economic downturn that started in 2008.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457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chapter begins with a discussion of corporate image – the tangible and intangible elements that make up a corporation’s image. It is more than the goods and services the company sells. It involves everything the company does and every touchpoint between customers and the firm. Many companies have multiple brands that must be managed. It involves understanding the brand image and deciding if it is the image that is desired. If not, then modifications must be made. Issues with developing and promoting brand names and logos are presented. Lastly, the chapter presents information about packaging and labeling. In addition to protecting products, packaging is a final marketing message to consumers to make a purchase decision.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662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Part of an integrated marketing campaign is brand image advertising. This ad for State Farm is designed to reinforce the State Farm brand and the message that State Farm is “like a good neighbor” who will be there when you have a need.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867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Corporate image is made up of everything the company does, has, and is. It includes tangible and intangible elements. Tangible elements can be observed. In addition to the goods and services that are sold, it includes the retail outlets where the products are sold and the factories where it is made. Advertising, promotions, and other forms of communications all reflect on the image of a company. Certainly the company name and logo convey a specific message. Packing and labeling not only protect products, but provide information about the product inside. The last tangible element are the employees. What they say about a company influences consumers. On the intangible side are policies of the company in dealing with employees and other publics. Ideas and beliefs espoused by corporate personnel become part of the image. Even the culture and location of the company are important. Lastly, media reports can enhance or harm a company’s image depending on what is said.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072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From a consumer’s perspective, corporate image serves several important functions. It provides positive assurance about a brand and what can be expected. It is especially helpful in unfamiliar settings, such as on  vacation or a trip, and when the consumer has very little previous experience. A well-known brand or company becomes a safer purchase choice. In shopping, a strong corporate image can save search time. Consumers do not have to evaluate several brands. They can just choose the one they feel is the best, based on their image. A strong corporate name provides psychological reinforcement to consumers that they made a wise purchase decision and it also provides social acceptance with other people.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277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Brands have value. Interbrand ranked the top 100 global brands in 2011. At the top of the list is Coca Cola, valued at $71.8 billion. Out of the top 10 brands, 9 are US brands. The 10</a:t>
            </a:r>
            <a:r>
              <a:rPr lang="en-US" baseline="30000" smtClean="0">
                <a:latin typeface="Arial" charset="0"/>
              </a:rPr>
              <a:t>th</a:t>
            </a:r>
            <a:r>
              <a:rPr lang="en-US" smtClean="0">
                <a:latin typeface="Arial" charset="0"/>
              </a:rPr>
              <a:t> is a  Japanese brand, Toyota. The list is top corporate brands and would not include companies such as Procter &amp; Gamble or Kraft that has multiple brands within their company’s portfolio.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dirty="0">
                  <a:latin typeface="Arial" pitchFamily="34" charset="0"/>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latin typeface="Arial" pitchFamily="34" charset="0"/>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dirty="0">
                  <a:latin typeface="Arial" pitchFamily="34" charset="0"/>
                  <a:cs typeface="+mn-cs"/>
                </a:endParaRPr>
              </a:p>
            </p:txBody>
          </p:sp>
          <p:sp>
            <p:nvSpPr>
              <p:cNvPr id="11" name="Freeform 7"/>
              <p:cNvSpPr>
                <a:spLocks/>
              </p:cNvSpPr>
              <p:nvPr/>
            </p:nvSpPr>
            <p:spPr bwMode="ltGray">
              <a:xfrm rot="-5400000">
                <a:off x="-58" y="175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dirty="0">
                  <a:latin typeface="Arial" pitchFamily="34" charset="0"/>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dirty="0">
                  <a:latin typeface="Arial" pitchFamily="34" charset="0"/>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latin typeface="Arial" pitchFamily="34" charset="0"/>
                  <a:cs typeface="+mn-cs"/>
                </a:endParaRPr>
              </a:p>
            </p:txBody>
          </p:sp>
          <p:sp>
            <p:nvSpPr>
              <p:cNvPr id="14" name="Freeform 10"/>
              <p:cNvSpPr>
                <a:spLocks/>
              </p:cNvSpPr>
              <p:nvPr/>
            </p:nvSpPr>
            <p:spPr bwMode="ltGray">
              <a:xfrm rot="-5400000">
                <a:off x="154" y="1728"/>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latin typeface="Arial" pitchFamily="34" charset="0"/>
                  <a:cs typeface="+mn-cs"/>
                </a:endParaRPr>
              </a:p>
            </p:txBody>
          </p:sp>
          <p:sp>
            <p:nvSpPr>
              <p:cNvPr id="15" name="Freeform 11"/>
              <p:cNvSpPr>
                <a:spLocks/>
              </p:cNvSpPr>
              <p:nvPr/>
            </p:nvSpPr>
            <p:spPr bwMode="ltGray">
              <a:xfrm rot="-5400000">
                <a:off x="3210"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dirty="0">
                  <a:latin typeface="Arial" pitchFamily="34" charset="0"/>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dirty="0">
                  <a:latin typeface="Arial" pitchFamily="34" charset="0"/>
                  <a:cs typeface="+mn-cs"/>
                </a:endParaRPr>
              </a:p>
            </p:txBody>
          </p:sp>
          <p:sp>
            <p:nvSpPr>
              <p:cNvPr id="17" name="Freeform 13"/>
              <p:cNvSpPr>
                <a:spLocks/>
              </p:cNvSpPr>
              <p:nvPr/>
            </p:nvSpPr>
            <p:spPr bwMode="ltGray">
              <a:xfrm rot="-5400000">
                <a:off x="1828" y="174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dirty="0">
                  <a:latin typeface="Arial" pitchFamily="34" charset="0"/>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dirty="0">
                  <a:latin typeface="Arial" pitchFamily="34" charset="0"/>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latin typeface="Arial" pitchFamily="34" charset="0"/>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dirty="0">
                  <a:latin typeface="Arial" pitchFamily="34" charset="0"/>
                  <a:cs typeface="+mn-cs"/>
                </a:endParaRPr>
              </a:p>
            </p:txBody>
          </p:sp>
          <p:sp>
            <p:nvSpPr>
              <p:cNvPr id="21" name="Freeform 17"/>
              <p:cNvSpPr>
                <a:spLocks/>
              </p:cNvSpPr>
              <p:nvPr/>
            </p:nvSpPr>
            <p:spPr bwMode="ltGray">
              <a:xfrm rot="-5400000">
                <a:off x="4076"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dirty="0">
                  <a:latin typeface="Arial" pitchFamily="34" charset="0"/>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dirty="0">
                  <a:latin typeface="Arial" pitchFamily="34" charset="0"/>
                  <a:cs typeface="+mn-cs"/>
                </a:endParaRPr>
              </a:p>
            </p:txBody>
          </p:sp>
          <p:sp>
            <p:nvSpPr>
              <p:cNvPr id="23" name="Freeform 19"/>
              <p:cNvSpPr>
                <a:spLocks/>
              </p:cNvSpPr>
              <p:nvPr/>
            </p:nvSpPr>
            <p:spPr bwMode="ltGray">
              <a:xfrm rot="-5400000">
                <a:off x="4582" y="174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dirty="0">
                  <a:latin typeface="Arial" pitchFamily="34" charset="0"/>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dirty="0">
                  <a:latin typeface="Arial" pitchFamily="34" charset="0"/>
                  <a:cs typeface="+mn-cs"/>
                </a:endParaRPr>
              </a:p>
            </p:txBody>
          </p:sp>
          <p:sp>
            <p:nvSpPr>
              <p:cNvPr id="25" name="Freeform 21"/>
              <p:cNvSpPr>
                <a:spLocks/>
              </p:cNvSpPr>
              <p:nvPr/>
            </p:nvSpPr>
            <p:spPr bwMode="ltGray">
              <a:xfrm rot="-5400000">
                <a:off x="5082"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dirty="0">
                  <a:latin typeface="Arial" pitchFamily="34" charset="0"/>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dirty="0">
                  <a:latin typeface="Arial" pitchFamily="34" charset="0"/>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en-US" dirty="0">
                <a:latin typeface="Arial" pitchFamily="34" charset="0"/>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en-US" dirty="0">
                <a:latin typeface="Arial" pitchFamily="34" charset="0"/>
                <a:cs typeface="+mn-cs"/>
              </a:endParaRPr>
            </a:p>
          </p:txBody>
        </p:sp>
      </p:grpSp>
      <p:sp>
        <p:nvSpPr>
          <p:cNvPr id="1128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1129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dirty="0">
                <a:solidFill>
                  <a:srgbClr val="000000"/>
                </a:solidFill>
              </a:defRPr>
            </a:lvl1pPr>
          </a:lstStyle>
          <a:p>
            <a:pPr>
              <a:defRPr/>
            </a:pPr>
            <a:endParaRPr lang="en-US"/>
          </a:p>
        </p:txBody>
      </p:sp>
      <p:sp>
        <p:nvSpPr>
          <p:cNvPr id="28" name="Rectangle 28"/>
          <p:cNvSpPr>
            <a:spLocks noGrp="1" noChangeArrowheads="1"/>
          </p:cNvSpPr>
          <p:nvPr>
            <p:ph type="ftr" sz="quarter" idx="11"/>
          </p:nvPr>
        </p:nvSpPr>
        <p:spPr>
          <a:xfrm>
            <a:off x="3581400" y="6248400"/>
            <a:ext cx="2895600" cy="457200"/>
          </a:xfrm>
        </p:spPr>
        <p:txBody>
          <a:bodyPr/>
          <a:lstStyle>
            <a:lvl1pPr eaLnBrk="1" hangingPunct="1">
              <a:defRPr dirty="0" smtClean="0">
                <a:solidFill>
                  <a:srgbClr val="000000"/>
                </a:solidFill>
              </a:defRPr>
            </a:lvl1pPr>
          </a:lstStyle>
          <a:p>
            <a:pPr>
              <a:defRPr/>
            </a:pPr>
            <a:r>
              <a:rPr lang="en-US"/>
              <a:t>Copyright ©2014 by Pearson Education, Inc. All rights reserved. </a:t>
            </a:r>
            <a:endParaRPr lang="en-US"/>
          </a:p>
        </p:txBody>
      </p:sp>
      <p:sp>
        <p:nvSpPr>
          <p:cNvPr id="29" name="Rectangle 29"/>
          <p:cNvSpPr>
            <a:spLocks noGrp="1" noChangeArrowheads="1"/>
          </p:cNvSpPr>
          <p:nvPr>
            <p:ph type="sldNum" sz="quarter" idx="12"/>
          </p:nvPr>
        </p:nvSpPr>
        <p:spPr>
          <a:xfrm>
            <a:off x="7010400" y="6248400"/>
            <a:ext cx="1905000" cy="457200"/>
          </a:xfrm>
        </p:spPr>
        <p:txBody>
          <a:bodyPr/>
          <a:lstStyle>
            <a:lvl1pPr>
              <a:defRPr>
                <a:solidFill>
                  <a:srgbClr val="000000"/>
                </a:solidFill>
              </a:defRPr>
            </a:lvl1pPr>
          </a:lstStyle>
          <a:p>
            <a:pPr>
              <a:defRPr/>
            </a:pPr>
            <a:fld id="{2D08DE42-FBCB-4771-BD15-4076A50004EE}"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dirty="0" smtClean="0"/>
            </a:lvl1pPr>
          </a:lstStyle>
          <a:p>
            <a:pPr>
              <a:defRPr/>
            </a:pPr>
            <a:r>
              <a:rPr lang="en-US"/>
              <a:t>Copyright ©2014 by Pearson Education, Inc. All rights reserved. </a:t>
            </a:r>
            <a:endParaRPr lang="en-US"/>
          </a:p>
        </p:txBody>
      </p:sp>
      <p:sp>
        <p:nvSpPr>
          <p:cNvPr id="6" name="Slide Number Placeholder 5"/>
          <p:cNvSpPr>
            <a:spLocks noGrp="1"/>
          </p:cNvSpPr>
          <p:nvPr>
            <p:ph type="sldNum" sz="quarter" idx="12"/>
          </p:nvPr>
        </p:nvSpPr>
        <p:spPr/>
        <p:txBody>
          <a:bodyPr/>
          <a:lstStyle>
            <a:lvl1pPr>
              <a:defRPr dirty="0"/>
            </a:lvl1pPr>
          </a:lstStyle>
          <a:p>
            <a:pPr>
              <a:defRPr/>
            </a:pPr>
            <a:r>
              <a:rPr lang="en-US"/>
              <a:t>2-</a:t>
            </a:r>
            <a:fld id="{A75A009D-556C-4562-BBF5-C28C6BB90C8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dirty="0" smtClean="0"/>
            </a:lvl1pPr>
          </a:lstStyle>
          <a:p>
            <a:pPr>
              <a:defRPr/>
            </a:pPr>
            <a:r>
              <a:rPr lang="en-US"/>
              <a:t>Copyright ©2014 by Pearson Education, Inc. All rights reserved. </a:t>
            </a:r>
            <a:endParaRPr lang="en-US"/>
          </a:p>
        </p:txBody>
      </p:sp>
      <p:sp>
        <p:nvSpPr>
          <p:cNvPr id="6" name="Slide Number Placeholder 5"/>
          <p:cNvSpPr>
            <a:spLocks noGrp="1"/>
          </p:cNvSpPr>
          <p:nvPr>
            <p:ph type="sldNum" sz="quarter" idx="12"/>
          </p:nvPr>
        </p:nvSpPr>
        <p:spPr/>
        <p:txBody>
          <a:bodyPr/>
          <a:lstStyle>
            <a:lvl1pPr>
              <a:defRPr dirty="0"/>
            </a:lvl1pPr>
          </a:lstStyle>
          <a:p>
            <a:pPr>
              <a:defRPr/>
            </a:pPr>
            <a:r>
              <a:rPr lang="en-US"/>
              <a:t>2-</a:t>
            </a:r>
            <a:fld id="{54613D5E-157A-4657-B3B9-AF7FDAEDBE7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dirty="0" smtClean="0"/>
            </a:lvl1pPr>
          </a:lstStyle>
          <a:p>
            <a:pPr>
              <a:defRPr/>
            </a:pPr>
            <a:r>
              <a:rPr lang="en-US"/>
              <a:t>Copyright ©2014 by Pearson Education, Inc. All rights reserved. </a:t>
            </a:r>
            <a:endParaRPr lang="en-US"/>
          </a:p>
        </p:txBody>
      </p:sp>
      <p:sp>
        <p:nvSpPr>
          <p:cNvPr id="6" name="Slide Number Placeholder 5"/>
          <p:cNvSpPr>
            <a:spLocks noGrp="1"/>
          </p:cNvSpPr>
          <p:nvPr>
            <p:ph type="sldNum" sz="quarter" idx="12"/>
          </p:nvPr>
        </p:nvSpPr>
        <p:spPr/>
        <p:txBody>
          <a:bodyPr/>
          <a:lstStyle>
            <a:lvl1pPr>
              <a:defRPr dirty="0"/>
            </a:lvl1pPr>
          </a:lstStyle>
          <a:p>
            <a:pPr>
              <a:defRPr/>
            </a:pPr>
            <a:r>
              <a:rPr lang="en-US"/>
              <a:t>2-</a:t>
            </a:r>
            <a:fld id="{AACA8CB6-A75D-46E1-8904-1F4F4885C16F}"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eaLnBrk="1" hangingPunct="1">
              <a:spcBef>
                <a:spcPct val="0"/>
              </a:spcBef>
              <a:defRPr dirty="0" smtClean="0"/>
            </a:lvl1pPr>
          </a:lstStyle>
          <a:p>
            <a:pPr>
              <a:defRPr/>
            </a:pPr>
            <a:r>
              <a:rPr lang="en-US"/>
              <a:t>Copyright ©2014 by Pearson Education, Inc. All rights reserved. </a:t>
            </a:r>
            <a:endParaRPr lang="en-US"/>
          </a:p>
        </p:txBody>
      </p:sp>
      <p:sp>
        <p:nvSpPr>
          <p:cNvPr id="6" name="Slide Number Placeholder 5"/>
          <p:cNvSpPr>
            <a:spLocks noGrp="1"/>
          </p:cNvSpPr>
          <p:nvPr>
            <p:ph type="sldNum" sz="quarter" idx="12"/>
          </p:nvPr>
        </p:nvSpPr>
        <p:spPr/>
        <p:txBody>
          <a:bodyPr/>
          <a:lstStyle>
            <a:lvl1pPr>
              <a:defRPr dirty="0"/>
            </a:lvl1pPr>
          </a:lstStyle>
          <a:p>
            <a:pPr>
              <a:defRPr/>
            </a:pPr>
            <a:r>
              <a:rPr lang="en-US"/>
              <a:t>2-</a:t>
            </a:r>
            <a:fld id="{E25611DA-0F2B-44E4-B652-81A1B8DC9CD7}"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dirty="0"/>
            </a:lvl1pPr>
          </a:lstStyle>
          <a:p>
            <a:pPr>
              <a:defRPr/>
            </a:pPr>
            <a:endParaRPr lang="en-US"/>
          </a:p>
        </p:txBody>
      </p:sp>
      <p:sp>
        <p:nvSpPr>
          <p:cNvPr id="6" name="Footer Placeholder 5"/>
          <p:cNvSpPr>
            <a:spLocks noGrp="1"/>
          </p:cNvSpPr>
          <p:nvPr>
            <p:ph type="ftr" sz="quarter" idx="11"/>
          </p:nvPr>
        </p:nvSpPr>
        <p:spPr/>
        <p:txBody>
          <a:bodyPr/>
          <a:lstStyle>
            <a:lvl1pPr eaLnBrk="1" hangingPunct="1">
              <a:spcBef>
                <a:spcPct val="0"/>
              </a:spcBef>
              <a:defRPr dirty="0" smtClean="0"/>
            </a:lvl1pPr>
          </a:lstStyle>
          <a:p>
            <a:pPr>
              <a:defRPr/>
            </a:pPr>
            <a:r>
              <a:rPr lang="en-US"/>
              <a:t>Copyright ©2014 by Pearson Education, Inc. All rights reserved. </a:t>
            </a:r>
            <a:endParaRPr lang="en-US"/>
          </a:p>
        </p:txBody>
      </p:sp>
      <p:sp>
        <p:nvSpPr>
          <p:cNvPr id="7" name="Slide Number Placeholder 6"/>
          <p:cNvSpPr>
            <a:spLocks noGrp="1"/>
          </p:cNvSpPr>
          <p:nvPr>
            <p:ph type="sldNum" sz="quarter" idx="12"/>
          </p:nvPr>
        </p:nvSpPr>
        <p:spPr/>
        <p:txBody>
          <a:bodyPr/>
          <a:lstStyle>
            <a:lvl1pPr>
              <a:defRPr dirty="0"/>
            </a:lvl1pPr>
          </a:lstStyle>
          <a:p>
            <a:pPr>
              <a:defRPr/>
            </a:pPr>
            <a:r>
              <a:rPr lang="en-US"/>
              <a:t>2-</a:t>
            </a:r>
            <a:fld id="{3BFEC652-2793-4DE1-80AB-5649C19E2C2F}"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dirty="0"/>
            </a:lvl1pPr>
          </a:lstStyle>
          <a:p>
            <a:pPr>
              <a:defRPr/>
            </a:pPr>
            <a:endParaRPr lang="en-US"/>
          </a:p>
        </p:txBody>
      </p:sp>
      <p:sp>
        <p:nvSpPr>
          <p:cNvPr id="8" name="Footer Placeholder 7"/>
          <p:cNvSpPr>
            <a:spLocks noGrp="1"/>
          </p:cNvSpPr>
          <p:nvPr>
            <p:ph type="ftr" sz="quarter" idx="11"/>
          </p:nvPr>
        </p:nvSpPr>
        <p:spPr/>
        <p:txBody>
          <a:bodyPr/>
          <a:lstStyle>
            <a:lvl1pPr eaLnBrk="1" hangingPunct="1">
              <a:spcBef>
                <a:spcPct val="0"/>
              </a:spcBef>
              <a:defRPr dirty="0" smtClean="0"/>
            </a:lvl1pPr>
          </a:lstStyle>
          <a:p>
            <a:pPr>
              <a:defRPr/>
            </a:pPr>
            <a:r>
              <a:rPr lang="en-US"/>
              <a:t>Copyright ©2014 by Pearson Education, Inc. All rights reserved. </a:t>
            </a:r>
            <a:endParaRPr lang="en-US"/>
          </a:p>
        </p:txBody>
      </p:sp>
      <p:sp>
        <p:nvSpPr>
          <p:cNvPr id="9" name="Slide Number Placeholder 8"/>
          <p:cNvSpPr>
            <a:spLocks noGrp="1"/>
          </p:cNvSpPr>
          <p:nvPr>
            <p:ph type="sldNum" sz="quarter" idx="12"/>
          </p:nvPr>
        </p:nvSpPr>
        <p:spPr/>
        <p:txBody>
          <a:bodyPr/>
          <a:lstStyle>
            <a:lvl1pPr>
              <a:defRPr dirty="0"/>
            </a:lvl1pPr>
          </a:lstStyle>
          <a:p>
            <a:pPr>
              <a:defRPr/>
            </a:pPr>
            <a:r>
              <a:rPr lang="en-US"/>
              <a:t>2-</a:t>
            </a:r>
            <a:fld id="{C6B9CA31-4726-4412-83DF-64E885E3975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dirty="0"/>
            </a:lvl1pPr>
          </a:lstStyle>
          <a:p>
            <a:pPr>
              <a:defRPr/>
            </a:pPr>
            <a:endParaRPr lang="en-US"/>
          </a:p>
        </p:txBody>
      </p:sp>
      <p:sp>
        <p:nvSpPr>
          <p:cNvPr id="4" name="Footer Placeholder 3"/>
          <p:cNvSpPr>
            <a:spLocks noGrp="1"/>
          </p:cNvSpPr>
          <p:nvPr>
            <p:ph type="ftr" sz="quarter" idx="11"/>
          </p:nvPr>
        </p:nvSpPr>
        <p:spPr/>
        <p:txBody>
          <a:bodyPr/>
          <a:lstStyle>
            <a:lvl1pPr eaLnBrk="1" hangingPunct="1">
              <a:spcBef>
                <a:spcPct val="0"/>
              </a:spcBef>
              <a:defRPr dirty="0" smtClean="0"/>
            </a:lvl1pPr>
          </a:lstStyle>
          <a:p>
            <a:pPr>
              <a:defRPr/>
            </a:pPr>
            <a:r>
              <a:rPr lang="en-US"/>
              <a:t>Copyright ©2014 by Pearson Education, Inc. All rights reserved. </a:t>
            </a:r>
            <a:endParaRPr lang="en-US"/>
          </a:p>
        </p:txBody>
      </p:sp>
      <p:sp>
        <p:nvSpPr>
          <p:cNvPr id="5" name="Slide Number Placeholder 4"/>
          <p:cNvSpPr>
            <a:spLocks noGrp="1"/>
          </p:cNvSpPr>
          <p:nvPr>
            <p:ph type="sldNum" sz="quarter" idx="12"/>
          </p:nvPr>
        </p:nvSpPr>
        <p:spPr/>
        <p:txBody>
          <a:bodyPr/>
          <a:lstStyle>
            <a:lvl1pPr>
              <a:defRPr dirty="0"/>
            </a:lvl1pPr>
          </a:lstStyle>
          <a:p>
            <a:pPr>
              <a:defRPr/>
            </a:pPr>
            <a:r>
              <a:rPr lang="en-US"/>
              <a:t>2-</a:t>
            </a:r>
            <a:fld id="{9CEC2863-8F41-4078-9276-812FBFDBE8D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a:lvl1pPr>
          </a:lstStyle>
          <a:p>
            <a:pPr>
              <a:defRPr/>
            </a:pPr>
            <a:endParaRPr lang="en-US"/>
          </a:p>
        </p:txBody>
      </p:sp>
      <p:sp>
        <p:nvSpPr>
          <p:cNvPr id="3" name="Footer Placeholder 2"/>
          <p:cNvSpPr>
            <a:spLocks noGrp="1"/>
          </p:cNvSpPr>
          <p:nvPr>
            <p:ph type="ftr" sz="quarter" idx="11"/>
          </p:nvPr>
        </p:nvSpPr>
        <p:spPr/>
        <p:txBody>
          <a:bodyPr/>
          <a:lstStyle>
            <a:lvl1pPr eaLnBrk="1" hangingPunct="1">
              <a:spcBef>
                <a:spcPct val="0"/>
              </a:spcBef>
              <a:defRPr dirty="0" smtClean="0"/>
            </a:lvl1pPr>
          </a:lstStyle>
          <a:p>
            <a:pPr>
              <a:defRPr/>
            </a:pPr>
            <a:r>
              <a:rPr lang="en-US"/>
              <a:t>Copyright ©2014 by Pearson Education, Inc. All rights reserved. </a:t>
            </a:r>
            <a:endParaRPr lang="en-US"/>
          </a:p>
        </p:txBody>
      </p:sp>
      <p:sp>
        <p:nvSpPr>
          <p:cNvPr id="4" name="Slide Number Placeholder 3"/>
          <p:cNvSpPr>
            <a:spLocks noGrp="1"/>
          </p:cNvSpPr>
          <p:nvPr>
            <p:ph type="sldNum" sz="quarter" idx="12"/>
          </p:nvPr>
        </p:nvSpPr>
        <p:spPr/>
        <p:txBody>
          <a:bodyPr/>
          <a:lstStyle>
            <a:lvl1pPr>
              <a:defRPr dirty="0"/>
            </a:lvl1pPr>
          </a:lstStyle>
          <a:p>
            <a:pPr>
              <a:defRPr/>
            </a:pPr>
            <a:r>
              <a:rPr lang="en-US"/>
              <a:t>2-</a:t>
            </a:r>
            <a:fld id="{35B1BB48-755B-4400-A967-D5CD4390D8ED}"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dirty="0"/>
            </a:lvl1pPr>
          </a:lstStyle>
          <a:p>
            <a:pPr>
              <a:defRPr/>
            </a:pPr>
            <a:endParaRPr lang="en-US"/>
          </a:p>
        </p:txBody>
      </p:sp>
      <p:sp>
        <p:nvSpPr>
          <p:cNvPr id="6" name="Footer Placeholder 5"/>
          <p:cNvSpPr>
            <a:spLocks noGrp="1"/>
          </p:cNvSpPr>
          <p:nvPr>
            <p:ph type="ftr" sz="quarter" idx="11"/>
          </p:nvPr>
        </p:nvSpPr>
        <p:spPr/>
        <p:txBody>
          <a:bodyPr/>
          <a:lstStyle>
            <a:lvl1pPr eaLnBrk="1" hangingPunct="1">
              <a:spcBef>
                <a:spcPct val="0"/>
              </a:spcBef>
              <a:defRPr dirty="0" smtClean="0"/>
            </a:lvl1pPr>
          </a:lstStyle>
          <a:p>
            <a:pPr>
              <a:defRPr/>
            </a:pPr>
            <a:r>
              <a:rPr lang="en-US"/>
              <a:t>Copyright ©2014 by Pearson Education, Inc. All rights reserved. </a:t>
            </a:r>
            <a:endParaRPr lang="en-US"/>
          </a:p>
        </p:txBody>
      </p:sp>
      <p:sp>
        <p:nvSpPr>
          <p:cNvPr id="7" name="Slide Number Placeholder 6"/>
          <p:cNvSpPr>
            <a:spLocks noGrp="1"/>
          </p:cNvSpPr>
          <p:nvPr>
            <p:ph type="sldNum" sz="quarter" idx="12"/>
          </p:nvPr>
        </p:nvSpPr>
        <p:spPr/>
        <p:txBody>
          <a:bodyPr/>
          <a:lstStyle>
            <a:lvl1pPr>
              <a:defRPr dirty="0"/>
            </a:lvl1pPr>
          </a:lstStyle>
          <a:p>
            <a:pPr>
              <a:defRPr/>
            </a:pPr>
            <a:r>
              <a:rPr lang="en-US"/>
              <a:t>2-</a:t>
            </a:r>
            <a:fld id="{496509CA-1953-41C1-B821-6C5170463FD7}"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dirty="0"/>
            </a:lvl1pPr>
          </a:lstStyle>
          <a:p>
            <a:pPr>
              <a:defRPr/>
            </a:pPr>
            <a:endParaRPr lang="en-US"/>
          </a:p>
        </p:txBody>
      </p:sp>
      <p:sp>
        <p:nvSpPr>
          <p:cNvPr id="6" name="Footer Placeholder 5"/>
          <p:cNvSpPr>
            <a:spLocks noGrp="1"/>
          </p:cNvSpPr>
          <p:nvPr>
            <p:ph type="ftr" sz="quarter" idx="11"/>
          </p:nvPr>
        </p:nvSpPr>
        <p:spPr/>
        <p:txBody>
          <a:bodyPr/>
          <a:lstStyle>
            <a:lvl1pPr eaLnBrk="1" hangingPunct="1">
              <a:spcBef>
                <a:spcPct val="0"/>
              </a:spcBef>
              <a:defRPr dirty="0" smtClean="0"/>
            </a:lvl1pPr>
          </a:lstStyle>
          <a:p>
            <a:pPr>
              <a:defRPr/>
            </a:pPr>
            <a:r>
              <a:rPr lang="en-US"/>
              <a:t>Copyright ©2014 by Pearson Education, Inc. All rights reserved. </a:t>
            </a:r>
            <a:endParaRPr lang="en-US"/>
          </a:p>
        </p:txBody>
      </p:sp>
      <p:sp>
        <p:nvSpPr>
          <p:cNvPr id="7" name="Slide Number Placeholder 6"/>
          <p:cNvSpPr>
            <a:spLocks noGrp="1"/>
          </p:cNvSpPr>
          <p:nvPr>
            <p:ph type="sldNum" sz="quarter" idx="12"/>
          </p:nvPr>
        </p:nvSpPr>
        <p:spPr/>
        <p:txBody>
          <a:bodyPr/>
          <a:lstStyle>
            <a:lvl1pPr>
              <a:defRPr dirty="0"/>
            </a:lvl1pPr>
          </a:lstStyle>
          <a:p>
            <a:pPr>
              <a:defRPr/>
            </a:pPr>
            <a:r>
              <a:rPr lang="en-US"/>
              <a:t>2-</a:t>
            </a:r>
            <a:fld id="{6859FAF8-229D-42E1-BFF4-15DF8AB70BF0}"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DD7"/>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1"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dirty="0">
                <a:latin typeface="Arial" pitchFamily="34" charset="0"/>
                <a:cs typeface="+mn-cs"/>
              </a:defRPr>
            </a:lvl1pPr>
          </a:lstStyle>
          <a:p>
            <a:pPr>
              <a:defRPr/>
            </a:pPr>
            <a:endParaRPr lang="en-US"/>
          </a:p>
        </p:txBody>
      </p:sp>
      <p:sp>
        <p:nvSpPr>
          <p:cNvPr id="1052" name="Rectangle 28"/>
          <p:cNvSpPr>
            <a:spLocks noGrp="1" noChangeArrowheads="1"/>
          </p:cNvSpPr>
          <p:nvPr>
            <p:ph type="ftr" sz="quarter" idx="3"/>
          </p:nvPr>
        </p:nvSpPr>
        <p:spPr bwMode="auto">
          <a:xfrm>
            <a:off x="2362200" y="6477000"/>
            <a:ext cx="678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dirty="0" smtClean="0">
                <a:latin typeface="Arial" pitchFamily="34" charset="0"/>
                <a:cs typeface="+mn-cs"/>
              </a:defRPr>
            </a:lvl1pPr>
          </a:lstStyle>
          <a:p>
            <a:pPr>
              <a:defRPr/>
            </a:pPr>
            <a:r>
              <a:rPr lang="en-US"/>
              <a:t>Copyright ©2014 by Pearson Education, Inc. All rights reserved. </a:t>
            </a:r>
            <a:endParaRPr lang="en-US"/>
          </a:p>
        </p:txBody>
      </p:sp>
      <p:sp>
        <p:nvSpPr>
          <p:cNvPr id="1053" name="Rectangle 29"/>
          <p:cNvSpPr>
            <a:spLocks noGrp="1" noChangeArrowheads="1"/>
          </p:cNvSpPr>
          <p:nvPr>
            <p:ph type="sldNum" sz="quarter" idx="4"/>
          </p:nvPr>
        </p:nvSpPr>
        <p:spPr bwMode="auto">
          <a:xfrm>
            <a:off x="7010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dirty="0">
                <a:latin typeface="Arial" pitchFamily="34" charset="0"/>
                <a:cs typeface="+mn-cs"/>
              </a:defRPr>
            </a:lvl1pPr>
          </a:lstStyle>
          <a:p>
            <a:pPr>
              <a:defRPr/>
            </a:pPr>
            <a:r>
              <a:rPr lang="en-US"/>
              <a:t>2-</a:t>
            </a:r>
            <a:fld id="{51BF6FC0-BE7B-4382-B86F-A6F3EABCA1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dage.com/print/23072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arketingprofs.com/5/mccarthy4.as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arketingprofs.com/5/mccarthy4.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kyjacker.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dage.com/print/230721"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nterbrand.com/en/knowledge/best-global-brand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3"/>
          <p:cNvSpPr>
            <a:spLocks noGrp="1"/>
          </p:cNvSpPr>
          <p:nvPr>
            <p:ph type="ftr" sz="quarter" idx="11"/>
          </p:nvPr>
        </p:nvSpPr>
        <p:spPr>
          <a:xfrm>
            <a:off x="17526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15362" name="Slide Number Placeholder 4"/>
          <p:cNvSpPr>
            <a:spLocks noGrp="1"/>
          </p:cNvSpPr>
          <p:nvPr>
            <p:ph type="sldNum" sz="quarter" idx="12"/>
          </p:nvPr>
        </p:nvSpPr>
        <p:spPr>
          <a:noFill/>
        </p:spPr>
        <p:txBody>
          <a:bodyPr/>
          <a:lstStyle/>
          <a:p>
            <a:r>
              <a:rPr lang="en-US" smtClean="0">
                <a:latin typeface="Arial" charset="0"/>
                <a:cs typeface="Arial" charset="0"/>
              </a:rPr>
              <a:t>2-</a:t>
            </a:r>
            <a:fld id="{EC28BC11-E200-42B6-9130-FB96FDB4A86D}" type="slidenum">
              <a:rPr lang="en-US" smtClean="0">
                <a:latin typeface="Arial" charset="0"/>
                <a:cs typeface="Arial" charset="0"/>
              </a:rPr>
              <a:pPr/>
              <a:t>1</a:t>
            </a:fld>
            <a:endParaRPr lang="en-US" smtClean="0">
              <a:latin typeface="Arial" charset="0"/>
              <a:cs typeface="Arial" charset="0"/>
            </a:endParaRPr>
          </a:p>
        </p:txBody>
      </p:sp>
      <p:sp>
        <p:nvSpPr>
          <p:cNvPr id="15363"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5364"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5365"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2</a:t>
            </a:r>
          </a:p>
        </p:txBody>
      </p:sp>
      <p:sp>
        <p:nvSpPr>
          <p:cNvPr id="15366" name="Text Box 5"/>
          <p:cNvSpPr txBox="1">
            <a:spLocks noChangeArrowheads="1"/>
          </p:cNvSpPr>
          <p:nvPr/>
        </p:nvSpPr>
        <p:spPr bwMode="auto">
          <a:xfrm>
            <a:off x="304800" y="1066800"/>
            <a:ext cx="8515350" cy="4449763"/>
          </a:xfrm>
          <a:prstGeom prst="rect">
            <a:avLst/>
          </a:prstGeom>
          <a:noFill/>
          <a:ln w="12700">
            <a:noFill/>
            <a:miter lim="800000"/>
            <a:headEnd type="none" w="sm" len="sm"/>
            <a:tailEnd type="none" w="sm" len="sm"/>
          </a:ln>
        </p:spPr>
        <p:txBody>
          <a:bodyPr>
            <a:spAutoFit/>
          </a:bodyPr>
          <a:lstStyle/>
          <a:p>
            <a:pPr algn="ctr"/>
            <a:r>
              <a:rPr lang="en-US" sz="3600" b="1">
                <a:solidFill>
                  <a:srgbClr val="FF3300"/>
                </a:solidFill>
              </a:rPr>
              <a:t>		</a:t>
            </a:r>
            <a:r>
              <a:rPr lang="en-US" sz="5400" b="1">
                <a:solidFill>
                  <a:srgbClr val="CC3300"/>
                </a:solidFill>
              </a:rPr>
              <a:t>Chapter Two</a:t>
            </a:r>
          </a:p>
          <a:p>
            <a:pPr algn="ctr"/>
            <a:endParaRPr lang="en-US" sz="5400" b="1">
              <a:solidFill>
                <a:srgbClr val="FF3300"/>
              </a:solidFill>
            </a:endParaRPr>
          </a:p>
          <a:p>
            <a:pPr algn="ctr"/>
            <a:endParaRPr lang="en-US" sz="3600" b="1">
              <a:solidFill>
                <a:srgbClr val="FF3300"/>
              </a:solidFill>
            </a:endParaRPr>
          </a:p>
          <a:p>
            <a:pPr algn="ctr"/>
            <a:endParaRPr lang="en-US" sz="1800" b="1">
              <a:solidFill>
                <a:srgbClr val="FF3300"/>
              </a:solidFill>
            </a:endParaRPr>
          </a:p>
          <a:p>
            <a:pPr algn="ctr"/>
            <a:r>
              <a:rPr lang="en-US" sz="4400" b="1">
                <a:solidFill>
                  <a:srgbClr val="CC3300"/>
                </a:solidFill>
              </a:rPr>
              <a:t>Corporate Image</a:t>
            </a:r>
          </a:p>
          <a:p>
            <a:pPr algn="ctr"/>
            <a:r>
              <a:rPr lang="en-US" sz="3600" b="1">
                <a:solidFill>
                  <a:srgbClr val="CC3300"/>
                </a:solidFill>
              </a:rPr>
              <a:t>and</a:t>
            </a:r>
          </a:p>
          <a:p>
            <a:pPr algn="ctr"/>
            <a:r>
              <a:rPr lang="en-US" sz="4400" b="1">
                <a:solidFill>
                  <a:srgbClr val="CC3300"/>
                </a:solidFill>
              </a:rPr>
              <a:t>Brand Management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4"/>
          <p:cNvSpPr>
            <a:spLocks noGrp="1"/>
          </p:cNvSpPr>
          <p:nvPr>
            <p:ph type="ftr" sz="quarter" idx="11"/>
          </p:nvPr>
        </p:nvSpPr>
        <p:spPr>
          <a:xfrm>
            <a:off x="17526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33794" name="Slide Number Placeholder 5"/>
          <p:cNvSpPr>
            <a:spLocks noGrp="1"/>
          </p:cNvSpPr>
          <p:nvPr>
            <p:ph type="sldNum" sz="quarter" idx="12"/>
          </p:nvPr>
        </p:nvSpPr>
        <p:spPr>
          <a:noFill/>
        </p:spPr>
        <p:txBody>
          <a:bodyPr/>
          <a:lstStyle/>
          <a:p>
            <a:r>
              <a:rPr lang="en-US" smtClean="0">
                <a:latin typeface="Arial" charset="0"/>
                <a:cs typeface="Arial" charset="0"/>
              </a:rPr>
              <a:t>2-</a:t>
            </a:r>
            <a:fld id="{0DBE95EC-7DA9-47DB-AE6F-C35CDD5F51A8}" type="slidenum">
              <a:rPr lang="en-US" smtClean="0">
                <a:latin typeface="Arial" charset="0"/>
                <a:cs typeface="Arial" charset="0"/>
              </a:rPr>
              <a:pPr/>
              <a:t>10</a:t>
            </a:fld>
            <a:endParaRPr lang="en-US" smtClean="0">
              <a:latin typeface="Arial" charset="0"/>
              <a:cs typeface="Arial" charset="0"/>
            </a:endParaRPr>
          </a:p>
        </p:txBody>
      </p:sp>
      <p:sp>
        <p:nvSpPr>
          <p:cNvPr id="33795" name="Rectangle 2"/>
          <p:cNvSpPr>
            <a:spLocks noGrp="1" noChangeArrowheads="1"/>
          </p:cNvSpPr>
          <p:nvPr>
            <p:ph type="title"/>
          </p:nvPr>
        </p:nvSpPr>
        <p:spPr>
          <a:xfrm>
            <a:off x="1066800" y="304800"/>
            <a:ext cx="7391400" cy="1066800"/>
          </a:xfrm>
        </p:spPr>
        <p:txBody>
          <a:bodyPr/>
          <a:lstStyle/>
          <a:p>
            <a:pPr algn="ctr" eaLnBrk="1" hangingPunct="1"/>
            <a:r>
              <a:rPr lang="en-US" sz="3200" b="1" smtClean="0">
                <a:solidFill>
                  <a:srgbClr val="C00000"/>
                </a:solidFill>
              </a:rPr>
              <a:t>Role of Corporate Image</a:t>
            </a:r>
            <a:r>
              <a:rPr lang="en-US" sz="3200" b="1" smtClean="0">
                <a:solidFill>
                  <a:schemeClr val="tx1"/>
                </a:solidFill>
              </a:rPr>
              <a:t/>
            </a:r>
            <a:br>
              <a:rPr lang="en-US" sz="3200" b="1" smtClean="0">
                <a:solidFill>
                  <a:schemeClr val="tx1"/>
                </a:solidFill>
              </a:rPr>
            </a:br>
            <a:r>
              <a:rPr lang="en-US" sz="4000" b="1" smtClean="0">
                <a:solidFill>
                  <a:srgbClr val="0000FF"/>
                </a:solidFill>
              </a:rPr>
              <a:t>Company Perspective</a:t>
            </a:r>
          </a:p>
        </p:txBody>
      </p:sp>
      <p:sp>
        <p:nvSpPr>
          <p:cNvPr id="33796" name="Rectangle 3"/>
          <p:cNvSpPr>
            <a:spLocks noGrp="1" noChangeArrowheads="1"/>
          </p:cNvSpPr>
          <p:nvPr>
            <p:ph type="body" idx="1"/>
          </p:nvPr>
        </p:nvSpPr>
        <p:spPr>
          <a:xfrm>
            <a:off x="1219200" y="1676400"/>
            <a:ext cx="7924800" cy="4343400"/>
          </a:xfrm>
        </p:spPr>
        <p:txBody>
          <a:bodyPr/>
          <a:lstStyle/>
          <a:p>
            <a:pPr eaLnBrk="1" hangingPunct="1">
              <a:buClr>
                <a:schemeClr val="tx1"/>
              </a:buClr>
              <a:buSzTx/>
              <a:buFontTx/>
              <a:buChar char="•"/>
            </a:pPr>
            <a:r>
              <a:rPr lang="en-US" sz="2800" smtClean="0"/>
              <a:t>Extension of feelings to new products</a:t>
            </a:r>
          </a:p>
          <a:p>
            <a:pPr eaLnBrk="1" hangingPunct="1">
              <a:buClr>
                <a:schemeClr val="tx1"/>
              </a:buClr>
              <a:buSzTx/>
              <a:buFontTx/>
              <a:buChar char="•"/>
            </a:pPr>
            <a:r>
              <a:rPr lang="en-US" sz="2800" smtClean="0"/>
              <a:t>Ability to charge more</a:t>
            </a:r>
          </a:p>
          <a:p>
            <a:pPr eaLnBrk="1" hangingPunct="1">
              <a:buClr>
                <a:schemeClr val="tx1"/>
              </a:buClr>
              <a:buSzTx/>
              <a:buFontTx/>
              <a:buChar char="•"/>
            </a:pPr>
            <a:r>
              <a:rPr lang="en-US" sz="2800" smtClean="0"/>
              <a:t>Consumer loyalty</a:t>
            </a:r>
          </a:p>
          <a:p>
            <a:pPr eaLnBrk="1" hangingPunct="1">
              <a:buClr>
                <a:schemeClr val="tx1"/>
              </a:buClr>
              <a:buSzTx/>
              <a:buFontTx/>
              <a:buChar char="•"/>
            </a:pPr>
            <a:r>
              <a:rPr lang="en-US" sz="2800" smtClean="0"/>
              <a:t>More frequent purchases</a:t>
            </a:r>
          </a:p>
          <a:p>
            <a:pPr eaLnBrk="1" hangingPunct="1">
              <a:buClr>
                <a:schemeClr val="tx1"/>
              </a:buClr>
              <a:buSzTx/>
              <a:buFontTx/>
              <a:buChar char="•"/>
            </a:pPr>
            <a:r>
              <a:rPr lang="en-US" sz="2800" smtClean="0"/>
              <a:t>Positive word-of-mouth</a:t>
            </a:r>
          </a:p>
          <a:p>
            <a:pPr eaLnBrk="1" hangingPunct="1">
              <a:buClr>
                <a:schemeClr val="tx1"/>
              </a:buClr>
              <a:buSzTx/>
              <a:buFontTx/>
              <a:buChar char="•"/>
            </a:pPr>
            <a:r>
              <a:rPr lang="en-US" sz="2800" smtClean="0"/>
              <a:t>Greater channel power</a:t>
            </a:r>
          </a:p>
          <a:p>
            <a:pPr eaLnBrk="1" hangingPunct="1">
              <a:buClr>
                <a:schemeClr val="tx1"/>
              </a:buClr>
              <a:buSzTx/>
              <a:buFontTx/>
              <a:buChar char="•"/>
            </a:pPr>
            <a:r>
              <a:rPr lang="en-US" sz="2800" smtClean="0"/>
              <a:t>Attracts higher quality employees</a:t>
            </a:r>
          </a:p>
          <a:p>
            <a:pPr eaLnBrk="1" hangingPunct="1">
              <a:buClr>
                <a:schemeClr val="tx1"/>
              </a:buClr>
              <a:buSzTx/>
              <a:buFontTx/>
              <a:buChar char="•"/>
            </a:pPr>
            <a:r>
              <a:rPr lang="en-US" sz="2800" smtClean="0"/>
              <a:t>More favorable ratings</a:t>
            </a:r>
          </a:p>
        </p:txBody>
      </p:sp>
      <p:sp>
        <p:nvSpPr>
          <p:cNvPr id="3379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379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379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4"/>
          <p:cNvSpPr>
            <a:spLocks noGrp="1"/>
          </p:cNvSpPr>
          <p:nvPr>
            <p:ph type="ftr" sz="quarter" idx="11"/>
          </p:nvPr>
        </p:nvSpPr>
        <p:spPr>
          <a:xfrm>
            <a:off x="17526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35842" name="Slide Number Placeholder 5"/>
          <p:cNvSpPr>
            <a:spLocks noGrp="1"/>
          </p:cNvSpPr>
          <p:nvPr>
            <p:ph type="sldNum" sz="quarter" idx="12"/>
          </p:nvPr>
        </p:nvSpPr>
        <p:spPr>
          <a:noFill/>
        </p:spPr>
        <p:txBody>
          <a:bodyPr/>
          <a:lstStyle/>
          <a:p>
            <a:r>
              <a:rPr lang="en-US" smtClean="0">
                <a:latin typeface="Arial" charset="0"/>
                <a:cs typeface="Arial" charset="0"/>
              </a:rPr>
              <a:t>2-</a:t>
            </a:r>
            <a:fld id="{7944C32B-55BA-4F24-A930-E887DE879646}" type="slidenum">
              <a:rPr lang="en-US" smtClean="0">
                <a:latin typeface="Arial" charset="0"/>
                <a:cs typeface="Arial" charset="0"/>
              </a:rPr>
              <a:pPr/>
              <a:t>11</a:t>
            </a:fld>
            <a:endParaRPr lang="en-US" smtClean="0">
              <a:latin typeface="Arial" charset="0"/>
              <a:cs typeface="Arial" charset="0"/>
            </a:endParaRPr>
          </a:p>
        </p:txBody>
      </p:sp>
      <p:sp>
        <p:nvSpPr>
          <p:cNvPr id="35843" name="Rectangle 2"/>
          <p:cNvSpPr>
            <a:spLocks noGrp="1" noChangeArrowheads="1"/>
          </p:cNvSpPr>
          <p:nvPr>
            <p:ph type="title"/>
          </p:nvPr>
        </p:nvSpPr>
        <p:spPr>
          <a:xfrm>
            <a:off x="838200" y="152400"/>
            <a:ext cx="8001000" cy="1143000"/>
          </a:xfrm>
        </p:spPr>
        <p:txBody>
          <a:bodyPr/>
          <a:lstStyle/>
          <a:p>
            <a:pPr algn="ctr" eaLnBrk="1" hangingPunct="1"/>
            <a:r>
              <a:rPr lang="en-US" b="1" smtClean="0">
                <a:solidFill>
                  <a:srgbClr val="FF0000"/>
                </a:solidFill>
              </a:rPr>
              <a:t>Identifying the Desired Image</a:t>
            </a:r>
          </a:p>
        </p:txBody>
      </p:sp>
      <p:sp>
        <p:nvSpPr>
          <p:cNvPr id="35844" name="Rectangle 3"/>
          <p:cNvSpPr>
            <a:spLocks noGrp="1" noChangeArrowheads="1"/>
          </p:cNvSpPr>
          <p:nvPr>
            <p:ph type="body" idx="1"/>
          </p:nvPr>
        </p:nvSpPr>
        <p:spPr>
          <a:xfrm>
            <a:off x="3352800" y="1676400"/>
            <a:ext cx="6019800" cy="1905000"/>
          </a:xfrm>
        </p:spPr>
        <p:txBody>
          <a:bodyPr anchor="ctr"/>
          <a:lstStyle/>
          <a:p>
            <a:pPr marL="609600" indent="0" eaLnBrk="1" hangingPunct="1">
              <a:spcBef>
                <a:spcPct val="0"/>
              </a:spcBef>
              <a:buClr>
                <a:schemeClr val="tx1"/>
              </a:buClr>
              <a:buSzTx/>
              <a:buFont typeface="Arial" charset="0"/>
              <a:buChar char="•"/>
            </a:pPr>
            <a:r>
              <a:rPr lang="en-US" sz="2800" smtClean="0"/>
              <a:t>Evaluate current image</a:t>
            </a:r>
          </a:p>
          <a:p>
            <a:pPr marL="1009650" lvl="1" indent="0" eaLnBrk="1" hangingPunct="1">
              <a:spcBef>
                <a:spcPct val="0"/>
              </a:spcBef>
              <a:buClr>
                <a:schemeClr val="tx1"/>
              </a:buClr>
              <a:buFont typeface="Arial" charset="0"/>
              <a:buChar char="•"/>
            </a:pPr>
            <a:r>
              <a:rPr lang="en-US" sz="2000" smtClean="0"/>
              <a:t>Ask customers</a:t>
            </a:r>
          </a:p>
          <a:p>
            <a:pPr marL="1009650" lvl="1" indent="0" eaLnBrk="1" hangingPunct="1">
              <a:spcBef>
                <a:spcPct val="0"/>
              </a:spcBef>
              <a:buClr>
                <a:schemeClr val="tx1"/>
              </a:buClr>
              <a:buFont typeface="Arial" charset="0"/>
              <a:buChar char="•"/>
            </a:pPr>
            <a:r>
              <a:rPr lang="en-US" sz="2000" smtClean="0"/>
              <a:t>Ask non-customers</a:t>
            </a:r>
          </a:p>
          <a:p>
            <a:pPr marL="609600" indent="0" eaLnBrk="1" hangingPunct="1">
              <a:lnSpc>
                <a:spcPct val="150000"/>
              </a:lnSpc>
              <a:spcBef>
                <a:spcPct val="0"/>
              </a:spcBef>
              <a:buClr>
                <a:schemeClr val="tx1"/>
              </a:buClr>
              <a:buSzTx/>
              <a:buFont typeface="Arial" charset="0"/>
              <a:buChar char="•"/>
            </a:pPr>
            <a:r>
              <a:rPr lang="en-US" sz="2800" smtClean="0"/>
              <a:t>Can be strategic advantage</a:t>
            </a:r>
          </a:p>
        </p:txBody>
      </p:sp>
      <p:sp>
        <p:nvSpPr>
          <p:cNvPr id="3584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584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584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35848" name="Picture 2"/>
          <p:cNvPicPr>
            <a:picLocks noChangeAspect="1" noChangeArrowheads="1"/>
          </p:cNvPicPr>
          <p:nvPr/>
        </p:nvPicPr>
        <p:blipFill>
          <a:blip r:embed="rId3"/>
          <a:srcRect/>
          <a:stretch>
            <a:fillRect/>
          </a:stretch>
        </p:blipFill>
        <p:spPr bwMode="auto">
          <a:xfrm>
            <a:off x="0" y="1295400"/>
            <a:ext cx="3529013" cy="449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oter Placeholder 4"/>
          <p:cNvSpPr>
            <a:spLocks noGrp="1"/>
          </p:cNvSpPr>
          <p:nvPr>
            <p:ph type="ftr" sz="quarter" idx="11"/>
          </p:nvPr>
        </p:nvSpPr>
        <p:spPr>
          <a:xfrm>
            <a:off x="17526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37890" name="Slide Number Placeholder 5"/>
          <p:cNvSpPr>
            <a:spLocks noGrp="1"/>
          </p:cNvSpPr>
          <p:nvPr>
            <p:ph type="sldNum" sz="quarter" idx="12"/>
          </p:nvPr>
        </p:nvSpPr>
        <p:spPr>
          <a:noFill/>
        </p:spPr>
        <p:txBody>
          <a:bodyPr/>
          <a:lstStyle/>
          <a:p>
            <a:r>
              <a:rPr lang="en-US" smtClean="0">
                <a:latin typeface="Arial" charset="0"/>
                <a:cs typeface="Arial" charset="0"/>
              </a:rPr>
              <a:t>2-</a:t>
            </a:r>
            <a:fld id="{A9761734-EFF0-4166-B8B6-71E9839BD476}" type="slidenum">
              <a:rPr lang="en-US" smtClean="0">
                <a:latin typeface="Arial" charset="0"/>
                <a:cs typeface="Arial" charset="0"/>
              </a:rPr>
              <a:pPr/>
              <a:t>12</a:t>
            </a:fld>
            <a:endParaRPr lang="en-US" smtClean="0">
              <a:latin typeface="Arial" charset="0"/>
              <a:cs typeface="Arial" charset="0"/>
            </a:endParaRPr>
          </a:p>
        </p:txBody>
      </p:sp>
      <p:sp>
        <p:nvSpPr>
          <p:cNvPr id="37891" name="Rectangle 2"/>
          <p:cNvSpPr>
            <a:spLocks noGrp="1" noChangeArrowheads="1"/>
          </p:cNvSpPr>
          <p:nvPr>
            <p:ph type="title"/>
          </p:nvPr>
        </p:nvSpPr>
        <p:spPr>
          <a:xfrm>
            <a:off x="685800" y="304800"/>
            <a:ext cx="8077200" cy="838200"/>
          </a:xfrm>
        </p:spPr>
        <p:txBody>
          <a:bodyPr/>
          <a:lstStyle/>
          <a:p>
            <a:pPr algn="ctr" eaLnBrk="1" hangingPunct="1"/>
            <a:r>
              <a:rPr lang="en-US" b="1" smtClean="0">
                <a:solidFill>
                  <a:srgbClr val="FF0000"/>
                </a:solidFill>
              </a:rPr>
              <a:t>Creating the Right Image</a:t>
            </a:r>
          </a:p>
        </p:txBody>
      </p:sp>
      <p:sp>
        <p:nvSpPr>
          <p:cNvPr id="37892" name="Rectangle 3"/>
          <p:cNvSpPr>
            <a:spLocks noGrp="1" noChangeArrowheads="1"/>
          </p:cNvSpPr>
          <p:nvPr>
            <p:ph type="body" idx="1"/>
          </p:nvPr>
        </p:nvSpPr>
        <p:spPr>
          <a:xfrm>
            <a:off x="1219200" y="1295400"/>
            <a:ext cx="7924800" cy="2209800"/>
          </a:xfrm>
        </p:spPr>
        <p:txBody>
          <a:bodyPr/>
          <a:lstStyle/>
          <a:p>
            <a:pPr eaLnBrk="1" hangingPunct="1">
              <a:buClr>
                <a:schemeClr val="tx1"/>
              </a:buClr>
              <a:buSzTx/>
              <a:buFontTx/>
              <a:buChar char="•"/>
            </a:pPr>
            <a:r>
              <a:rPr lang="en-US" sz="2400" smtClean="0"/>
              <a:t>Sends clear message</a:t>
            </a:r>
          </a:p>
          <a:p>
            <a:pPr eaLnBrk="1" hangingPunct="1">
              <a:buClr>
                <a:schemeClr val="tx1"/>
              </a:buClr>
              <a:buSzTx/>
              <a:buFontTx/>
              <a:buChar char="•"/>
            </a:pPr>
            <a:r>
              <a:rPr lang="en-US" sz="2400" smtClean="0"/>
              <a:t>Portrays what the firm sells</a:t>
            </a:r>
          </a:p>
          <a:p>
            <a:pPr eaLnBrk="1" hangingPunct="1">
              <a:buClr>
                <a:schemeClr val="tx1"/>
              </a:buClr>
              <a:buSzTx/>
              <a:buFontTx/>
              <a:buChar char="•"/>
            </a:pPr>
            <a:r>
              <a:rPr lang="en-US" sz="2400" smtClean="0"/>
              <a:t>Business-to-business may be challenging</a:t>
            </a:r>
          </a:p>
          <a:p>
            <a:pPr eaLnBrk="1" hangingPunct="1">
              <a:buClr>
                <a:schemeClr val="tx1"/>
              </a:buClr>
              <a:buSzTx/>
              <a:buFontTx/>
              <a:buChar char="•"/>
            </a:pPr>
            <a:r>
              <a:rPr lang="en-US" sz="2400" smtClean="0"/>
              <a:t>Calumet – “All Things Calumet”</a:t>
            </a:r>
          </a:p>
        </p:txBody>
      </p:sp>
      <p:sp>
        <p:nvSpPr>
          <p:cNvPr id="3789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789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789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1447800" y="3657600"/>
            <a:ext cx="6733863" cy="1971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39938" name="Slide Number Placeholder 5"/>
          <p:cNvSpPr>
            <a:spLocks noGrp="1"/>
          </p:cNvSpPr>
          <p:nvPr>
            <p:ph type="sldNum" sz="quarter" idx="12"/>
          </p:nvPr>
        </p:nvSpPr>
        <p:spPr>
          <a:noFill/>
        </p:spPr>
        <p:txBody>
          <a:bodyPr/>
          <a:lstStyle/>
          <a:p>
            <a:r>
              <a:rPr lang="en-US" smtClean="0">
                <a:latin typeface="Arial" charset="0"/>
                <a:cs typeface="Arial" charset="0"/>
              </a:rPr>
              <a:t>2-</a:t>
            </a:r>
            <a:fld id="{DBBD6665-97C3-4EEC-A55C-CDED3EA47F42}" type="slidenum">
              <a:rPr lang="en-US" smtClean="0">
                <a:latin typeface="Arial" charset="0"/>
                <a:cs typeface="Arial" charset="0"/>
              </a:rPr>
              <a:pPr/>
              <a:t>13</a:t>
            </a:fld>
            <a:endParaRPr lang="en-US" smtClean="0">
              <a:latin typeface="Arial" charset="0"/>
              <a:cs typeface="Arial" charset="0"/>
            </a:endParaRPr>
          </a:p>
        </p:txBody>
      </p:sp>
      <p:sp>
        <p:nvSpPr>
          <p:cNvPr id="39939" name="Rectangle 2"/>
          <p:cNvSpPr>
            <a:spLocks noGrp="1" noChangeArrowheads="1"/>
          </p:cNvSpPr>
          <p:nvPr>
            <p:ph type="title"/>
          </p:nvPr>
        </p:nvSpPr>
        <p:spPr>
          <a:xfrm>
            <a:off x="685800" y="457200"/>
            <a:ext cx="8153400" cy="838200"/>
          </a:xfrm>
        </p:spPr>
        <p:txBody>
          <a:bodyPr/>
          <a:lstStyle/>
          <a:p>
            <a:pPr algn="ctr" eaLnBrk="1" hangingPunct="1"/>
            <a:r>
              <a:rPr lang="en-US" sz="4800" b="1" smtClean="0">
                <a:solidFill>
                  <a:srgbClr val="FF0000"/>
                </a:solidFill>
              </a:rPr>
              <a:t>Rejuvenating an Image</a:t>
            </a:r>
          </a:p>
        </p:txBody>
      </p:sp>
      <p:sp>
        <p:nvSpPr>
          <p:cNvPr id="39940" name="Rectangle 3"/>
          <p:cNvSpPr>
            <a:spLocks noGrp="1" noChangeArrowheads="1"/>
          </p:cNvSpPr>
          <p:nvPr>
            <p:ph type="body" idx="1"/>
          </p:nvPr>
        </p:nvSpPr>
        <p:spPr>
          <a:xfrm>
            <a:off x="1219200" y="1828800"/>
            <a:ext cx="7924800" cy="2895600"/>
          </a:xfrm>
        </p:spPr>
        <p:txBody>
          <a:bodyPr/>
          <a:lstStyle/>
          <a:p>
            <a:pPr eaLnBrk="1" hangingPunct="1">
              <a:buClr>
                <a:schemeClr val="tx1"/>
              </a:buClr>
              <a:buSzTx/>
              <a:buFontTx/>
              <a:buChar char="•"/>
            </a:pPr>
            <a:r>
              <a:rPr lang="en-US" sz="2800" smtClean="0"/>
              <a:t>Sells new products</a:t>
            </a:r>
          </a:p>
          <a:p>
            <a:pPr eaLnBrk="1" hangingPunct="1">
              <a:buClr>
                <a:schemeClr val="tx1"/>
              </a:buClr>
              <a:buSzTx/>
              <a:buFontTx/>
              <a:buChar char="•"/>
            </a:pPr>
            <a:r>
              <a:rPr lang="en-US" sz="2800" smtClean="0"/>
              <a:t>Attracts new customers</a:t>
            </a:r>
          </a:p>
          <a:p>
            <a:pPr eaLnBrk="1" hangingPunct="1">
              <a:buClr>
                <a:schemeClr val="tx1"/>
              </a:buClr>
              <a:buSzTx/>
              <a:buFontTx/>
              <a:buChar char="•"/>
            </a:pPr>
            <a:r>
              <a:rPr lang="en-US" sz="2800" smtClean="0"/>
              <a:t>Retains current customers</a:t>
            </a:r>
          </a:p>
          <a:p>
            <a:pPr eaLnBrk="1" hangingPunct="1">
              <a:buClr>
                <a:schemeClr val="tx1"/>
              </a:buClr>
              <a:buSzTx/>
              <a:buFontTx/>
              <a:buChar char="•"/>
            </a:pPr>
            <a:r>
              <a:rPr lang="en-US" sz="2800" smtClean="0"/>
              <a:t>Key – Remain consistent with old and new</a:t>
            </a:r>
          </a:p>
          <a:p>
            <a:pPr eaLnBrk="1" hangingPunct="1">
              <a:buClr>
                <a:schemeClr val="tx1"/>
              </a:buClr>
              <a:buSzTx/>
              <a:buFontTx/>
              <a:buChar char="•"/>
            </a:pPr>
            <a:r>
              <a:rPr lang="en-US" sz="2800" smtClean="0"/>
              <a:t>Takes time and effort</a:t>
            </a:r>
          </a:p>
          <a:p>
            <a:pPr eaLnBrk="1" hangingPunct="1">
              <a:buClr>
                <a:schemeClr val="tx1"/>
              </a:buClr>
              <a:buSzTx/>
              <a:buFontTx/>
              <a:buChar char="•"/>
            </a:pPr>
            <a:endParaRPr lang="en-US" sz="2800" smtClean="0"/>
          </a:p>
        </p:txBody>
      </p:sp>
      <p:sp>
        <p:nvSpPr>
          <p:cNvPr id="3994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994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994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Footer Placeholder 4"/>
          <p:cNvSpPr>
            <a:spLocks noGrp="1"/>
          </p:cNvSpPr>
          <p:nvPr>
            <p:ph type="ftr" sz="quarter" idx="11"/>
          </p:nvPr>
        </p:nvSpPr>
        <p:spPr>
          <a:xfrm>
            <a:off x="16002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41986" name="Slide Number Placeholder 5"/>
          <p:cNvSpPr>
            <a:spLocks noGrp="1"/>
          </p:cNvSpPr>
          <p:nvPr>
            <p:ph type="sldNum" sz="quarter" idx="12"/>
          </p:nvPr>
        </p:nvSpPr>
        <p:spPr>
          <a:noFill/>
        </p:spPr>
        <p:txBody>
          <a:bodyPr/>
          <a:lstStyle/>
          <a:p>
            <a:r>
              <a:rPr lang="en-US" smtClean="0">
                <a:latin typeface="Arial" charset="0"/>
                <a:cs typeface="Arial" charset="0"/>
              </a:rPr>
              <a:t>2-</a:t>
            </a:r>
            <a:fld id="{87046D4C-B51B-4880-99D4-35C59AD1A9EA}" type="slidenum">
              <a:rPr lang="en-US" smtClean="0">
                <a:latin typeface="Arial" charset="0"/>
                <a:cs typeface="Arial" charset="0"/>
              </a:rPr>
              <a:pPr/>
              <a:t>14</a:t>
            </a:fld>
            <a:endParaRPr lang="en-US" smtClean="0">
              <a:latin typeface="Arial" charset="0"/>
              <a:cs typeface="Arial" charset="0"/>
            </a:endParaRPr>
          </a:p>
        </p:txBody>
      </p:sp>
      <p:sp>
        <p:nvSpPr>
          <p:cNvPr id="4198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198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198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41990" name="Rectangle 8"/>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sz="2800">
              <a:solidFill>
                <a:schemeClr val="bg1"/>
              </a:solidFill>
            </a:endParaRPr>
          </a:p>
        </p:txBody>
      </p:sp>
      <p:sp>
        <p:nvSpPr>
          <p:cNvPr id="41991" name="Rectangle 9"/>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41992" name="Text Box 10"/>
          <p:cNvSpPr txBox="1">
            <a:spLocks noChangeArrowheads="1"/>
          </p:cNvSpPr>
          <p:nvPr/>
        </p:nvSpPr>
        <p:spPr bwMode="auto">
          <a:xfrm>
            <a:off x="685800" y="258763"/>
            <a:ext cx="3810000" cy="519112"/>
          </a:xfrm>
          <a:prstGeom prst="rect">
            <a:avLst/>
          </a:prstGeom>
          <a:noFill/>
          <a:ln w="12700">
            <a:noFill/>
            <a:miter lim="800000"/>
            <a:headEnd type="none" w="sm" len="sm"/>
            <a:tailEnd type="none" w="sm" len="sm"/>
          </a:ln>
        </p:spPr>
        <p:txBody>
          <a:bodyPr>
            <a:spAutoFit/>
          </a:bodyPr>
          <a:lstStyle/>
          <a:p>
            <a:r>
              <a:rPr lang="en-US" sz="2800">
                <a:solidFill>
                  <a:srgbClr val="FFFFFF"/>
                </a:solidFill>
              </a:rPr>
              <a:t>F I G U R E    2 . 5</a:t>
            </a:r>
          </a:p>
        </p:txBody>
      </p:sp>
      <p:sp>
        <p:nvSpPr>
          <p:cNvPr id="41993" name="Rectangle 11"/>
          <p:cNvSpPr>
            <a:spLocks noChangeArrowheads="1"/>
          </p:cNvSpPr>
          <p:nvPr/>
        </p:nvSpPr>
        <p:spPr bwMode="auto">
          <a:xfrm>
            <a:off x="609600" y="838200"/>
            <a:ext cx="7239000" cy="533400"/>
          </a:xfrm>
          <a:prstGeom prst="rect">
            <a:avLst/>
          </a:prstGeom>
          <a:noFill/>
          <a:ln w="9525">
            <a:noFill/>
            <a:miter lim="800000"/>
            <a:headEnd/>
            <a:tailEnd/>
          </a:ln>
        </p:spPr>
        <p:txBody>
          <a:bodyPr lIns="92075" tIns="46038" rIns="92075" bIns="46038" anchor="ctr"/>
          <a:lstStyle/>
          <a:p>
            <a:pPr eaLnBrk="0" hangingPunct="0"/>
            <a:r>
              <a:rPr lang="en-US" sz="2800" b="1"/>
              <a:t>Keys to Successful Image Rejuvenation</a:t>
            </a:r>
            <a:endParaRPr lang="en-US" sz="4000">
              <a:solidFill>
                <a:srgbClr val="B2B2B2"/>
              </a:solidFill>
              <a:latin typeface="Book Antiqua" pitchFamily="18" charset="0"/>
            </a:endParaRPr>
          </a:p>
        </p:txBody>
      </p:sp>
      <p:sp>
        <p:nvSpPr>
          <p:cNvPr id="41994" name="Content Placeholder 1"/>
          <p:cNvSpPr>
            <a:spLocks noGrp="1"/>
          </p:cNvSpPr>
          <p:nvPr>
            <p:ph idx="1"/>
          </p:nvPr>
        </p:nvSpPr>
        <p:spPr>
          <a:xfrm>
            <a:off x="838200" y="1981200"/>
            <a:ext cx="8107363" cy="2438400"/>
          </a:xfrm>
        </p:spPr>
        <p:txBody>
          <a:bodyPr/>
          <a:lstStyle/>
          <a:p>
            <a:r>
              <a:rPr lang="en-US" sz="2800" smtClean="0"/>
              <a:t>Help former customers rediscover the brand </a:t>
            </a:r>
          </a:p>
          <a:p>
            <a:r>
              <a:rPr lang="en-US" sz="2800" smtClean="0"/>
              <a:t>Offer timeless consumer value</a:t>
            </a:r>
          </a:p>
          <a:p>
            <a:r>
              <a:rPr lang="en-US" sz="2800" smtClean="0"/>
              <a:t>Stay true to original, but contemporize</a:t>
            </a:r>
          </a:p>
          <a:p>
            <a:r>
              <a:rPr lang="en-US" sz="2800" smtClean="0"/>
              <a:t>Build a community</a:t>
            </a:r>
          </a:p>
          <a:p>
            <a:endParaRPr lang="en-US" sz="2800" smtClean="0"/>
          </a:p>
        </p:txBody>
      </p:sp>
      <p:sp>
        <p:nvSpPr>
          <p:cNvPr id="12" name="TextBox 11"/>
          <p:cNvSpPr txBox="1"/>
          <p:nvPr/>
        </p:nvSpPr>
        <p:spPr>
          <a:xfrm>
            <a:off x="1143000" y="5811838"/>
            <a:ext cx="7543800" cy="415925"/>
          </a:xfrm>
          <a:prstGeom prst="rect">
            <a:avLst/>
          </a:prstGeom>
          <a:noFill/>
        </p:spPr>
        <p:txBody>
          <a:bodyPr>
            <a:spAutoFit/>
          </a:bodyPr>
          <a:lstStyle/>
          <a:p>
            <a:pPr>
              <a:defRPr/>
            </a:pPr>
            <a:r>
              <a:rPr lang="en-US" sz="1050" dirty="0">
                <a:cs typeface="+mn-cs"/>
              </a:rPr>
              <a:t>Source: Based on “Comeback Kids: Haggar, Keds Stage Brand Revival,” </a:t>
            </a:r>
            <a:r>
              <a:rPr lang="en-US" sz="1050" i="1" dirty="0">
                <a:cs typeface="+mn-cs"/>
              </a:rPr>
              <a:t>Advertising Age</a:t>
            </a:r>
            <a:r>
              <a:rPr lang="en-US" sz="1050" dirty="0">
                <a:cs typeface="+mn-cs"/>
              </a:rPr>
              <a:t>, October 30,2011, </a:t>
            </a:r>
            <a:r>
              <a:rPr lang="en-US" sz="1050" u="sng" dirty="0">
                <a:cs typeface="+mn-cs"/>
                <a:hlinkClick r:id="rId3"/>
              </a:rPr>
              <a:t>http://adage.com/print/230721</a:t>
            </a:r>
            <a:r>
              <a:rPr lang="en-US" sz="1050" dirty="0">
                <a:cs typeface="+mn-cs"/>
              </a:rPr>
              <a:t>.  </a:t>
            </a:r>
            <a:endParaRPr lang="en-US" sz="1050" dirty="0">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44034" name="Slide Number Placeholder 5"/>
          <p:cNvSpPr>
            <a:spLocks noGrp="1"/>
          </p:cNvSpPr>
          <p:nvPr>
            <p:ph type="sldNum" sz="quarter" idx="12"/>
          </p:nvPr>
        </p:nvSpPr>
        <p:spPr>
          <a:noFill/>
        </p:spPr>
        <p:txBody>
          <a:bodyPr/>
          <a:lstStyle/>
          <a:p>
            <a:r>
              <a:rPr lang="en-US" smtClean="0">
                <a:latin typeface="Arial" charset="0"/>
                <a:cs typeface="Arial" charset="0"/>
              </a:rPr>
              <a:t>2-</a:t>
            </a:r>
            <a:fld id="{5B11AD07-CE74-4CCA-93CA-E0E803BECEB0}" type="slidenum">
              <a:rPr lang="en-US" smtClean="0">
                <a:latin typeface="Arial" charset="0"/>
                <a:cs typeface="Arial" charset="0"/>
              </a:rPr>
              <a:pPr/>
              <a:t>15</a:t>
            </a:fld>
            <a:endParaRPr lang="en-US" smtClean="0">
              <a:latin typeface="Arial" charset="0"/>
              <a:cs typeface="Arial" charset="0"/>
            </a:endParaRPr>
          </a:p>
        </p:txBody>
      </p:sp>
      <p:sp>
        <p:nvSpPr>
          <p:cNvPr id="44035" name="Rectangle 2"/>
          <p:cNvSpPr>
            <a:spLocks noGrp="1" noChangeArrowheads="1"/>
          </p:cNvSpPr>
          <p:nvPr>
            <p:ph type="title"/>
          </p:nvPr>
        </p:nvSpPr>
        <p:spPr>
          <a:xfrm>
            <a:off x="685800" y="228600"/>
            <a:ext cx="8153400" cy="838200"/>
          </a:xfrm>
        </p:spPr>
        <p:txBody>
          <a:bodyPr/>
          <a:lstStyle/>
          <a:p>
            <a:pPr algn="ctr" eaLnBrk="1" hangingPunct="1"/>
            <a:r>
              <a:rPr lang="en-US" sz="5400" b="1" smtClean="0">
                <a:solidFill>
                  <a:srgbClr val="FF0000"/>
                </a:solidFill>
              </a:rPr>
              <a:t>Changing</a:t>
            </a:r>
            <a:r>
              <a:rPr lang="en-US" sz="4800" b="1" smtClean="0">
                <a:solidFill>
                  <a:srgbClr val="FF0000"/>
                </a:solidFill>
              </a:rPr>
              <a:t> </a:t>
            </a:r>
            <a:r>
              <a:rPr lang="en-US" sz="5400" b="1" smtClean="0">
                <a:solidFill>
                  <a:srgbClr val="FF0000"/>
                </a:solidFill>
              </a:rPr>
              <a:t>an Image</a:t>
            </a:r>
            <a:endParaRPr lang="en-US" sz="4800" b="1" smtClean="0">
              <a:solidFill>
                <a:srgbClr val="FF0000"/>
              </a:solidFill>
            </a:endParaRPr>
          </a:p>
        </p:txBody>
      </p:sp>
      <p:sp>
        <p:nvSpPr>
          <p:cNvPr id="44036" name="Rectangle 3"/>
          <p:cNvSpPr>
            <a:spLocks noGrp="1" noChangeArrowheads="1"/>
          </p:cNvSpPr>
          <p:nvPr>
            <p:ph type="body" idx="1"/>
          </p:nvPr>
        </p:nvSpPr>
        <p:spPr>
          <a:xfrm>
            <a:off x="990600" y="1371600"/>
            <a:ext cx="7924800" cy="2286000"/>
          </a:xfrm>
        </p:spPr>
        <p:txBody>
          <a:bodyPr/>
          <a:lstStyle/>
          <a:p>
            <a:pPr eaLnBrk="1" hangingPunct="1">
              <a:buClr>
                <a:schemeClr val="tx1"/>
              </a:buClr>
              <a:buSzTx/>
              <a:buFontTx/>
              <a:buChar char="•"/>
            </a:pPr>
            <a:r>
              <a:rPr lang="en-US" sz="2400" smtClean="0"/>
              <a:t>Extremely difficult</a:t>
            </a:r>
          </a:p>
          <a:p>
            <a:pPr eaLnBrk="1" hangingPunct="1">
              <a:buClr>
                <a:schemeClr val="tx1"/>
              </a:buClr>
              <a:buSzTx/>
              <a:buFontTx/>
              <a:buChar char="•"/>
            </a:pPr>
            <a:r>
              <a:rPr lang="en-US" sz="2400" smtClean="0"/>
              <a:t>Necessary when target market declines or product no longer matches industry trends</a:t>
            </a:r>
          </a:p>
          <a:p>
            <a:pPr eaLnBrk="1" hangingPunct="1">
              <a:buClr>
                <a:schemeClr val="tx1"/>
              </a:buClr>
              <a:buSzTx/>
              <a:buFontTx/>
              <a:buChar char="•"/>
            </a:pPr>
            <a:r>
              <a:rPr lang="en-US" sz="2400" smtClean="0"/>
              <a:t>Requires more than advertising</a:t>
            </a:r>
          </a:p>
          <a:p>
            <a:pPr eaLnBrk="1" hangingPunct="1">
              <a:buClr>
                <a:schemeClr val="tx1"/>
              </a:buClr>
              <a:buSzTx/>
              <a:buFontTx/>
              <a:buChar char="•"/>
            </a:pPr>
            <a:r>
              <a:rPr lang="en-US" sz="2400" smtClean="0"/>
              <a:t>Begins internally – then moves outward</a:t>
            </a:r>
          </a:p>
        </p:txBody>
      </p:sp>
      <p:sp>
        <p:nvSpPr>
          <p:cNvPr id="4403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403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403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44040" name="TextBox 9"/>
          <p:cNvSpPr txBox="1">
            <a:spLocks noChangeArrowheads="1"/>
          </p:cNvSpPr>
          <p:nvPr/>
        </p:nvSpPr>
        <p:spPr bwMode="auto">
          <a:xfrm>
            <a:off x="1219200" y="4572000"/>
            <a:ext cx="4843463" cy="400050"/>
          </a:xfrm>
          <a:prstGeom prst="rect">
            <a:avLst/>
          </a:prstGeom>
          <a:noFill/>
          <a:ln w="9525">
            <a:noFill/>
            <a:miter lim="800000"/>
            <a:headEnd/>
            <a:tailEnd/>
          </a:ln>
        </p:spPr>
        <p:txBody>
          <a:bodyPr wrap="none">
            <a:spAutoFit/>
          </a:bodyPr>
          <a:lstStyle/>
          <a:p>
            <a:r>
              <a:rPr lang="en-US" sz="2000"/>
              <a:t>May require changing view of an industry</a:t>
            </a:r>
          </a:p>
        </p:txBody>
      </p:sp>
      <p:pic>
        <p:nvPicPr>
          <p:cNvPr id="44041" name="Picture 2"/>
          <p:cNvPicPr>
            <a:picLocks noChangeAspect="1" noChangeArrowheads="1"/>
          </p:cNvPicPr>
          <p:nvPr/>
        </p:nvPicPr>
        <p:blipFill>
          <a:blip r:embed="rId3"/>
          <a:srcRect/>
          <a:stretch>
            <a:fillRect/>
          </a:stretch>
        </p:blipFill>
        <p:spPr bwMode="auto">
          <a:xfrm>
            <a:off x="6456363" y="3505200"/>
            <a:ext cx="2230437"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46082" name="Slide Number Placeholder 5"/>
          <p:cNvSpPr>
            <a:spLocks noGrp="1"/>
          </p:cNvSpPr>
          <p:nvPr>
            <p:ph type="sldNum" sz="quarter" idx="12"/>
          </p:nvPr>
        </p:nvSpPr>
        <p:spPr>
          <a:noFill/>
        </p:spPr>
        <p:txBody>
          <a:bodyPr/>
          <a:lstStyle/>
          <a:p>
            <a:r>
              <a:rPr lang="en-US" smtClean="0">
                <a:latin typeface="Arial" charset="0"/>
                <a:cs typeface="Arial" charset="0"/>
              </a:rPr>
              <a:t>2-</a:t>
            </a:r>
            <a:fld id="{535B82D0-A325-4F0E-A0B2-807D86A26EC8}" type="slidenum">
              <a:rPr lang="en-US" smtClean="0">
                <a:latin typeface="Arial" charset="0"/>
                <a:cs typeface="Arial" charset="0"/>
              </a:rPr>
              <a:pPr/>
              <a:t>16</a:t>
            </a:fld>
            <a:endParaRPr lang="en-US" smtClean="0">
              <a:latin typeface="Arial" charset="0"/>
              <a:cs typeface="Arial" charset="0"/>
            </a:endParaRPr>
          </a:p>
        </p:txBody>
      </p:sp>
      <p:sp>
        <p:nvSpPr>
          <p:cNvPr id="46083" name="Rectangle 2"/>
          <p:cNvSpPr>
            <a:spLocks noGrp="1" noChangeArrowheads="1"/>
          </p:cNvSpPr>
          <p:nvPr>
            <p:ph type="title"/>
          </p:nvPr>
        </p:nvSpPr>
        <p:spPr>
          <a:xfrm>
            <a:off x="762000" y="304800"/>
            <a:ext cx="7924800" cy="838200"/>
          </a:xfrm>
        </p:spPr>
        <p:txBody>
          <a:bodyPr/>
          <a:lstStyle/>
          <a:p>
            <a:pPr algn="ctr" eaLnBrk="1" hangingPunct="1"/>
            <a:r>
              <a:rPr lang="en-US" sz="6000" b="1" smtClean="0">
                <a:solidFill>
                  <a:srgbClr val="FF0000"/>
                </a:solidFill>
              </a:rPr>
              <a:t>Corporate Names</a:t>
            </a:r>
          </a:p>
        </p:txBody>
      </p:sp>
      <p:sp>
        <p:nvSpPr>
          <p:cNvPr id="46084" name="Rectangle 3"/>
          <p:cNvSpPr>
            <a:spLocks noGrp="1" noChangeArrowheads="1"/>
          </p:cNvSpPr>
          <p:nvPr>
            <p:ph type="body" idx="1"/>
          </p:nvPr>
        </p:nvSpPr>
        <p:spPr>
          <a:xfrm>
            <a:off x="1828800" y="1295400"/>
            <a:ext cx="6324600" cy="2514600"/>
          </a:xfrm>
        </p:spPr>
        <p:txBody>
          <a:bodyPr/>
          <a:lstStyle/>
          <a:p>
            <a:pPr eaLnBrk="1" hangingPunct="1">
              <a:lnSpc>
                <a:spcPct val="90000"/>
              </a:lnSpc>
              <a:buClr>
                <a:schemeClr val="tx1"/>
              </a:buClr>
              <a:buSzTx/>
              <a:buFontTx/>
              <a:buChar char="•"/>
            </a:pPr>
            <a:r>
              <a:rPr lang="en-US" sz="3600" smtClean="0"/>
              <a:t>Overt names</a:t>
            </a:r>
          </a:p>
          <a:p>
            <a:pPr eaLnBrk="1" hangingPunct="1">
              <a:lnSpc>
                <a:spcPct val="90000"/>
              </a:lnSpc>
              <a:buClr>
                <a:schemeClr val="tx1"/>
              </a:buClr>
              <a:buSzTx/>
              <a:buFontTx/>
              <a:buChar char="•"/>
            </a:pPr>
            <a:r>
              <a:rPr lang="en-US" sz="3600" smtClean="0"/>
              <a:t>Implied names</a:t>
            </a:r>
          </a:p>
          <a:p>
            <a:pPr eaLnBrk="1" hangingPunct="1">
              <a:lnSpc>
                <a:spcPct val="90000"/>
              </a:lnSpc>
              <a:buClr>
                <a:schemeClr val="tx1"/>
              </a:buClr>
              <a:buSzTx/>
              <a:buFontTx/>
              <a:buChar char="•"/>
            </a:pPr>
            <a:r>
              <a:rPr lang="en-US" sz="3600" smtClean="0"/>
              <a:t>Conceptual names</a:t>
            </a:r>
          </a:p>
          <a:p>
            <a:pPr eaLnBrk="1" hangingPunct="1">
              <a:lnSpc>
                <a:spcPct val="90000"/>
              </a:lnSpc>
              <a:buClr>
                <a:schemeClr val="tx1"/>
              </a:buClr>
              <a:buSzTx/>
              <a:buFontTx/>
              <a:buChar char="•"/>
            </a:pPr>
            <a:r>
              <a:rPr lang="en-US" sz="3600" smtClean="0"/>
              <a:t>Iconoclastic names</a:t>
            </a:r>
          </a:p>
        </p:txBody>
      </p:sp>
      <p:sp>
        <p:nvSpPr>
          <p:cNvPr id="4608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608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608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6146" name="Picture 2"/>
          <p:cNvPicPr>
            <a:picLocks noChangeAspect="1" noChangeArrowheads="1"/>
          </p:cNvPicPr>
          <p:nvPr/>
        </p:nvPicPr>
        <p:blipFill>
          <a:blip r:embed="rId3" cstate="print"/>
          <a:srcRect/>
          <a:stretch>
            <a:fillRect/>
          </a:stretch>
        </p:blipFill>
        <p:spPr bwMode="auto">
          <a:xfrm>
            <a:off x="1371600" y="4267200"/>
            <a:ext cx="6737246" cy="197266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48130" name="Slide Number Placeholder 5"/>
          <p:cNvSpPr>
            <a:spLocks noGrp="1"/>
          </p:cNvSpPr>
          <p:nvPr>
            <p:ph type="sldNum" sz="quarter" idx="12"/>
          </p:nvPr>
        </p:nvSpPr>
        <p:spPr>
          <a:noFill/>
        </p:spPr>
        <p:txBody>
          <a:bodyPr/>
          <a:lstStyle/>
          <a:p>
            <a:r>
              <a:rPr lang="en-US" smtClean="0">
                <a:latin typeface="Arial" charset="0"/>
                <a:cs typeface="Arial" charset="0"/>
              </a:rPr>
              <a:t>2-</a:t>
            </a:r>
            <a:fld id="{56E4BF9B-F21E-4B17-81E6-84E2F258D9D7}" type="slidenum">
              <a:rPr lang="en-US" smtClean="0">
                <a:latin typeface="Arial" charset="0"/>
                <a:cs typeface="Arial" charset="0"/>
              </a:rPr>
              <a:pPr/>
              <a:t>17</a:t>
            </a:fld>
            <a:endParaRPr lang="en-US" smtClean="0">
              <a:latin typeface="Arial" charset="0"/>
              <a:cs typeface="Arial" charset="0"/>
            </a:endParaRPr>
          </a:p>
        </p:txBody>
      </p:sp>
      <p:sp>
        <p:nvSpPr>
          <p:cNvPr id="4813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813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813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48134" name="Picture 8" descr="SKEETER_Full_Pg_REV"/>
          <p:cNvPicPr>
            <a:picLocks noChangeAspect="1" noChangeArrowheads="1"/>
          </p:cNvPicPr>
          <p:nvPr/>
        </p:nvPicPr>
        <p:blipFill>
          <a:blip r:embed="rId3"/>
          <a:srcRect/>
          <a:stretch>
            <a:fillRect/>
          </a:stretch>
        </p:blipFill>
        <p:spPr bwMode="auto">
          <a:xfrm>
            <a:off x="3962400" y="304800"/>
            <a:ext cx="4867275" cy="6172200"/>
          </a:xfrm>
          <a:prstGeom prst="rect">
            <a:avLst/>
          </a:prstGeom>
          <a:noFill/>
          <a:ln w="9525">
            <a:noFill/>
            <a:miter lim="800000"/>
            <a:headEnd/>
            <a:tailEnd/>
          </a:ln>
        </p:spPr>
      </p:pic>
      <p:sp>
        <p:nvSpPr>
          <p:cNvPr id="48135" name="Text Box 10"/>
          <p:cNvSpPr txBox="1">
            <a:spLocks noChangeArrowheads="1"/>
          </p:cNvSpPr>
          <p:nvPr/>
        </p:nvSpPr>
        <p:spPr bwMode="auto">
          <a:xfrm>
            <a:off x="892175" y="2286000"/>
            <a:ext cx="2887663" cy="1200150"/>
          </a:xfrm>
          <a:prstGeom prst="rect">
            <a:avLst/>
          </a:prstGeom>
          <a:noFill/>
          <a:ln w="9525">
            <a:noFill/>
            <a:miter lim="800000"/>
            <a:headEnd/>
            <a:tailEnd/>
          </a:ln>
        </p:spPr>
        <p:txBody>
          <a:bodyPr wrap="none">
            <a:spAutoFit/>
          </a:bodyPr>
          <a:lstStyle/>
          <a:p>
            <a:pPr algn="ctr"/>
            <a:r>
              <a:rPr lang="en-US" b="1"/>
              <a:t>Iconoclastic Name</a:t>
            </a:r>
          </a:p>
          <a:p>
            <a:pPr algn="ctr"/>
            <a:endParaRPr lang="en-US" b="1"/>
          </a:p>
          <a:p>
            <a:pPr algn="ctr"/>
            <a:r>
              <a:rPr lang="en-US"/>
              <a:t>Yamaha</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Footer Placeholder 4"/>
          <p:cNvSpPr>
            <a:spLocks noGrp="1"/>
          </p:cNvSpPr>
          <p:nvPr>
            <p:ph type="ftr" sz="quarter" idx="11"/>
          </p:nvPr>
        </p:nvSpPr>
        <p:spPr>
          <a:xfrm>
            <a:off x="16002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50178" name="Slide Number Placeholder 5"/>
          <p:cNvSpPr>
            <a:spLocks noGrp="1"/>
          </p:cNvSpPr>
          <p:nvPr>
            <p:ph type="sldNum" sz="quarter" idx="12"/>
          </p:nvPr>
        </p:nvSpPr>
        <p:spPr>
          <a:noFill/>
        </p:spPr>
        <p:txBody>
          <a:bodyPr/>
          <a:lstStyle/>
          <a:p>
            <a:r>
              <a:rPr lang="en-US" smtClean="0">
                <a:latin typeface="Arial" charset="0"/>
                <a:cs typeface="Arial" charset="0"/>
              </a:rPr>
              <a:t>2-</a:t>
            </a:r>
            <a:fld id="{21F10181-8FC0-48DA-86CB-33C62AF6617E}" type="slidenum">
              <a:rPr lang="en-US" smtClean="0">
                <a:latin typeface="Arial" charset="0"/>
                <a:cs typeface="Arial" charset="0"/>
              </a:rPr>
              <a:pPr/>
              <a:t>18</a:t>
            </a:fld>
            <a:endParaRPr lang="en-US" smtClean="0">
              <a:latin typeface="Arial" charset="0"/>
              <a:cs typeface="Arial" charset="0"/>
            </a:endParaRPr>
          </a:p>
        </p:txBody>
      </p:sp>
      <p:sp>
        <p:nvSpPr>
          <p:cNvPr id="5017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018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018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0182" name="Rectangle 8"/>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sz="2800">
              <a:solidFill>
                <a:schemeClr val="bg1"/>
              </a:solidFill>
            </a:endParaRPr>
          </a:p>
        </p:txBody>
      </p:sp>
      <p:sp>
        <p:nvSpPr>
          <p:cNvPr id="50183" name="Rectangle 9"/>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0184" name="Text Box 10"/>
          <p:cNvSpPr txBox="1">
            <a:spLocks noChangeArrowheads="1"/>
          </p:cNvSpPr>
          <p:nvPr/>
        </p:nvSpPr>
        <p:spPr bwMode="auto">
          <a:xfrm>
            <a:off x="685800" y="258763"/>
            <a:ext cx="3810000" cy="519112"/>
          </a:xfrm>
          <a:prstGeom prst="rect">
            <a:avLst/>
          </a:prstGeom>
          <a:noFill/>
          <a:ln w="12700">
            <a:noFill/>
            <a:miter lim="800000"/>
            <a:headEnd type="none" w="sm" len="sm"/>
            <a:tailEnd type="none" w="sm" len="sm"/>
          </a:ln>
        </p:spPr>
        <p:txBody>
          <a:bodyPr>
            <a:spAutoFit/>
          </a:bodyPr>
          <a:lstStyle/>
          <a:p>
            <a:r>
              <a:rPr lang="en-US" sz="2800">
                <a:solidFill>
                  <a:srgbClr val="FFFFFF"/>
                </a:solidFill>
              </a:rPr>
              <a:t>F I G U R E    2 . 7</a:t>
            </a:r>
          </a:p>
        </p:txBody>
      </p:sp>
      <p:sp>
        <p:nvSpPr>
          <p:cNvPr id="50185" name="Rectangle 11"/>
          <p:cNvSpPr>
            <a:spLocks noChangeArrowheads="1"/>
          </p:cNvSpPr>
          <p:nvPr/>
        </p:nvSpPr>
        <p:spPr bwMode="auto">
          <a:xfrm>
            <a:off x="609600" y="838200"/>
            <a:ext cx="7086600" cy="533400"/>
          </a:xfrm>
          <a:prstGeom prst="rect">
            <a:avLst/>
          </a:prstGeom>
          <a:noFill/>
          <a:ln w="9525">
            <a:noFill/>
            <a:miter lim="800000"/>
            <a:headEnd/>
            <a:tailEnd/>
          </a:ln>
        </p:spPr>
        <p:txBody>
          <a:bodyPr lIns="92075" tIns="46038" rIns="92075" bIns="46038" anchor="ctr"/>
          <a:lstStyle/>
          <a:p>
            <a:pPr eaLnBrk="0" hangingPunct="0"/>
            <a:r>
              <a:rPr lang="en-US" b="1"/>
              <a:t>Origins of Some Unique Corporate Names</a:t>
            </a:r>
            <a:endParaRPr lang="en-US" sz="3600">
              <a:solidFill>
                <a:srgbClr val="B2B2B2"/>
              </a:solidFill>
              <a:latin typeface="Book Antiqua" pitchFamily="18" charset="0"/>
            </a:endParaRPr>
          </a:p>
        </p:txBody>
      </p:sp>
      <p:sp>
        <p:nvSpPr>
          <p:cNvPr id="14" name="Content Placeholder 2"/>
          <p:cNvSpPr>
            <a:spLocks noGrp="1"/>
          </p:cNvSpPr>
          <p:nvPr>
            <p:ph idx="1"/>
          </p:nvPr>
        </p:nvSpPr>
        <p:spPr>
          <a:xfrm>
            <a:off x="914400" y="1828800"/>
            <a:ext cx="7772400" cy="4572000"/>
          </a:xfrm>
        </p:spPr>
        <p:txBody>
          <a:bodyPr>
            <a:normAutofit fontScale="85000" lnSpcReduction="20000"/>
          </a:bodyPr>
          <a:lstStyle/>
          <a:p>
            <a:pPr>
              <a:defRPr/>
            </a:pPr>
            <a:r>
              <a:rPr lang="en-US" dirty="0" smtClean="0">
                <a:solidFill>
                  <a:srgbClr val="C00000"/>
                </a:solidFill>
              </a:rPr>
              <a:t>Google</a:t>
            </a:r>
            <a:r>
              <a:rPr lang="en-US" dirty="0" smtClean="0"/>
              <a:t> – </a:t>
            </a:r>
            <a:r>
              <a:rPr lang="en-US" sz="1800" dirty="0" smtClean="0"/>
              <a:t>name started as a joke about the way search engines search for information. Word googol is one followed by 100 zeros.</a:t>
            </a:r>
            <a:endParaRPr lang="en-US" dirty="0" smtClean="0"/>
          </a:p>
          <a:p>
            <a:pPr>
              <a:defRPr/>
            </a:pPr>
            <a:r>
              <a:rPr lang="en-US" dirty="0" smtClean="0">
                <a:solidFill>
                  <a:srgbClr val="C00000"/>
                </a:solidFill>
              </a:rPr>
              <a:t>Lego</a:t>
            </a:r>
            <a:r>
              <a:rPr lang="en-US" dirty="0" smtClean="0"/>
              <a:t> – </a:t>
            </a:r>
            <a:r>
              <a:rPr lang="en-US" sz="1800" dirty="0" smtClean="0"/>
              <a:t>combination of Danish phrase “leg godt” which means “play well” and Latin word lego which means “I put together.”</a:t>
            </a:r>
            <a:endParaRPr lang="en-US" dirty="0" smtClean="0"/>
          </a:p>
          <a:p>
            <a:pPr>
              <a:defRPr/>
            </a:pPr>
            <a:r>
              <a:rPr lang="en-US" dirty="0" smtClean="0">
                <a:solidFill>
                  <a:srgbClr val="C00000"/>
                </a:solidFill>
              </a:rPr>
              <a:t>Reebok</a:t>
            </a:r>
            <a:r>
              <a:rPr lang="en-US" dirty="0" smtClean="0"/>
              <a:t> – </a:t>
            </a:r>
            <a:r>
              <a:rPr lang="en-US" sz="1800" dirty="0" smtClean="0"/>
              <a:t>alternative spelling of “rhebok” which is an African antelope</a:t>
            </a:r>
            <a:endParaRPr lang="en-US" dirty="0" smtClean="0"/>
          </a:p>
          <a:p>
            <a:pPr>
              <a:defRPr/>
            </a:pPr>
            <a:r>
              <a:rPr lang="en-US" dirty="0" smtClean="0">
                <a:solidFill>
                  <a:srgbClr val="C00000"/>
                </a:solidFill>
              </a:rPr>
              <a:t>Skype</a:t>
            </a:r>
            <a:r>
              <a:rPr lang="en-US" dirty="0" smtClean="0"/>
              <a:t> – </a:t>
            </a:r>
            <a:r>
              <a:rPr lang="en-US" sz="1800" dirty="0" smtClean="0"/>
              <a:t>original name was “sky-peer-to-peer,” which was changed to “skyper” then to “skype.”</a:t>
            </a:r>
            <a:endParaRPr lang="en-US" dirty="0" smtClean="0"/>
          </a:p>
          <a:p>
            <a:pPr>
              <a:defRPr/>
            </a:pPr>
            <a:r>
              <a:rPr lang="en-US" dirty="0" smtClean="0">
                <a:solidFill>
                  <a:srgbClr val="C00000"/>
                </a:solidFill>
              </a:rPr>
              <a:t>Verizon</a:t>
            </a:r>
            <a:r>
              <a:rPr lang="en-US" dirty="0" smtClean="0"/>
              <a:t> - </a:t>
            </a:r>
            <a:r>
              <a:rPr lang="en-US" sz="1800" dirty="0" smtClean="0"/>
              <a:t>combination of Lain word “veritas” which means “truth” and horizon.</a:t>
            </a:r>
            <a:endParaRPr lang="en-US" dirty="0" smtClean="0"/>
          </a:p>
          <a:p>
            <a:pPr>
              <a:defRPr/>
            </a:pPr>
            <a:r>
              <a:rPr lang="en-US" dirty="0" smtClean="0">
                <a:solidFill>
                  <a:srgbClr val="C00000"/>
                </a:solidFill>
              </a:rPr>
              <a:t>Volkswagen</a:t>
            </a:r>
            <a:r>
              <a:rPr lang="en-US" dirty="0" smtClean="0"/>
              <a:t> - </a:t>
            </a:r>
            <a:r>
              <a:rPr lang="en-US" sz="1800" dirty="0" smtClean="0"/>
              <a:t>created by Adolph Hitler as a car for the masses that could transport 2 adults and 3 children at speeds up to 62 mph. Name means “people’s car.”</a:t>
            </a:r>
            <a:endParaRPr lang="en-US" dirty="0" smtClean="0"/>
          </a:p>
          <a:p>
            <a:pPr>
              <a:defRPr/>
            </a:pPr>
            <a:r>
              <a:rPr lang="en-US" dirty="0" smtClean="0">
                <a:solidFill>
                  <a:srgbClr val="C00000"/>
                </a:solidFill>
              </a:rPr>
              <a:t>Yahoo</a:t>
            </a:r>
            <a:r>
              <a:rPr lang="en-US" dirty="0" smtClean="0"/>
              <a:t> – </a:t>
            </a:r>
            <a:r>
              <a:rPr lang="en-US" sz="1800" dirty="0" smtClean="0"/>
              <a:t>word from Jonathan Swift’s book </a:t>
            </a:r>
            <a:r>
              <a:rPr lang="en-US" sz="1800" i="1" dirty="0" smtClean="0"/>
              <a:t>Gulliver’s Travels</a:t>
            </a:r>
            <a:r>
              <a:rPr lang="en-US" sz="1800" dirty="0" smtClean="0"/>
              <a:t>, which represented a repulsive, filthy creature that resembled Neanderthal man. Yahoo founders, Jerry Yang and David Filo considered themselves yahoos.</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Footer Placeholder 4"/>
          <p:cNvSpPr>
            <a:spLocks noGrp="1"/>
          </p:cNvSpPr>
          <p:nvPr>
            <p:ph type="ftr" sz="quarter" idx="11"/>
          </p:nvPr>
        </p:nvSpPr>
        <p:spPr>
          <a:xfrm>
            <a:off x="16002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52226" name="Slide Number Placeholder 5"/>
          <p:cNvSpPr>
            <a:spLocks noGrp="1"/>
          </p:cNvSpPr>
          <p:nvPr>
            <p:ph type="sldNum" sz="quarter" idx="12"/>
          </p:nvPr>
        </p:nvSpPr>
        <p:spPr>
          <a:noFill/>
        </p:spPr>
        <p:txBody>
          <a:bodyPr/>
          <a:lstStyle/>
          <a:p>
            <a:r>
              <a:rPr lang="en-US" smtClean="0">
                <a:latin typeface="Arial" charset="0"/>
                <a:cs typeface="Arial" charset="0"/>
              </a:rPr>
              <a:t>2-</a:t>
            </a:r>
            <a:fld id="{5B4BD66D-C1CE-429D-A34A-9D08B1C3DE77}" type="slidenum">
              <a:rPr lang="en-US" smtClean="0">
                <a:latin typeface="Arial" charset="0"/>
                <a:cs typeface="Arial" charset="0"/>
              </a:rPr>
              <a:pPr/>
              <a:t>19</a:t>
            </a:fld>
            <a:endParaRPr lang="en-US" smtClean="0">
              <a:latin typeface="Arial" charset="0"/>
              <a:cs typeface="Arial" charset="0"/>
            </a:endParaRPr>
          </a:p>
        </p:txBody>
      </p:sp>
      <p:sp>
        <p:nvSpPr>
          <p:cNvPr id="52227" name="Rectangle 3"/>
          <p:cNvSpPr>
            <a:spLocks noGrp="1" noChangeArrowheads="1"/>
          </p:cNvSpPr>
          <p:nvPr>
            <p:ph type="body" idx="1"/>
          </p:nvPr>
        </p:nvSpPr>
        <p:spPr>
          <a:xfrm>
            <a:off x="1219200" y="1905000"/>
            <a:ext cx="7696200" cy="3352800"/>
          </a:xfrm>
        </p:spPr>
        <p:txBody>
          <a:bodyPr/>
          <a:lstStyle/>
          <a:p>
            <a:pPr eaLnBrk="1" hangingPunct="1">
              <a:lnSpc>
                <a:spcPct val="90000"/>
              </a:lnSpc>
              <a:buClr>
                <a:schemeClr val="tx1"/>
              </a:buClr>
              <a:buSzTx/>
              <a:buFontTx/>
              <a:buChar char="•"/>
            </a:pPr>
            <a:r>
              <a:rPr lang="en-US" sz="3600" smtClean="0"/>
              <a:t>Easily recognizable</a:t>
            </a:r>
          </a:p>
          <a:p>
            <a:pPr eaLnBrk="1" hangingPunct="1">
              <a:lnSpc>
                <a:spcPct val="90000"/>
              </a:lnSpc>
              <a:buClr>
                <a:schemeClr val="tx1"/>
              </a:buClr>
              <a:buSzTx/>
              <a:buFontTx/>
              <a:buChar char="•"/>
            </a:pPr>
            <a:r>
              <a:rPr lang="en-US" sz="3600" smtClean="0"/>
              <a:t>Familiar</a:t>
            </a:r>
          </a:p>
          <a:p>
            <a:pPr eaLnBrk="1" hangingPunct="1">
              <a:lnSpc>
                <a:spcPct val="90000"/>
              </a:lnSpc>
              <a:buClr>
                <a:schemeClr val="tx1"/>
              </a:buClr>
              <a:buSzTx/>
              <a:buFontTx/>
              <a:buChar char="•"/>
            </a:pPr>
            <a:r>
              <a:rPr lang="en-US" sz="3600" smtClean="0"/>
              <a:t>Consensual meaning</a:t>
            </a:r>
          </a:p>
          <a:p>
            <a:pPr lvl="1" eaLnBrk="1" hangingPunct="1">
              <a:lnSpc>
                <a:spcPct val="90000"/>
              </a:lnSpc>
              <a:buClr>
                <a:schemeClr val="tx1"/>
              </a:buClr>
              <a:buFontTx/>
              <a:buChar char="•"/>
            </a:pPr>
            <a:r>
              <a:rPr lang="en-US" sz="3200" smtClean="0"/>
              <a:t>Stimulus codeability</a:t>
            </a:r>
          </a:p>
          <a:p>
            <a:pPr eaLnBrk="1" hangingPunct="1">
              <a:lnSpc>
                <a:spcPct val="90000"/>
              </a:lnSpc>
              <a:buClr>
                <a:schemeClr val="tx1"/>
              </a:buClr>
              <a:buSzTx/>
              <a:buFontTx/>
              <a:buChar char="•"/>
            </a:pPr>
            <a:r>
              <a:rPr lang="en-US" sz="3600" smtClean="0"/>
              <a:t>Evokes positive feelings</a:t>
            </a:r>
          </a:p>
        </p:txBody>
      </p:sp>
      <p:sp>
        <p:nvSpPr>
          <p:cNvPr id="5222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222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223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2231" name="Rectangle 8"/>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sz="2800">
              <a:solidFill>
                <a:schemeClr val="bg1"/>
              </a:solidFill>
            </a:endParaRPr>
          </a:p>
        </p:txBody>
      </p:sp>
      <p:sp>
        <p:nvSpPr>
          <p:cNvPr id="52232" name="Rectangle 9"/>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2233" name="Text Box 10"/>
          <p:cNvSpPr txBox="1">
            <a:spLocks noChangeArrowheads="1"/>
          </p:cNvSpPr>
          <p:nvPr/>
        </p:nvSpPr>
        <p:spPr bwMode="auto">
          <a:xfrm>
            <a:off x="685800" y="258763"/>
            <a:ext cx="3810000" cy="519112"/>
          </a:xfrm>
          <a:prstGeom prst="rect">
            <a:avLst/>
          </a:prstGeom>
          <a:noFill/>
          <a:ln w="12700">
            <a:noFill/>
            <a:miter lim="800000"/>
            <a:headEnd type="none" w="sm" len="sm"/>
            <a:tailEnd type="none" w="sm" len="sm"/>
          </a:ln>
        </p:spPr>
        <p:txBody>
          <a:bodyPr>
            <a:spAutoFit/>
          </a:bodyPr>
          <a:lstStyle/>
          <a:p>
            <a:r>
              <a:rPr lang="en-US" sz="2800">
                <a:solidFill>
                  <a:srgbClr val="FFFFFF"/>
                </a:solidFill>
              </a:rPr>
              <a:t>F I G U R E    2 . 8</a:t>
            </a:r>
          </a:p>
        </p:txBody>
      </p:sp>
      <p:sp>
        <p:nvSpPr>
          <p:cNvPr id="52234" name="Rectangle 11"/>
          <p:cNvSpPr>
            <a:spLocks noChangeArrowheads="1"/>
          </p:cNvSpPr>
          <p:nvPr/>
        </p:nvSpPr>
        <p:spPr bwMode="auto">
          <a:xfrm>
            <a:off x="609600" y="838200"/>
            <a:ext cx="7086600" cy="533400"/>
          </a:xfrm>
          <a:prstGeom prst="rect">
            <a:avLst/>
          </a:prstGeom>
          <a:noFill/>
          <a:ln w="9525">
            <a:noFill/>
            <a:miter lim="800000"/>
            <a:headEnd/>
            <a:tailEnd/>
          </a:ln>
        </p:spPr>
        <p:txBody>
          <a:bodyPr lIns="92075" tIns="46038" rIns="92075" bIns="46038" anchor="ctr"/>
          <a:lstStyle/>
          <a:p>
            <a:pPr eaLnBrk="0" hangingPunct="0"/>
            <a:r>
              <a:rPr lang="en-US" b="1"/>
              <a:t>Tests of Quality Logos and Corporate Names</a:t>
            </a:r>
            <a:endParaRPr lang="en-US" sz="3600">
              <a:solidFill>
                <a:srgbClr val="B2B2B2"/>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oter Placeholder 4"/>
          <p:cNvSpPr>
            <a:spLocks noGrp="1"/>
          </p:cNvSpPr>
          <p:nvPr>
            <p:ph type="ftr" sz="quarter" idx="11"/>
          </p:nvPr>
        </p:nvSpPr>
        <p:spPr>
          <a:xfrm>
            <a:off x="17526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17410" name="Slide Number Placeholder 5"/>
          <p:cNvSpPr>
            <a:spLocks noGrp="1"/>
          </p:cNvSpPr>
          <p:nvPr>
            <p:ph type="sldNum" sz="quarter" idx="12"/>
          </p:nvPr>
        </p:nvSpPr>
        <p:spPr>
          <a:noFill/>
        </p:spPr>
        <p:txBody>
          <a:bodyPr/>
          <a:lstStyle/>
          <a:p>
            <a:r>
              <a:rPr lang="en-US" smtClean="0">
                <a:latin typeface="Arial" charset="0"/>
                <a:cs typeface="Arial" charset="0"/>
              </a:rPr>
              <a:t>2-</a:t>
            </a:r>
            <a:fld id="{3F976620-3D3F-4E4E-848E-64A9BE3C6421}" type="slidenum">
              <a:rPr lang="en-US" smtClean="0">
                <a:latin typeface="Arial" charset="0"/>
                <a:cs typeface="Arial" charset="0"/>
              </a:rPr>
              <a:pPr/>
              <a:t>2</a:t>
            </a:fld>
            <a:endParaRPr lang="en-US" smtClean="0">
              <a:latin typeface="Arial" charset="0"/>
              <a:cs typeface="Arial" charset="0"/>
            </a:endParaRPr>
          </a:p>
        </p:txBody>
      </p:sp>
      <p:sp>
        <p:nvSpPr>
          <p:cNvPr id="17411" name="Rectangle 3"/>
          <p:cNvSpPr>
            <a:spLocks noGrp="1" noChangeArrowheads="1"/>
          </p:cNvSpPr>
          <p:nvPr>
            <p:ph type="body" idx="1"/>
          </p:nvPr>
        </p:nvSpPr>
        <p:spPr>
          <a:xfrm>
            <a:off x="2971800" y="1981200"/>
            <a:ext cx="5867400" cy="4495800"/>
          </a:xfrm>
        </p:spPr>
        <p:txBody>
          <a:bodyPr/>
          <a:lstStyle/>
          <a:p>
            <a:pPr eaLnBrk="1" hangingPunct="1">
              <a:lnSpc>
                <a:spcPct val="90000"/>
              </a:lnSpc>
              <a:buClr>
                <a:schemeClr val="tx1"/>
              </a:buClr>
              <a:buFontTx/>
              <a:buChar char="•"/>
            </a:pPr>
            <a:r>
              <a:rPr lang="en-US" sz="2400" smtClean="0"/>
              <a:t>2008 recession changed dining out</a:t>
            </a:r>
          </a:p>
          <a:p>
            <a:pPr eaLnBrk="1" hangingPunct="1">
              <a:lnSpc>
                <a:spcPct val="90000"/>
              </a:lnSpc>
              <a:buClr>
                <a:schemeClr val="tx1"/>
              </a:buClr>
              <a:buFontTx/>
              <a:buChar char="•"/>
            </a:pPr>
            <a:r>
              <a:rPr lang="en-US" sz="2400" smtClean="0"/>
              <a:t>DineEquity purchased Applebee’s</a:t>
            </a:r>
          </a:p>
          <a:p>
            <a:pPr eaLnBrk="1" hangingPunct="1">
              <a:lnSpc>
                <a:spcPct val="90000"/>
              </a:lnSpc>
              <a:buClr>
                <a:schemeClr val="tx1"/>
              </a:buClr>
              <a:buFontTx/>
              <a:buChar char="•"/>
            </a:pPr>
            <a:r>
              <a:rPr lang="en-US" sz="2400" smtClean="0"/>
              <a:t>IHOP CEO – Julia A. Stewart</a:t>
            </a:r>
          </a:p>
          <a:p>
            <a:pPr lvl="1" eaLnBrk="1" hangingPunct="1">
              <a:lnSpc>
                <a:spcPct val="90000"/>
              </a:lnSpc>
              <a:buClr>
                <a:schemeClr val="tx1"/>
              </a:buClr>
              <a:buFontTx/>
              <a:buChar char="•"/>
            </a:pPr>
            <a:r>
              <a:rPr lang="en-US" sz="2000" smtClean="0"/>
              <a:t>“Minnow swallows the whale”</a:t>
            </a:r>
          </a:p>
          <a:p>
            <a:pPr lvl="1" eaLnBrk="1" hangingPunct="1">
              <a:lnSpc>
                <a:spcPct val="90000"/>
              </a:lnSpc>
              <a:buClr>
                <a:schemeClr val="tx1"/>
              </a:buClr>
              <a:buFontTx/>
              <a:buChar char="•"/>
            </a:pPr>
            <a:r>
              <a:rPr lang="en-US" sz="2000" smtClean="0"/>
              <a:t>Act of retribution</a:t>
            </a:r>
          </a:p>
          <a:p>
            <a:pPr eaLnBrk="1" hangingPunct="1">
              <a:lnSpc>
                <a:spcPct val="90000"/>
              </a:lnSpc>
              <a:buClr>
                <a:schemeClr val="tx1"/>
              </a:buClr>
              <a:buFontTx/>
              <a:buChar char="•"/>
            </a:pPr>
            <a:r>
              <a:rPr lang="en-US" sz="2400" smtClean="0"/>
              <a:t>Marketing emphasis</a:t>
            </a:r>
          </a:p>
          <a:p>
            <a:pPr lvl="1" eaLnBrk="1" hangingPunct="1">
              <a:lnSpc>
                <a:spcPct val="90000"/>
              </a:lnSpc>
              <a:buClr>
                <a:schemeClr val="tx1"/>
              </a:buClr>
              <a:buFontTx/>
              <a:buChar char="•"/>
            </a:pPr>
            <a:r>
              <a:rPr lang="en-US" sz="2000" smtClean="0"/>
              <a:t>Product quality, price, promotions</a:t>
            </a:r>
          </a:p>
          <a:p>
            <a:pPr lvl="1" eaLnBrk="1" hangingPunct="1">
              <a:lnSpc>
                <a:spcPct val="90000"/>
              </a:lnSpc>
              <a:buClr>
                <a:schemeClr val="tx1"/>
              </a:buClr>
              <a:buFontTx/>
              <a:buChar char="•"/>
            </a:pPr>
            <a:r>
              <a:rPr lang="en-US" sz="2000" smtClean="0"/>
              <a:t>Quality employment environment</a:t>
            </a:r>
          </a:p>
          <a:p>
            <a:pPr eaLnBrk="1" hangingPunct="1">
              <a:lnSpc>
                <a:spcPct val="90000"/>
              </a:lnSpc>
              <a:buClr>
                <a:schemeClr val="tx1"/>
              </a:buClr>
              <a:buFontTx/>
              <a:buChar char="•"/>
            </a:pPr>
            <a:r>
              <a:rPr lang="en-US" sz="2400" smtClean="0"/>
              <a:t>Enhance dining experience</a:t>
            </a:r>
          </a:p>
          <a:p>
            <a:pPr eaLnBrk="1" hangingPunct="1">
              <a:lnSpc>
                <a:spcPct val="90000"/>
              </a:lnSpc>
              <a:buClr>
                <a:schemeClr val="tx1"/>
              </a:buClr>
              <a:buFontTx/>
              <a:buChar char="•"/>
            </a:pPr>
            <a:r>
              <a:rPr lang="en-US" sz="2400" smtClean="0"/>
              <a:t>Advertising agency – Crispin Porter</a:t>
            </a:r>
            <a:endParaRPr lang="en-US" sz="2800" smtClean="0"/>
          </a:p>
        </p:txBody>
      </p:sp>
      <p:sp>
        <p:nvSpPr>
          <p:cNvPr id="17412" name="Rectangle 7"/>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7413" name="Text Box 9"/>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2</a:t>
            </a:r>
          </a:p>
        </p:txBody>
      </p:sp>
      <p:sp>
        <p:nvSpPr>
          <p:cNvPr id="17414" name="Rectangle 10"/>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1" name="Rectangle 10"/>
          <p:cNvSpPr/>
          <p:nvPr/>
        </p:nvSpPr>
        <p:spPr>
          <a:xfrm>
            <a:off x="2898792" y="381000"/>
            <a:ext cx="5620834" cy="1323439"/>
          </a:xfrm>
          <a:prstGeom prst="rect">
            <a:avLst/>
          </a:prstGeom>
          <a:noFill/>
        </p:spPr>
        <p:txBody>
          <a:bodyPr wrap="none">
            <a:spAutoFit/>
          </a:bodyPr>
          <a:lstStyle/>
          <a:p>
            <a:pPr algn="ctr">
              <a:defRPr/>
            </a:pPr>
            <a:r>
              <a:rPr lang="en-US" sz="8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mn-cs"/>
              </a:rPr>
              <a:t>Applebee’s</a:t>
            </a:r>
            <a:endParaRPr lang="en-US" sz="8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54274" name="Slide Number Placeholder 5"/>
          <p:cNvSpPr>
            <a:spLocks noGrp="1"/>
          </p:cNvSpPr>
          <p:nvPr>
            <p:ph type="sldNum" sz="quarter" idx="12"/>
          </p:nvPr>
        </p:nvSpPr>
        <p:spPr>
          <a:noFill/>
        </p:spPr>
        <p:txBody>
          <a:bodyPr/>
          <a:lstStyle/>
          <a:p>
            <a:r>
              <a:rPr lang="en-US" smtClean="0">
                <a:latin typeface="Arial" charset="0"/>
                <a:cs typeface="Arial" charset="0"/>
              </a:rPr>
              <a:t>2-</a:t>
            </a:r>
            <a:fld id="{58D1E845-48DA-4824-955F-BAFFA1F6A722}" type="slidenum">
              <a:rPr lang="en-US" smtClean="0">
                <a:latin typeface="Arial" charset="0"/>
                <a:cs typeface="Arial" charset="0"/>
              </a:rPr>
              <a:pPr/>
              <a:t>20</a:t>
            </a:fld>
            <a:endParaRPr lang="en-US" smtClean="0">
              <a:latin typeface="Arial" charset="0"/>
              <a:cs typeface="Arial" charset="0"/>
            </a:endParaRPr>
          </a:p>
        </p:txBody>
      </p:sp>
      <p:sp>
        <p:nvSpPr>
          <p:cNvPr id="54275" name="Rectangle 2"/>
          <p:cNvSpPr>
            <a:spLocks noGrp="1" noChangeArrowheads="1"/>
          </p:cNvSpPr>
          <p:nvPr>
            <p:ph type="title"/>
          </p:nvPr>
        </p:nvSpPr>
        <p:spPr>
          <a:xfrm>
            <a:off x="762000" y="304800"/>
            <a:ext cx="7924800" cy="838200"/>
          </a:xfrm>
        </p:spPr>
        <p:txBody>
          <a:bodyPr/>
          <a:lstStyle/>
          <a:p>
            <a:pPr algn="ctr" eaLnBrk="1" hangingPunct="1"/>
            <a:r>
              <a:rPr lang="en-US" sz="6000" b="1" smtClean="0">
                <a:solidFill>
                  <a:srgbClr val="FF0000"/>
                </a:solidFill>
              </a:rPr>
              <a:t>Corporate Logos</a:t>
            </a:r>
          </a:p>
        </p:txBody>
      </p:sp>
      <p:sp>
        <p:nvSpPr>
          <p:cNvPr id="5427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427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427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11" name="Rectangle 3"/>
          <p:cNvSpPr txBox="1">
            <a:spLocks noChangeArrowheads="1"/>
          </p:cNvSpPr>
          <p:nvPr/>
        </p:nvSpPr>
        <p:spPr bwMode="auto">
          <a:xfrm>
            <a:off x="1066800" y="1447800"/>
            <a:ext cx="7391400" cy="3124200"/>
          </a:xfrm>
          <a:prstGeom prst="rect">
            <a:avLst/>
          </a:prstGeom>
          <a:noFill/>
          <a:ln w="9525">
            <a:noFill/>
            <a:miter lim="800000"/>
            <a:headEnd/>
            <a:tailEnd/>
          </a:ln>
        </p:spPr>
        <p:txBody>
          <a:bodyPr/>
          <a:lstStyle/>
          <a:p>
            <a:pPr marL="342900" indent="-342900">
              <a:spcBef>
                <a:spcPct val="20000"/>
              </a:spcBef>
              <a:buClr>
                <a:schemeClr val="accent1"/>
              </a:buClr>
              <a:buSzPct val="80000"/>
              <a:buFont typeface="Arial" pitchFamily="34" charset="0"/>
              <a:buChar char="•"/>
              <a:defRPr/>
            </a:pPr>
            <a:r>
              <a:rPr lang="en-US" sz="3200" kern="0" dirty="0">
                <a:latin typeface="+mn-lt"/>
                <a:cs typeface="+mn-cs"/>
              </a:rPr>
              <a:t>Aids in recall of specific brands</a:t>
            </a:r>
          </a:p>
          <a:p>
            <a:pPr marL="342900" indent="-342900">
              <a:spcBef>
                <a:spcPct val="20000"/>
              </a:spcBef>
              <a:buClr>
                <a:schemeClr val="accent1"/>
              </a:buClr>
              <a:buSzPct val="80000"/>
              <a:buFont typeface="Arial" pitchFamily="34" charset="0"/>
              <a:buChar char="•"/>
              <a:defRPr/>
            </a:pPr>
            <a:r>
              <a:rPr lang="en-US" sz="3200" kern="0" dirty="0">
                <a:latin typeface="+mn-lt"/>
                <a:cs typeface="+mn-cs"/>
              </a:rPr>
              <a:t>Aids in recall of advertisements</a:t>
            </a:r>
          </a:p>
          <a:p>
            <a:pPr marL="342900" indent="-342900">
              <a:spcBef>
                <a:spcPct val="20000"/>
              </a:spcBef>
              <a:buClr>
                <a:schemeClr val="accent1"/>
              </a:buClr>
              <a:buSzPct val="80000"/>
              <a:buFont typeface="Arial" pitchFamily="34" charset="0"/>
              <a:buChar char="•"/>
              <a:defRPr/>
            </a:pPr>
            <a:r>
              <a:rPr lang="en-US" sz="3200" kern="0" dirty="0">
                <a:latin typeface="+mn-lt"/>
                <a:cs typeface="+mn-cs"/>
              </a:rPr>
              <a:t>Reduces shopping effort</a:t>
            </a:r>
          </a:p>
          <a:p>
            <a:pPr marL="342900" indent="-342900">
              <a:spcBef>
                <a:spcPct val="20000"/>
              </a:spcBef>
              <a:buClr>
                <a:schemeClr val="accent1"/>
              </a:buClr>
              <a:buSzPct val="80000"/>
              <a:buFont typeface="Arial" pitchFamily="34" charset="0"/>
              <a:buChar char="•"/>
              <a:defRPr/>
            </a:pPr>
            <a:r>
              <a:rPr lang="en-US" sz="3200" kern="0" dirty="0">
                <a:latin typeface="+mn-lt"/>
                <a:cs typeface="+mn-cs"/>
              </a:rPr>
              <a:t>Reduces search time and evaluation of alternatives</a:t>
            </a:r>
          </a:p>
        </p:txBody>
      </p:sp>
      <p:pic>
        <p:nvPicPr>
          <p:cNvPr id="54280" name="Picture 9" descr="Poly Processing Logo"/>
          <p:cNvPicPr>
            <a:picLocks noChangeAspect="1" noChangeArrowheads="1"/>
          </p:cNvPicPr>
          <p:nvPr/>
        </p:nvPicPr>
        <p:blipFill>
          <a:blip r:embed="rId3"/>
          <a:srcRect/>
          <a:stretch>
            <a:fillRect/>
          </a:stretch>
        </p:blipFill>
        <p:spPr bwMode="auto">
          <a:xfrm>
            <a:off x="4191000" y="3886200"/>
            <a:ext cx="4333875" cy="2303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56322" name="Slide Number Placeholder 5"/>
          <p:cNvSpPr>
            <a:spLocks noGrp="1"/>
          </p:cNvSpPr>
          <p:nvPr>
            <p:ph type="sldNum" sz="quarter" idx="12"/>
          </p:nvPr>
        </p:nvSpPr>
        <p:spPr>
          <a:noFill/>
        </p:spPr>
        <p:txBody>
          <a:bodyPr/>
          <a:lstStyle/>
          <a:p>
            <a:r>
              <a:rPr lang="en-US" smtClean="0">
                <a:latin typeface="Arial" charset="0"/>
                <a:cs typeface="Arial" charset="0"/>
              </a:rPr>
              <a:t>2-</a:t>
            </a:r>
            <a:fld id="{2C309C86-13B5-4BA8-BCF6-8CE2A9129BB5}" type="slidenum">
              <a:rPr lang="en-US" smtClean="0">
                <a:latin typeface="Arial" charset="0"/>
                <a:cs typeface="Arial" charset="0"/>
              </a:rPr>
              <a:pPr/>
              <a:t>21</a:t>
            </a:fld>
            <a:endParaRPr lang="en-US" smtClean="0">
              <a:latin typeface="Arial" charset="0"/>
              <a:cs typeface="Arial" charset="0"/>
            </a:endParaRPr>
          </a:p>
        </p:txBody>
      </p:sp>
      <p:sp>
        <p:nvSpPr>
          <p:cNvPr id="56323" name="Rectangle 2"/>
          <p:cNvSpPr>
            <a:spLocks noGrp="1" noChangeArrowheads="1"/>
          </p:cNvSpPr>
          <p:nvPr>
            <p:ph type="body" idx="1"/>
          </p:nvPr>
        </p:nvSpPr>
        <p:spPr>
          <a:xfrm>
            <a:off x="990600" y="1066800"/>
            <a:ext cx="7543800" cy="4648200"/>
          </a:xfrm>
          <a:solidFill>
            <a:srgbClr val="CCFFCC"/>
          </a:solidFill>
        </p:spPr>
        <p:txBody>
          <a:bodyPr lIns="92075" tIns="46038" rIns="92075" bIns="46038"/>
          <a:lstStyle/>
          <a:p>
            <a:pPr eaLnBrk="1" hangingPunct="1">
              <a:lnSpc>
                <a:spcPct val="80000"/>
              </a:lnSpc>
            </a:pPr>
            <a:r>
              <a:rPr lang="en-US" sz="2800" b="1" u="sng" smtClean="0"/>
              <a:t>Black</a:t>
            </a:r>
            <a:r>
              <a:rPr lang="en-US" sz="2800" smtClean="0"/>
              <a:t> </a:t>
            </a:r>
            <a:r>
              <a:rPr lang="en-US" sz="2400" smtClean="0"/>
              <a:t>– seriousness, distinctiveness, boldness, power, sophistication, and tradition</a:t>
            </a:r>
          </a:p>
          <a:p>
            <a:pPr eaLnBrk="1" hangingPunct="1">
              <a:lnSpc>
                <a:spcPct val="80000"/>
              </a:lnSpc>
            </a:pPr>
            <a:r>
              <a:rPr lang="en-US" sz="2800" b="1" u="sng" smtClean="0">
                <a:solidFill>
                  <a:srgbClr val="000099"/>
                </a:solidFill>
              </a:rPr>
              <a:t>Blue</a:t>
            </a:r>
            <a:r>
              <a:rPr lang="en-US" sz="2400" smtClean="0"/>
              <a:t> – authority, dignity, security, faithfulness, heritage, corporate stability, and trust</a:t>
            </a:r>
          </a:p>
          <a:p>
            <a:pPr eaLnBrk="1" hangingPunct="1">
              <a:lnSpc>
                <a:spcPct val="80000"/>
              </a:lnSpc>
            </a:pPr>
            <a:r>
              <a:rPr lang="en-US" sz="2800" b="1" u="sng" smtClean="0">
                <a:solidFill>
                  <a:srgbClr val="996633"/>
                </a:solidFill>
              </a:rPr>
              <a:t>Brown/gold</a:t>
            </a:r>
            <a:r>
              <a:rPr lang="en-US" sz="2400" smtClean="0"/>
              <a:t> – history, utility, earthiness, richness, tradition, and conservative</a:t>
            </a:r>
          </a:p>
          <a:p>
            <a:pPr eaLnBrk="1" hangingPunct="1">
              <a:lnSpc>
                <a:spcPct val="80000"/>
              </a:lnSpc>
            </a:pPr>
            <a:r>
              <a:rPr lang="en-US" sz="2800" b="1" u="sng" smtClean="0">
                <a:solidFill>
                  <a:srgbClr val="777777"/>
                </a:solidFill>
              </a:rPr>
              <a:t>Gray/silver</a:t>
            </a:r>
            <a:r>
              <a:rPr lang="en-US" sz="2400" b="1" smtClean="0">
                <a:solidFill>
                  <a:srgbClr val="777777"/>
                </a:solidFill>
              </a:rPr>
              <a:t> </a:t>
            </a:r>
            <a:r>
              <a:rPr lang="en-US" sz="2400" smtClean="0"/>
              <a:t>– somberness, authority, practicality, corporate mentality, and trust</a:t>
            </a:r>
          </a:p>
          <a:p>
            <a:pPr eaLnBrk="1" hangingPunct="1">
              <a:lnSpc>
                <a:spcPct val="80000"/>
              </a:lnSpc>
            </a:pPr>
            <a:r>
              <a:rPr lang="en-US" sz="2800" b="1" u="sng" smtClean="0">
                <a:solidFill>
                  <a:srgbClr val="00B050"/>
                </a:solidFill>
              </a:rPr>
              <a:t>Green</a:t>
            </a:r>
            <a:r>
              <a:rPr lang="en-US" sz="2800" u="sng" smtClean="0">
                <a:solidFill>
                  <a:srgbClr val="00B050"/>
                </a:solidFill>
              </a:rPr>
              <a:t> </a:t>
            </a:r>
            <a:r>
              <a:rPr lang="en-US" sz="2400" smtClean="0"/>
              <a:t>– tranquility, health, freshness, stability, and appetite</a:t>
            </a:r>
          </a:p>
          <a:p>
            <a:pPr eaLnBrk="1" hangingPunct="1">
              <a:lnSpc>
                <a:spcPct val="80000"/>
              </a:lnSpc>
            </a:pPr>
            <a:r>
              <a:rPr lang="en-US" sz="2800" b="1" u="sng" smtClean="0">
                <a:solidFill>
                  <a:srgbClr val="FF9900"/>
                </a:solidFill>
              </a:rPr>
              <a:t>Orange</a:t>
            </a:r>
            <a:r>
              <a:rPr lang="en-US" sz="2400" smtClean="0"/>
              <a:t> – fun, cheerfulness, warmth, exuberance, health, and youth</a:t>
            </a:r>
          </a:p>
        </p:txBody>
      </p:sp>
      <p:sp>
        <p:nvSpPr>
          <p:cNvPr id="56324" name="Rectangle 3"/>
          <p:cNvSpPr>
            <a:spLocks noChangeArrowheads="1"/>
          </p:cNvSpPr>
          <p:nvPr/>
        </p:nvSpPr>
        <p:spPr bwMode="auto">
          <a:xfrm>
            <a:off x="8839200" y="0"/>
            <a:ext cx="304800" cy="6858000"/>
          </a:xfrm>
          <a:prstGeom prst="rect">
            <a:avLst/>
          </a:prstGeom>
          <a:solidFill>
            <a:schemeClr val="accent2"/>
          </a:solidFill>
          <a:ln w="12700">
            <a:noFill/>
            <a:miter lim="800000"/>
            <a:headEnd type="none" w="sm" len="sm"/>
            <a:tailEnd type="none" w="sm" len="sm"/>
          </a:ln>
        </p:spPr>
        <p:txBody>
          <a:bodyPr wrap="none" anchor="ctr"/>
          <a:lstStyle/>
          <a:p>
            <a:endParaRPr lang="en-US"/>
          </a:p>
        </p:txBody>
      </p:sp>
      <p:sp>
        <p:nvSpPr>
          <p:cNvPr id="56325"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6326"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6327" name="Rectangle 6"/>
          <p:cNvSpPr>
            <a:spLocks noGrp="1" noChangeArrowheads="1"/>
          </p:cNvSpPr>
          <p:nvPr>
            <p:ph type="title"/>
          </p:nvPr>
        </p:nvSpPr>
        <p:spPr>
          <a:xfrm>
            <a:off x="914400" y="304800"/>
            <a:ext cx="7620000" cy="666750"/>
          </a:xfrm>
        </p:spPr>
        <p:txBody>
          <a:bodyPr/>
          <a:lstStyle/>
          <a:p>
            <a:pPr eaLnBrk="1" hangingPunct="1"/>
            <a:r>
              <a:rPr lang="en-US" sz="3200" smtClean="0"/>
              <a:t>What colors should you use in your logo?</a:t>
            </a:r>
          </a:p>
        </p:txBody>
      </p:sp>
      <p:sp>
        <p:nvSpPr>
          <p:cNvPr id="56328" name="Text Box 7"/>
          <p:cNvSpPr txBox="1">
            <a:spLocks noChangeArrowheads="1"/>
          </p:cNvSpPr>
          <p:nvPr/>
        </p:nvSpPr>
        <p:spPr bwMode="auto">
          <a:xfrm>
            <a:off x="1752600" y="6091238"/>
            <a:ext cx="5791200" cy="461962"/>
          </a:xfrm>
          <a:prstGeom prst="rect">
            <a:avLst/>
          </a:prstGeom>
          <a:noFill/>
          <a:ln w="12700">
            <a:noFill/>
            <a:miter lim="800000"/>
            <a:headEnd type="none" w="sm" len="sm"/>
            <a:tailEnd type="none" w="sm" len="sm"/>
          </a:ln>
        </p:spPr>
        <p:txBody>
          <a:bodyPr>
            <a:spAutoFit/>
          </a:bodyPr>
          <a:lstStyle/>
          <a:p>
            <a:pPr eaLnBrk="0" hangingPunct="0"/>
            <a:r>
              <a:rPr lang="en-US" sz="1200"/>
              <a:t>Source: Adapted from “Jared McCarthy, “Logos: What Makes Them Work (Part 1of 2),” (</a:t>
            </a:r>
            <a:r>
              <a:rPr lang="en-US" sz="1200">
                <a:hlinkClick r:id="rId3"/>
              </a:rPr>
              <a:t>www.marketingprofs.com/5/mccarthy4.asp</a:t>
            </a:r>
            <a:r>
              <a:rPr lang="en-US" sz="1200"/>
              <a:t>), February 22, 2005.</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58370" name="Slide Number Placeholder 5"/>
          <p:cNvSpPr>
            <a:spLocks noGrp="1"/>
          </p:cNvSpPr>
          <p:nvPr>
            <p:ph type="sldNum" sz="quarter" idx="12"/>
          </p:nvPr>
        </p:nvSpPr>
        <p:spPr>
          <a:noFill/>
        </p:spPr>
        <p:txBody>
          <a:bodyPr/>
          <a:lstStyle/>
          <a:p>
            <a:r>
              <a:rPr lang="en-US" smtClean="0">
                <a:latin typeface="Arial" charset="0"/>
                <a:cs typeface="Arial" charset="0"/>
              </a:rPr>
              <a:t>2-</a:t>
            </a:r>
            <a:fld id="{91FD18F1-9D19-4AD0-879E-3D033EE0F8F7}" type="slidenum">
              <a:rPr lang="en-US" smtClean="0">
                <a:latin typeface="Arial" charset="0"/>
                <a:cs typeface="Arial" charset="0"/>
              </a:rPr>
              <a:pPr/>
              <a:t>22</a:t>
            </a:fld>
            <a:endParaRPr lang="en-US" smtClean="0">
              <a:latin typeface="Arial" charset="0"/>
              <a:cs typeface="Arial" charset="0"/>
            </a:endParaRPr>
          </a:p>
        </p:txBody>
      </p:sp>
      <p:sp>
        <p:nvSpPr>
          <p:cNvPr id="58371" name="Rectangle 2"/>
          <p:cNvSpPr>
            <a:spLocks noGrp="1" noChangeArrowheads="1"/>
          </p:cNvSpPr>
          <p:nvPr>
            <p:ph type="body" idx="1"/>
          </p:nvPr>
        </p:nvSpPr>
        <p:spPr>
          <a:xfrm>
            <a:off x="990600" y="1066800"/>
            <a:ext cx="7543800" cy="4648200"/>
          </a:xfrm>
          <a:solidFill>
            <a:srgbClr val="CCFFCC"/>
          </a:solidFill>
        </p:spPr>
        <p:txBody>
          <a:bodyPr lIns="92075" tIns="46038" rIns="92075" bIns="46038"/>
          <a:lstStyle/>
          <a:p>
            <a:pPr eaLnBrk="1" hangingPunct="1"/>
            <a:r>
              <a:rPr lang="en-US" sz="2800" b="1" u="sng" smtClean="0">
                <a:solidFill>
                  <a:srgbClr val="FF33CC"/>
                </a:solidFill>
              </a:rPr>
              <a:t>Pink</a:t>
            </a:r>
            <a:r>
              <a:rPr lang="en-US" sz="2400" smtClean="0"/>
              <a:t> – femininity, innocence, softness, health, and youth</a:t>
            </a:r>
          </a:p>
          <a:p>
            <a:pPr eaLnBrk="1" hangingPunct="1"/>
            <a:r>
              <a:rPr lang="en-US" sz="2800" b="1" u="sng" smtClean="0">
                <a:solidFill>
                  <a:srgbClr val="9900FF"/>
                </a:solidFill>
              </a:rPr>
              <a:t>Purple</a:t>
            </a:r>
            <a:r>
              <a:rPr lang="en-US" sz="2400" smtClean="0"/>
              <a:t> – sophistication, spirituality, wealth, royalty, youth, and mystery</a:t>
            </a:r>
          </a:p>
          <a:p>
            <a:pPr eaLnBrk="1" hangingPunct="1"/>
            <a:r>
              <a:rPr lang="en-US" sz="2800" b="1" u="sng" smtClean="0">
                <a:solidFill>
                  <a:srgbClr val="FF0000"/>
                </a:solidFill>
              </a:rPr>
              <a:t>Red</a:t>
            </a:r>
            <a:r>
              <a:rPr lang="en-US" sz="2800" smtClean="0">
                <a:solidFill>
                  <a:srgbClr val="000099"/>
                </a:solidFill>
              </a:rPr>
              <a:t> </a:t>
            </a:r>
            <a:r>
              <a:rPr lang="en-US" sz="2400" smtClean="0"/>
              <a:t>– aggressiveness, passion, strength, vitality, fear, speed, and appetite</a:t>
            </a:r>
          </a:p>
          <a:p>
            <a:pPr eaLnBrk="1" hangingPunct="1"/>
            <a:r>
              <a:rPr lang="en-US" sz="2800" b="1" u="sng" smtClean="0">
                <a:solidFill>
                  <a:srgbClr val="808080"/>
                </a:solidFill>
              </a:rPr>
              <a:t>White/silver</a:t>
            </a:r>
            <a:r>
              <a:rPr lang="en-US" sz="2800" smtClean="0">
                <a:solidFill>
                  <a:srgbClr val="808080"/>
                </a:solidFill>
              </a:rPr>
              <a:t> </a:t>
            </a:r>
            <a:r>
              <a:rPr lang="en-US" sz="2400" smtClean="0"/>
              <a:t>– purity, truthfulness, faith, contemporary, refined, and wealth</a:t>
            </a:r>
          </a:p>
          <a:p>
            <a:pPr eaLnBrk="1" hangingPunct="1"/>
            <a:r>
              <a:rPr lang="en-US" sz="2800" b="1" u="sng" smtClean="0">
                <a:solidFill>
                  <a:srgbClr val="FFC000"/>
                </a:solidFill>
              </a:rPr>
              <a:t>Yellow</a:t>
            </a:r>
            <a:r>
              <a:rPr lang="en-US" sz="2400" smtClean="0"/>
              <a:t> – youth, positive feelings, sunshine, cowardice, refinement, caution, and appetite</a:t>
            </a:r>
          </a:p>
        </p:txBody>
      </p:sp>
      <p:sp>
        <p:nvSpPr>
          <p:cNvPr id="58372" name="Rectangle 3"/>
          <p:cNvSpPr>
            <a:spLocks noChangeArrowheads="1"/>
          </p:cNvSpPr>
          <p:nvPr/>
        </p:nvSpPr>
        <p:spPr bwMode="auto">
          <a:xfrm>
            <a:off x="8839200" y="0"/>
            <a:ext cx="304800" cy="6858000"/>
          </a:xfrm>
          <a:prstGeom prst="rect">
            <a:avLst/>
          </a:prstGeom>
          <a:solidFill>
            <a:schemeClr val="accent2"/>
          </a:solidFill>
          <a:ln w="12700">
            <a:noFill/>
            <a:miter lim="800000"/>
            <a:headEnd type="none" w="sm" len="sm"/>
            <a:tailEnd type="none" w="sm" len="sm"/>
          </a:ln>
        </p:spPr>
        <p:txBody>
          <a:bodyPr wrap="none" anchor="ctr"/>
          <a:lstStyle/>
          <a:p>
            <a:endParaRPr lang="en-US"/>
          </a:p>
        </p:txBody>
      </p:sp>
      <p:sp>
        <p:nvSpPr>
          <p:cNvPr id="58373"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8374"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8375" name="Rectangle 6"/>
          <p:cNvSpPr>
            <a:spLocks noGrp="1" noChangeArrowheads="1"/>
          </p:cNvSpPr>
          <p:nvPr>
            <p:ph type="title"/>
          </p:nvPr>
        </p:nvSpPr>
        <p:spPr>
          <a:xfrm>
            <a:off x="914400" y="304800"/>
            <a:ext cx="7620000" cy="666750"/>
          </a:xfrm>
        </p:spPr>
        <p:txBody>
          <a:bodyPr/>
          <a:lstStyle/>
          <a:p>
            <a:pPr eaLnBrk="1" hangingPunct="1"/>
            <a:r>
              <a:rPr lang="en-US" sz="3200" smtClean="0"/>
              <a:t>What colors should you use in your logo?</a:t>
            </a:r>
          </a:p>
        </p:txBody>
      </p:sp>
      <p:sp>
        <p:nvSpPr>
          <p:cNvPr id="58376" name="Text Box 7"/>
          <p:cNvSpPr txBox="1">
            <a:spLocks noChangeArrowheads="1"/>
          </p:cNvSpPr>
          <p:nvPr/>
        </p:nvSpPr>
        <p:spPr bwMode="auto">
          <a:xfrm>
            <a:off x="1752600" y="6096000"/>
            <a:ext cx="7467600" cy="461963"/>
          </a:xfrm>
          <a:prstGeom prst="rect">
            <a:avLst/>
          </a:prstGeom>
          <a:noFill/>
          <a:ln w="12700">
            <a:noFill/>
            <a:miter lim="800000"/>
            <a:headEnd type="none" w="sm" len="sm"/>
            <a:tailEnd type="none" w="sm" len="sm"/>
          </a:ln>
        </p:spPr>
        <p:txBody>
          <a:bodyPr>
            <a:spAutoFit/>
          </a:bodyPr>
          <a:lstStyle/>
          <a:p>
            <a:pPr eaLnBrk="0" hangingPunct="0"/>
            <a:r>
              <a:rPr lang="en-US" sz="1200"/>
              <a:t>Source: Adapted from “Jared McCarthy, “Logos: What Makes Them Work (Part 1of 2),” </a:t>
            </a:r>
          </a:p>
          <a:p>
            <a:pPr eaLnBrk="0" hangingPunct="0"/>
            <a:r>
              <a:rPr lang="en-US" sz="1200"/>
              <a:t>(</a:t>
            </a:r>
            <a:r>
              <a:rPr lang="en-US" sz="1200">
                <a:hlinkClick r:id="rId3"/>
              </a:rPr>
              <a:t>www.marketingprofs.com/5/mccarthy4.asp</a:t>
            </a:r>
            <a:r>
              <a:rPr lang="en-US" sz="1200"/>
              <a:t>), February 22, 2005.</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60418" name="Slide Number Placeholder 5"/>
          <p:cNvSpPr>
            <a:spLocks noGrp="1"/>
          </p:cNvSpPr>
          <p:nvPr>
            <p:ph type="sldNum" sz="quarter" idx="12"/>
          </p:nvPr>
        </p:nvSpPr>
        <p:spPr>
          <a:noFill/>
        </p:spPr>
        <p:txBody>
          <a:bodyPr/>
          <a:lstStyle/>
          <a:p>
            <a:r>
              <a:rPr lang="en-US" smtClean="0">
                <a:latin typeface="Arial" charset="0"/>
                <a:cs typeface="Arial" charset="0"/>
              </a:rPr>
              <a:t>2-</a:t>
            </a:r>
            <a:fld id="{CDACA587-7BAA-481F-85E6-AE02CEAA770A}" type="slidenum">
              <a:rPr lang="en-US" smtClean="0">
                <a:latin typeface="Arial" charset="0"/>
                <a:cs typeface="Arial" charset="0"/>
              </a:rPr>
              <a:pPr/>
              <a:t>23</a:t>
            </a:fld>
            <a:endParaRPr lang="en-US" smtClean="0">
              <a:latin typeface="Arial" charset="0"/>
              <a:cs typeface="Arial" charset="0"/>
            </a:endParaRPr>
          </a:p>
        </p:txBody>
      </p:sp>
      <p:sp>
        <p:nvSpPr>
          <p:cNvPr id="60419" name="Rectangle 2"/>
          <p:cNvSpPr>
            <a:spLocks noGrp="1" noChangeArrowheads="1"/>
          </p:cNvSpPr>
          <p:nvPr>
            <p:ph type="title"/>
          </p:nvPr>
        </p:nvSpPr>
        <p:spPr>
          <a:xfrm>
            <a:off x="838200" y="304800"/>
            <a:ext cx="8001000" cy="838200"/>
          </a:xfrm>
        </p:spPr>
        <p:txBody>
          <a:bodyPr/>
          <a:lstStyle/>
          <a:p>
            <a:pPr algn="ctr" eaLnBrk="1" hangingPunct="1"/>
            <a:r>
              <a:rPr lang="en-US" sz="6000" b="1" smtClean="0">
                <a:solidFill>
                  <a:srgbClr val="FF0000"/>
                </a:solidFill>
              </a:rPr>
              <a:t>Branding</a:t>
            </a:r>
          </a:p>
        </p:txBody>
      </p:sp>
      <p:sp>
        <p:nvSpPr>
          <p:cNvPr id="60420" name="Rectangle 3"/>
          <p:cNvSpPr>
            <a:spLocks noGrp="1" noChangeArrowheads="1"/>
          </p:cNvSpPr>
          <p:nvPr>
            <p:ph type="body" idx="1"/>
          </p:nvPr>
        </p:nvSpPr>
        <p:spPr>
          <a:xfrm>
            <a:off x="1295400" y="1600200"/>
            <a:ext cx="7391400" cy="4114800"/>
          </a:xfrm>
        </p:spPr>
        <p:txBody>
          <a:bodyPr/>
          <a:lstStyle/>
          <a:p>
            <a:pPr eaLnBrk="1" hangingPunct="1">
              <a:buClr>
                <a:schemeClr val="tx1"/>
              </a:buClr>
              <a:buFontTx/>
              <a:buChar char="•"/>
            </a:pPr>
            <a:r>
              <a:rPr lang="en-US" smtClean="0"/>
              <a:t>Provides quality assurance</a:t>
            </a:r>
          </a:p>
          <a:p>
            <a:pPr eaLnBrk="1" hangingPunct="1">
              <a:buClr>
                <a:schemeClr val="tx1"/>
              </a:buClr>
              <a:buFontTx/>
              <a:buChar char="•"/>
            </a:pPr>
            <a:r>
              <a:rPr lang="en-US" smtClean="0"/>
              <a:t>Reduces search time</a:t>
            </a:r>
          </a:p>
          <a:p>
            <a:pPr eaLnBrk="1" hangingPunct="1">
              <a:buClr>
                <a:schemeClr val="tx1"/>
              </a:buClr>
              <a:buFontTx/>
              <a:buChar char="•"/>
            </a:pPr>
            <a:r>
              <a:rPr lang="en-US" smtClean="0"/>
              <a:t>Allows a company to charge more</a:t>
            </a:r>
          </a:p>
          <a:p>
            <a:pPr eaLnBrk="1" hangingPunct="1">
              <a:buClr>
                <a:schemeClr val="tx1"/>
              </a:buClr>
              <a:buFontTx/>
              <a:buChar char="•"/>
            </a:pPr>
            <a:r>
              <a:rPr lang="en-US" smtClean="0"/>
              <a:t>Transference to other brands sold</a:t>
            </a:r>
          </a:p>
          <a:p>
            <a:pPr eaLnBrk="1" hangingPunct="1">
              <a:buClr>
                <a:schemeClr val="tx1"/>
              </a:buClr>
              <a:buFontTx/>
              <a:buChar char="•"/>
            </a:pPr>
            <a:r>
              <a:rPr lang="en-US" smtClean="0"/>
              <a:t>Reduces brand parity</a:t>
            </a:r>
          </a:p>
        </p:txBody>
      </p:sp>
      <p:sp>
        <p:nvSpPr>
          <p:cNvPr id="6042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042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042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2"/>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62466" name="Slide Number Placeholder 3"/>
          <p:cNvSpPr>
            <a:spLocks noGrp="1"/>
          </p:cNvSpPr>
          <p:nvPr>
            <p:ph type="sldNum" sz="quarter" idx="12"/>
          </p:nvPr>
        </p:nvSpPr>
        <p:spPr>
          <a:noFill/>
        </p:spPr>
        <p:txBody>
          <a:bodyPr/>
          <a:lstStyle/>
          <a:p>
            <a:r>
              <a:rPr lang="en-US" smtClean="0">
                <a:latin typeface="Arial" charset="0"/>
                <a:cs typeface="Arial" charset="0"/>
              </a:rPr>
              <a:t>2-</a:t>
            </a:r>
            <a:fld id="{B54CBF17-2E7A-4FC9-AF4A-79CCF4659640}" type="slidenum">
              <a:rPr lang="en-US" smtClean="0">
                <a:latin typeface="Arial" charset="0"/>
                <a:cs typeface="Arial" charset="0"/>
              </a:rPr>
              <a:pPr/>
              <a:t>24</a:t>
            </a:fld>
            <a:endParaRPr lang="en-US" smtClean="0">
              <a:latin typeface="Arial" charset="0"/>
              <a:cs typeface="Arial" charset="0"/>
            </a:endParaRPr>
          </a:p>
        </p:txBody>
      </p:sp>
      <p:sp>
        <p:nvSpPr>
          <p:cNvPr id="62467" name="Rectangle 2"/>
          <p:cNvSpPr>
            <a:spLocks noChangeArrowheads="1"/>
          </p:cNvSpPr>
          <p:nvPr/>
        </p:nvSpPr>
        <p:spPr bwMode="auto">
          <a:xfrm>
            <a:off x="914400" y="381000"/>
            <a:ext cx="7772400" cy="1016000"/>
          </a:xfrm>
          <a:prstGeom prst="rect">
            <a:avLst/>
          </a:prstGeom>
          <a:noFill/>
          <a:ln w="9525">
            <a:noFill/>
            <a:miter lim="800000"/>
            <a:headEnd/>
            <a:tailEnd/>
          </a:ln>
        </p:spPr>
        <p:txBody>
          <a:bodyPr lIns="92075" tIns="46038" rIns="92075" bIns="46038">
            <a:spAutoFit/>
          </a:bodyPr>
          <a:lstStyle/>
          <a:p>
            <a:pPr algn="ctr" eaLnBrk="0" hangingPunct="0"/>
            <a:r>
              <a:rPr lang="en-US" sz="6000" b="1">
                <a:solidFill>
                  <a:srgbClr val="FF0000"/>
                </a:solidFill>
              </a:rPr>
              <a:t>Types of Brands</a:t>
            </a:r>
          </a:p>
        </p:txBody>
      </p:sp>
      <p:sp>
        <p:nvSpPr>
          <p:cNvPr id="62468" name="Rectangle 3"/>
          <p:cNvSpPr>
            <a:spLocks noChangeArrowheads="1"/>
          </p:cNvSpPr>
          <p:nvPr/>
        </p:nvSpPr>
        <p:spPr bwMode="auto">
          <a:xfrm>
            <a:off x="1295400" y="1828800"/>
            <a:ext cx="7620000" cy="3416300"/>
          </a:xfrm>
          <a:prstGeom prst="rect">
            <a:avLst/>
          </a:prstGeom>
          <a:noFill/>
          <a:ln w="9525">
            <a:noFill/>
            <a:miter lim="800000"/>
            <a:headEnd/>
            <a:tailEnd/>
          </a:ln>
        </p:spPr>
        <p:txBody>
          <a:bodyPr lIns="92075" tIns="46038" rIns="92075" bIns="46038">
            <a:spAutoFit/>
          </a:bodyPr>
          <a:lstStyle/>
          <a:p>
            <a:pPr eaLnBrk="0" hangingPunct="0">
              <a:buClr>
                <a:srgbClr val="0070C0"/>
              </a:buClr>
              <a:buFont typeface="Arial" charset="0"/>
              <a:buChar char="•"/>
            </a:pPr>
            <a:r>
              <a:rPr lang="en-US" sz="3200" b="1">
                <a:solidFill>
                  <a:srgbClr val="0000FF"/>
                </a:solidFill>
              </a:rPr>
              <a:t> Family brands</a:t>
            </a:r>
          </a:p>
          <a:p>
            <a:pPr lvl="1" eaLnBrk="0" hangingPunct="0">
              <a:buClr>
                <a:srgbClr val="0070C0"/>
              </a:buClr>
              <a:buFont typeface="Arial" charset="0"/>
              <a:buChar char="•"/>
            </a:pPr>
            <a:r>
              <a:rPr lang="en-US" sz="2800"/>
              <a:t> Multiple products under one brand</a:t>
            </a:r>
          </a:p>
          <a:p>
            <a:pPr lvl="1" eaLnBrk="0" hangingPunct="0">
              <a:buClr>
                <a:srgbClr val="0070C0"/>
              </a:buClr>
              <a:buFont typeface="Arial" charset="0"/>
              <a:buChar char="•"/>
            </a:pPr>
            <a:r>
              <a:rPr lang="en-US" sz="2800" b="1"/>
              <a:t> </a:t>
            </a:r>
            <a:r>
              <a:rPr lang="en-US" sz="2800"/>
              <a:t>Transfer associations</a:t>
            </a:r>
            <a:endParaRPr lang="en-US" sz="3200"/>
          </a:p>
          <a:p>
            <a:pPr eaLnBrk="0" hangingPunct="0">
              <a:buClr>
                <a:srgbClr val="0070C0"/>
              </a:buClr>
              <a:buFont typeface="Arial" charset="0"/>
              <a:buChar char="•"/>
            </a:pPr>
            <a:r>
              <a:rPr lang="en-US" sz="3200" b="1">
                <a:solidFill>
                  <a:srgbClr val="0000FF"/>
                </a:solidFill>
              </a:rPr>
              <a:t> Brand extension</a:t>
            </a:r>
            <a:r>
              <a:rPr lang="en-US" sz="3200">
                <a:solidFill>
                  <a:srgbClr val="0000FF"/>
                </a:solidFill>
              </a:rPr>
              <a:t> </a:t>
            </a:r>
          </a:p>
          <a:p>
            <a:pPr lvl="1" eaLnBrk="0" hangingPunct="0">
              <a:buClr>
                <a:srgbClr val="0070C0"/>
              </a:buClr>
              <a:buFont typeface="Arial" charset="0"/>
              <a:buChar char="•"/>
            </a:pPr>
            <a:r>
              <a:rPr lang="en-US" sz="3200">
                <a:solidFill>
                  <a:srgbClr val="0000FF"/>
                </a:solidFill>
              </a:rPr>
              <a:t> </a:t>
            </a:r>
            <a:r>
              <a:rPr lang="en-US" sz="2800"/>
              <a:t>New good or service</a:t>
            </a:r>
            <a:endParaRPr lang="en-US" sz="3200"/>
          </a:p>
          <a:p>
            <a:pPr eaLnBrk="0" hangingPunct="0">
              <a:buClr>
                <a:srgbClr val="0070C0"/>
              </a:buClr>
              <a:buFont typeface="Arial" charset="0"/>
              <a:buChar char="•"/>
            </a:pPr>
            <a:r>
              <a:rPr lang="en-US" sz="3200" b="1">
                <a:solidFill>
                  <a:srgbClr val="0000FF"/>
                </a:solidFill>
              </a:rPr>
              <a:t> Flanker brand</a:t>
            </a:r>
          </a:p>
          <a:p>
            <a:pPr lvl="1" eaLnBrk="0" hangingPunct="0">
              <a:buClr>
                <a:srgbClr val="0070C0"/>
              </a:buClr>
              <a:buFont typeface="Arial" charset="0"/>
              <a:buChar char="•"/>
            </a:pPr>
            <a:r>
              <a:rPr lang="en-US" sz="3200" b="1">
                <a:solidFill>
                  <a:srgbClr val="0000FF"/>
                </a:solidFill>
              </a:rPr>
              <a:t> </a:t>
            </a:r>
            <a:r>
              <a:rPr lang="en-US" sz="2800"/>
              <a:t>New brand within current category</a:t>
            </a:r>
            <a:endParaRPr lang="en-US" sz="3200"/>
          </a:p>
        </p:txBody>
      </p:sp>
      <p:sp>
        <p:nvSpPr>
          <p:cNvPr id="6246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247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247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2"/>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64514" name="Slide Number Placeholder 3"/>
          <p:cNvSpPr>
            <a:spLocks noGrp="1"/>
          </p:cNvSpPr>
          <p:nvPr>
            <p:ph type="sldNum" sz="quarter" idx="12"/>
          </p:nvPr>
        </p:nvSpPr>
        <p:spPr>
          <a:noFill/>
        </p:spPr>
        <p:txBody>
          <a:bodyPr/>
          <a:lstStyle/>
          <a:p>
            <a:r>
              <a:rPr lang="en-US" smtClean="0">
                <a:latin typeface="Arial" charset="0"/>
                <a:cs typeface="Arial" charset="0"/>
              </a:rPr>
              <a:t>2-</a:t>
            </a:r>
            <a:fld id="{A6469F07-2D4D-4F07-9857-FAE762AC00AF}" type="slidenum">
              <a:rPr lang="en-US" smtClean="0">
                <a:latin typeface="Arial" charset="0"/>
                <a:cs typeface="Arial" charset="0"/>
              </a:rPr>
              <a:pPr/>
              <a:t>25</a:t>
            </a:fld>
            <a:endParaRPr lang="en-US" smtClean="0">
              <a:latin typeface="Arial" charset="0"/>
              <a:cs typeface="Arial" charset="0"/>
            </a:endParaRPr>
          </a:p>
        </p:txBody>
      </p:sp>
      <p:sp>
        <p:nvSpPr>
          <p:cNvPr id="64515"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4516"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4517"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4518" name="Rectangle 9"/>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a:solidFill>
                <a:schemeClr val="bg1"/>
              </a:solidFill>
            </a:endParaRPr>
          </a:p>
        </p:txBody>
      </p:sp>
      <p:sp>
        <p:nvSpPr>
          <p:cNvPr id="64519" name="Rectangle 10"/>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4520"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FIGURE  2 . 10</a:t>
            </a:r>
          </a:p>
        </p:txBody>
      </p:sp>
      <p:sp>
        <p:nvSpPr>
          <p:cNvPr id="64521" name="Rectangle 12"/>
          <p:cNvSpPr>
            <a:spLocks noChangeArrowheads="1"/>
          </p:cNvSpPr>
          <p:nvPr/>
        </p:nvSpPr>
        <p:spPr bwMode="auto">
          <a:xfrm>
            <a:off x="762000" y="838200"/>
            <a:ext cx="6629400" cy="533400"/>
          </a:xfrm>
          <a:prstGeom prst="rect">
            <a:avLst/>
          </a:prstGeom>
          <a:noFill/>
          <a:ln w="9525">
            <a:noFill/>
            <a:miter lim="800000"/>
            <a:headEnd/>
            <a:tailEnd/>
          </a:ln>
        </p:spPr>
        <p:txBody>
          <a:bodyPr lIns="92075" tIns="46038" rIns="92075" bIns="46038" anchor="ctr"/>
          <a:lstStyle/>
          <a:p>
            <a:pPr eaLnBrk="0" hangingPunct="0"/>
            <a:r>
              <a:rPr lang="en-US" sz="2800" b="1"/>
              <a:t>Brands Sold by Procter &amp; Gamble</a:t>
            </a:r>
            <a:endParaRPr lang="en-US" sz="4000">
              <a:solidFill>
                <a:srgbClr val="B2B2B2"/>
              </a:solidFill>
              <a:latin typeface="Book Antiqua" pitchFamily="18" charset="0"/>
            </a:endParaRPr>
          </a:p>
        </p:txBody>
      </p:sp>
      <p:sp>
        <p:nvSpPr>
          <p:cNvPr id="64522" name="TextBox 11"/>
          <p:cNvSpPr txBox="1">
            <a:spLocks noChangeArrowheads="1"/>
          </p:cNvSpPr>
          <p:nvPr/>
        </p:nvSpPr>
        <p:spPr bwMode="auto">
          <a:xfrm>
            <a:off x="1447800" y="1828800"/>
            <a:ext cx="1743075" cy="461963"/>
          </a:xfrm>
          <a:prstGeom prst="rect">
            <a:avLst/>
          </a:prstGeom>
          <a:noFill/>
          <a:ln w="9525">
            <a:noFill/>
            <a:miter lim="800000"/>
            <a:headEnd/>
            <a:tailEnd/>
          </a:ln>
        </p:spPr>
        <p:txBody>
          <a:bodyPr wrap="none">
            <a:spAutoFit/>
          </a:bodyPr>
          <a:lstStyle/>
          <a:p>
            <a:r>
              <a:rPr lang="en-US" b="1">
                <a:solidFill>
                  <a:srgbClr val="9900FF"/>
                </a:solidFill>
              </a:rPr>
              <a:t>Cosmetics</a:t>
            </a:r>
          </a:p>
        </p:txBody>
      </p:sp>
      <p:sp>
        <p:nvSpPr>
          <p:cNvPr id="64523" name="TextBox 12"/>
          <p:cNvSpPr txBox="1">
            <a:spLocks noChangeArrowheads="1"/>
          </p:cNvSpPr>
          <p:nvPr/>
        </p:nvSpPr>
        <p:spPr bwMode="auto">
          <a:xfrm>
            <a:off x="5486400" y="1676400"/>
            <a:ext cx="1465263" cy="708025"/>
          </a:xfrm>
          <a:prstGeom prst="rect">
            <a:avLst/>
          </a:prstGeom>
          <a:noFill/>
          <a:ln w="9525">
            <a:noFill/>
            <a:miter lim="800000"/>
            <a:headEnd/>
            <a:tailEnd/>
          </a:ln>
        </p:spPr>
        <p:txBody>
          <a:bodyPr wrap="none">
            <a:spAutoFit/>
          </a:bodyPr>
          <a:lstStyle/>
          <a:p>
            <a:r>
              <a:rPr lang="en-US" sz="2000"/>
              <a:t>CoverGirl</a:t>
            </a:r>
          </a:p>
          <a:p>
            <a:r>
              <a:rPr lang="en-US" sz="2000"/>
              <a:t>Max Factor</a:t>
            </a:r>
          </a:p>
        </p:txBody>
      </p:sp>
      <p:cxnSp>
        <p:nvCxnSpPr>
          <p:cNvPr id="64524" name="Straight Arrow Connector 14"/>
          <p:cNvCxnSpPr>
            <a:cxnSpLocks noChangeShapeType="1"/>
            <a:stCxn id="64522" idx="3"/>
          </p:cNvCxnSpPr>
          <p:nvPr/>
        </p:nvCxnSpPr>
        <p:spPr bwMode="auto">
          <a:xfrm flipV="1">
            <a:off x="3190875" y="1905000"/>
            <a:ext cx="2295525" cy="153988"/>
          </a:xfrm>
          <a:prstGeom prst="straightConnector1">
            <a:avLst/>
          </a:prstGeom>
          <a:noFill/>
          <a:ln w="19050" algn="ctr">
            <a:solidFill>
              <a:schemeClr val="tx1"/>
            </a:solidFill>
            <a:miter lim="800000"/>
            <a:headEnd/>
            <a:tailEnd type="arrow" w="med" len="med"/>
          </a:ln>
        </p:spPr>
      </p:cxnSp>
      <p:cxnSp>
        <p:nvCxnSpPr>
          <p:cNvPr id="64525" name="Straight Arrow Connector 15"/>
          <p:cNvCxnSpPr>
            <a:cxnSpLocks noChangeShapeType="1"/>
            <a:stCxn id="64522" idx="3"/>
          </p:cNvCxnSpPr>
          <p:nvPr/>
        </p:nvCxnSpPr>
        <p:spPr bwMode="auto">
          <a:xfrm>
            <a:off x="3190875" y="2058988"/>
            <a:ext cx="2295525" cy="74612"/>
          </a:xfrm>
          <a:prstGeom prst="straightConnector1">
            <a:avLst/>
          </a:prstGeom>
          <a:noFill/>
          <a:ln w="19050" algn="ctr">
            <a:solidFill>
              <a:schemeClr val="tx1"/>
            </a:solidFill>
            <a:miter lim="800000"/>
            <a:headEnd/>
            <a:tailEnd type="arrow" w="med" len="med"/>
          </a:ln>
        </p:spPr>
      </p:cxnSp>
      <p:sp>
        <p:nvSpPr>
          <p:cNvPr id="64526" name="TextBox 18"/>
          <p:cNvSpPr txBox="1">
            <a:spLocks noChangeArrowheads="1"/>
          </p:cNvSpPr>
          <p:nvPr/>
        </p:nvSpPr>
        <p:spPr bwMode="auto">
          <a:xfrm>
            <a:off x="990600" y="2819400"/>
            <a:ext cx="2165350" cy="461963"/>
          </a:xfrm>
          <a:prstGeom prst="rect">
            <a:avLst/>
          </a:prstGeom>
          <a:noFill/>
          <a:ln w="9525">
            <a:noFill/>
            <a:miter lim="800000"/>
            <a:headEnd/>
            <a:tailEnd/>
          </a:ln>
        </p:spPr>
        <p:txBody>
          <a:bodyPr wrap="none">
            <a:spAutoFit/>
          </a:bodyPr>
          <a:lstStyle/>
          <a:p>
            <a:r>
              <a:rPr lang="en-US" b="1">
                <a:solidFill>
                  <a:srgbClr val="9900FF"/>
                </a:solidFill>
              </a:rPr>
              <a:t>Dish washing</a:t>
            </a:r>
          </a:p>
        </p:txBody>
      </p:sp>
      <p:sp>
        <p:nvSpPr>
          <p:cNvPr id="64527" name="TextBox 19"/>
          <p:cNvSpPr txBox="1">
            <a:spLocks noChangeArrowheads="1"/>
          </p:cNvSpPr>
          <p:nvPr/>
        </p:nvSpPr>
        <p:spPr bwMode="auto">
          <a:xfrm>
            <a:off x="1524000" y="4419600"/>
            <a:ext cx="1503363" cy="461963"/>
          </a:xfrm>
          <a:prstGeom prst="rect">
            <a:avLst/>
          </a:prstGeom>
          <a:noFill/>
          <a:ln w="9525">
            <a:noFill/>
            <a:miter lim="800000"/>
            <a:headEnd/>
            <a:tailEnd/>
          </a:ln>
        </p:spPr>
        <p:txBody>
          <a:bodyPr wrap="none">
            <a:spAutoFit/>
          </a:bodyPr>
          <a:lstStyle/>
          <a:p>
            <a:r>
              <a:rPr lang="en-US" b="1">
                <a:solidFill>
                  <a:srgbClr val="9900FF"/>
                </a:solidFill>
              </a:rPr>
              <a:t>Hair care</a:t>
            </a:r>
          </a:p>
        </p:txBody>
      </p:sp>
      <p:sp>
        <p:nvSpPr>
          <p:cNvPr id="64528" name="TextBox 16"/>
          <p:cNvSpPr txBox="1">
            <a:spLocks noChangeArrowheads="1"/>
          </p:cNvSpPr>
          <p:nvPr/>
        </p:nvSpPr>
        <p:spPr bwMode="auto">
          <a:xfrm>
            <a:off x="5508625" y="2438400"/>
            <a:ext cx="1196975" cy="1323975"/>
          </a:xfrm>
          <a:prstGeom prst="rect">
            <a:avLst/>
          </a:prstGeom>
          <a:noFill/>
          <a:ln w="9525">
            <a:noFill/>
            <a:miter lim="800000"/>
            <a:headEnd/>
            <a:tailEnd/>
          </a:ln>
        </p:spPr>
        <p:txBody>
          <a:bodyPr wrap="none">
            <a:spAutoFit/>
          </a:bodyPr>
          <a:lstStyle/>
          <a:p>
            <a:r>
              <a:rPr lang="en-US" sz="2000"/>
              <a:t>Cascade</a:t>
            </a:r>
          </a:p>
          <a:p>
            <a:r>
              <a:rPr lang="en-US" sz="2000"/>
              <a:t>Dawn</a:t>
            </a:r>
          </a:p>
          <a:p>
            <a:r>
              <a:rPr lang="en-US" sz="2000"/>
              <a:t>Ivory</a:t>
            </a:r>
          </a:p>
          <a:p>
            <a:r>
              <a:rPr lang="en-US" sz="2000"/>
              <a:t>Joy</a:t>
            </a:r>
          </a:p>
        </p:txBody>
      </p:sp>
      <p:cxnSp>
        <p:nvCxnSpPr>
          <p:cNvPr id="64529" name="Straight Arrow Connector 20"/>
          <p:cNvCxnSpPr>
            <a:cxnSpLocks noChangeShapeType="1"/>
            <a:stCxn id="64526" idx="3"/>
          </p:cNvCxnSpPr>
          <p:nvPr/>
        </p:nvCxnSpPr>
        <p:spPr bwMode="auto">
          <a:xfrm flipV="1">
            <a:off x="3155950" y="2667000"/>
            <a:ext cx="2330450" cy="382588"/>
          </a:xfrm>
          <a:prstGeom prst="straightConnector1">
            <a:avLst/>
          </a:prstGeom>
          <a:noFill/>
          <a:ln w="19050" algn="ctr">
            <a:solidFill>
              <a:schemeClr val="tx1"/>
            </a:solidFill>
            <a:miter lim="800000"/>
            <a:headEnd/>
            <a:tailEnd type="arrow" w="med" len="med"/>
          </a:ln>
        </p:spPr>
      </p:cxnSp>
      <p:cxnSp>
        <p:nvCxnSpPr>
          <p:cNvPr id="64530" name="Straight Arrow Connector 21"/>
          <p:cNvCxnSpPr>
            <a:cxnSpLocks noChangeShapeType="1"/>
            <a:stCxn id="64526" idx="3"/>
          </p:cNvCxnSpPr>
          <p:nvPr/>
        </p:nvCxnSpPr>
        <p:spPr bwMode="auto">
          <a:xfrm flipV="1">
            <a:off x="3155950" y="2971800"/>
            <a:ext cx="2330450" cy="77788"/>
          </a:xfrm>
          <a:prstGeom prst="straightConnector1">
            <a:avLst/>
          </a:prstGeom>
          <a:noFill/>
          <a:ln w="19050" algn="ctr">
            <a:solidFill>
              <a:schemeClr val="tx1"/>
            </a:solidFill>
            <a:miter lim="800000"/>
            <a:headEnd/>
            <a:tailEnd type="arrow" w="med" len="med"/>
          </a:ln>
        </p:spPr>
      </p:cxnSp>
      <p:cxnSp>
        <p:nvCxnSpPr>
          <p:cNvPr id="64531" name="Straight Arrow Connector 24"/>
          <p:cNvCxnSpPr>
            <a:cxnSpLocks noChangeShapeType="1"/>
          </p:cNvCxnSpPr>
          <p:nvPr/>
        </p:nvCxnSpPr>
        <p:spPr bwMode="auto">
          <a:xfrm>
            <a:off x="3200400" y="3048000"/>
            <a:ext cx="2286000" cy="228600"/>
          </a:xfrm>
          <a:prstGeom prst="straightConnector1">
            <a:avLst/>
          </a:prstGeom>
          <a:noFill/>
          <a:ln w="19050" algn="ctr">
            <a:solidFill>
              <a:schemeClr val="tx1"/>
            </a:solidFill>
            <a:miter lim="800000"/>
            <a:headEnd/>
            <a:tailEnd type="arrow" w="med" len="med"/>
          </a:ln>
        </p:spPr>
      </p:cxnSp>
      <p:cxnSp>
        <p:nvCxnSpPr>
          <p:cNvPr id="64532" name="Straight Arrow Connector 27"/>
          <p:cNvCxnSpPr>
            <a:cxnSpLocks noChangeShapeType="1"/>
          </p:cNvCxnSpPr>
          <p:nvPr/>
        </p:nvCxnSpPr>
        <p:spPr bwMode="auto">
          <a:xfrm>
            <a:off x="3200400" y="3048000"/>
            <a:ext cx="2286000" cy="457200"/>
          </a:xfrm>
          <a:prstGeom prst="straightConnector1">
            <a:avLst/>
          </a:prstGeom>
          <a:noFill/>
          <a:ln w="19050" algn="ctr">
            <a:solidFill>
              <a:schemeClr val="tx1"/>
            </a:solidFill>
            <a:miter lim="800000"/>
            <a:headEnd/>
            <a:tailEnd type="arrow" w="med" len="med"/>
          </a:ln>
        </p:spPr>
      </p:cxnSp>
      <p:sp>
        <p:nvSpPr>
          <p:cNvPr id="64533" name="TextBox 32"/>
          <p:cNvSpPr txBox="1">
            <a:spLocks noChangeArrowheads="1"/>
          </p:cNvSpPr>
          <p:nvPr/>
        </p:nvSpPr>
        <p:spPr bwMode="auto">
          <a:xfrm>
            <a:off x="5486400" y="3810000"/>
            <a:ext cx="2266950" cy="1323975"/>
          </a:xfrm>
          <a:prstGeom prst="rect">
            <a:avLst/>
          </a:prstGeom>
          <a:noFill/>
          <a:ln w="9525">
            <a:noFill/>
            <a:miter lim="800000"/>
            <a:headEnd/>
            <a:tailEnd/>
          </a:ln>
        </p:spPr>
        <p:txBody>
          <a:bodyPr wrap="none">
            <a:spAutoFit/>
          </a:bodyPr>
          <a:lstStyle/>
          <a:p>
            <a:r>
              <a:rPr lang="en-US" sz="2000"/>
              <a:t>Aussie</a:t>
            </a:r>
          </a:p>
          <a:p>
            <a:r>
              <a:rPr lang="en-US" sz="2000"/>
              <a:t>Head &amp; Shoulders</a:t>
            </a:r>
          </a:p>
          <a:p>
            <a:r>
              <a:rPr lang="en-US" sz="2000"/>
              <a:t>Herbal Essences</a:t>
            </a:r>
          </a:p>
          <a:p>
            <a:r>
              <a:rPr lang="en-US" sz="2000"/>
              <a:t>Pantene</a:t>
            </a:r>
          </a:p>
        </p:txBody>
      </p:sp>
      <p:cxnSp>
        <p:nvCxnSpPr>
          <p:cNvPr id="64534" name="Straight Arrow Connector 36"/>
          <p:cNvCxnSpPr>
            <a:cxnSpLocks noChangeShapeType="1"/>
            <a:stCxn id="64527" idx="3"/>
          </p:cNvCxnSpPr>
          <p:nvPr/>
        </p:nvCxnSpPr>
        <p:spPr bwMode="auto">
          <a:xfrm flipV="1">
            <a:off x="3027363" y="4038600"/>
            <a:ext cx="2459037" cy="611188"/>
          </a:xfrm>
          <a:prstGeom prst="straightConnector1">
            <a:avLst/>
          </a:prstGeom>
          <a:noFill/>
          <a:ln w="19050" algn="ctr">
            <a:solidFill>
              <a:schemeClr val="tx1"/>
            </a:solidFill>
            <a:miter lim="800000"/>
            <a:headEnd/>
            <a:tailEnd type="arrow" w="med" len="med"/>
          </a:ln>
        </p:spPr>
      </p:cxnSp>
      <p:cxnSp>
        <p:nvCxnSpPr>
          <p:cNvPr id="64535" name="Straight Arrow Connector 40"/>
          <p:cNvCxnSpPr>
            <a:cxnSpLocks noChangeShapeType="1"/>
          </p:cNvCxnSpPr>
          <p:nvPr/>
        </p:nvCxnSpPr>
        <p:spPr bwMode="auto">
          <a:xfrm>
            <a:off x="3048000" y="4648200"/>
            <a:ext cx="2438400" cy="304800"/>
          </a:xfrm>
          <a:prstGeom prst="straightConnector1">
            <a:avLst/>
          </a:prstGeom>
          <a:noFill/>
          <a:ln w="19050" algn="ctr">
            <a:solidFill>
              <a:schemeClr val="tx1"/>
            </a:solidFill>
            <a:miter lim="800000"/>
            <a:headEnd/>
            <a:tailEnd type="arrow" w="med" len="med"/>
          </a:ln>
        </p:spPr>
      </p:cxnSp>
      <p:cxnSp>
        <p:nvCxnSpPr>
          <p:cNvPr id="64536" name="Straight Arrow Connector 44"/>
          <p:cNvCxnSpPr>
            <a:cxnSpLocks noChangeShapeType="1"/>
          </p:cNvCxnSpPr>
          <p:nvPr/>
        </p:nvCxnSpPr>
        <p:spPr bwMode="auto">
          <a:xfrm flipV="1">
            <a:off x="3048000" y="4648200"/>
            <a:ext cx="2460625" cy="0"/>
          </a:xfrm>
          <a:prstGeom prst="straightConnector1">
            <a:avLst/>
          </a:prstGeom>
          <a:noFill/>
          <a:ln w="19050" algn="ctr">
            <a:solidFill>
              <a:schemeClr val="tx1"/>
            </a:solidFill>
            <a:miter lim="800000"/>
            <a:headEnd/>
            <a:tailEnd type="arrow" w="med" len="med"/>
          </a:ln>
        </p:spPr>
      </p:cxnSp>
      <p:cxnSp>
        <p:nvCxnSpPr>
          <p:cNvPr id="64537" name="Straight Arrow Connector 47"/>
          <p:cNvCxnSpPr>
            <a:cxnSpLocks noChangeShapeType="1"/>
            <a:stCxn id="64527" idx="3"/>
          </p:cNvCxnSpPr>
          <p:nvPr/>
        </p:nvCxnSpPr>
        <p:spPr bwMode="auto">
          <a:xfrm flipV="1">
            <a:off x="3027363" y="4343400"/>
            <a:ext cx="2459037" cy="306388"/>
          </a:xfrm>
          <a:prstGeom prst="straightConnector1">
            <a:avLst/>
          </a:prstGeom>
          <a:noFill/>
          <a:ln w="19050" algn="ctr">
            <a:solidFill>
              <a:schemeClr val="tx1"/>
            </a:solidFill>
            <a:miter lim="800000"/>
            <a:headEnd/>
            <a:tailEnd type="arrow" w="med" len="med"/>
          </a:ln>
        </p:spPr>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oter Placeholder 2"/>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66562" name="Slide Number Placeholder 3"/>
          <p:cNvSpPr>
            <a:spLocks noGrp="1"/>
          </p:cNvSpPr>
          <p:nvPr>
            <p:ph type="sldNum" sz="quarter" idx="12"/>
          </p:nvPr>
        </p:nvSpPr>
        <p:spPr>
          <a:noFill/>
        </p:spPr>
        <p:txBody>
          <a:bodyPr/>
          <a:lstStyle/>
          <a:p>
            <a:r>
              <a:rPr lang="en-US" smtClean="0">
                <a:latin typeface="Arial" charset="0"/>
                <a:cs typeface="Arial" charset="0"/>
              </a:rPr>
              <a:t>2-</a:t>
            </a:r>
            <a:fld id="{B1CC2661-8A80-4D0D-84D3-437029451225}" type="slidenum">
              <a:rPr lang="en-US" smtClean="0">
                <a:latin typeface="Arial" charset="0"/>
                <a:cs typeface="Arial" charset="0"/>
              </a:rPr>
              <a:pPr/>
              <a:t>26</a:t>
            </a:fld>
            <a:endParaRPr lang="en-US" smtClean="0">
              <a:latin typeface="Arial" charset="0"/>
              <a:cs typeface="Arial" charset="0"/>
            </a:endParaRPr>
          </a:p>
        </p:txBody>
      </p:sp>
      <p:sp>
        <p:nvSpPr>
          <p:cNvPr id="6656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656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656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6566" name="Text Box 8"/>
          <p:cNvSpPr txBox="1">
            <a:spLocks noChangeArrowheads="1"/>
          </p:cNvSpPr>
          <p:nvPr/>
        </p:nvSpPr>
        <p:spPr bwMode="auto">
          <a:xfrm>
            <a:off x="4379913" y="2224088"/>
            <a:ext cx="3565525" cy="519112"/>
          </a:xfrm>
          <a:prstGeom prst="rect">
            <a:avLst/>
          </a:prstGeom>
          <a:noFill/>
          <a:ln w="9525">
            <a:noFill/>
            <a:miter lim="800000"/>
            <a:headEnd/>
            <a:tailEnd/>
          </a:ln>
        </p:spPr>
        <p:txBody>
          <a:bodyPr wrap="none">
            <a:spAutoFit/>
          </a:bodyPr>
          <a:lstStyle/>
          <a:p>
            <a:r>
              <a:rPr lang="en-US" sz="2800" b="1">
                <a:solidFill>
                  <a:srgbClr val="008000"/>
                </a:solidFill>
              </a:rPr>
              <a:t>Ingredient Branding</a:t>
            </a:r>
          </a:p>
        </p:txBody>
      </p:sp>
      <p:sp>
        <p:nvSpPr>
          <p:cNvPr id="66567" name="Text Box 9"/>
          <p:cNvSpPr txBox="1">
            <a:spLocks noChangeArrowheads="1"/>
          </p:cNvSpPr>
          <p:nvPr/>
        </p:nvSpPr>
        <p:spPr bwMode="auto">
          <a:xfrm>
            <a:off x="4303713" y="3352800"/>
            <a:ext cx="3903662" cy="519113"/>
          </a:xfrm>
          <a:prstGeom prst="rect">
            <a:avLst/>
          </a:prstGeom>
          <a:noFill/>
          <a:ln w="9525">
            <a:noFill/>
            <a:miter lim="800000"/>
            <a:headEnd/>
            <a:tailEnd/>
          </a:ln>
        </p:spPr>
        <p:txBody>
          <a:bodyPr wrap="none">
            <a:spAutoFit/>
          </a:bodyPr>
          <a:lstStyle/>
          <a:p>
            <a:r>
              <a:rPr lang="en-US" sz="2800" b="1">
                <a:solidFill>
                  <a:srgbClr val="008000"/>
                </a:solidFill>
              </a:rPr>
              <a:t>Cooperative Branding</a:t>
            </a:r>
          </a:p>
        </p:txBody>
      </p:sp>
      <p:sp>
        <p:nvSpPr>
          <p:cNvPr id="66568" name="Text Box 10"/>
          <p:cNvSpPr txBox="1">
            <a:spLocks noChangeArrowheads="1"/>
          </p:cNvSpPr>
          <p:nvPr/>
        </p:nvSpPr>
        <p:spPr bwMode="auto">
          <a:xfrm>
            <a:off x="4303713" y="4648200"/>
            <a:ext cx="4535487" cy="519113"/>
          </a:xfrm>
          <a:prstGeom prst="rect">
            <a:avLst/>
          </a:prstGeom>
          <a:noFill/>
          <a:ln w="9525">
            <a:noFill/>
            <a:miter lim="800000"/>
            <a:headEnd/>
            <a:tailEnd/>
          </a:ln>
        </p:spPr>
        <p:txBody>
          <a:bodyPr wrap="none">
            <a:spAutoFit/>
          </a:bodyPr>
          <a:lstStyle/>
          <a:p>
            <a:r>
              <a:rPr lang="en-US" sz="2800" b="1">
                <a:solidFill>
                  <a:srgbClr val="008000"/>
                </a:solidFill>
              </a:rPr>
              <a:t>Complementary Branding</a:t>
            </a:r>
          </a:p>
        </p:txBody>
      </p:sp>
      <p:sp>
        <p:nvSpPr>
          <p:cNvPr id="66569" name="Text Box 11"/>
          <p:cNvSpPr txBox="1">
            <a:spLocks noChangeArrowheads="1"/>
          </p:cNvSpPr>
          <p:nvPr/>
        </p:nvSpPr>
        <p:spPr bwMode="auto">
          <a:xfrm>
            <a:off x="722313" y="3276600"/>
            <a:ext cx="2754312" cy="579438"/>
          </a:xfrm>
          <a:prstGeom prst="rect">
            <a:avLst/>
          </a:prstGeom>
          <a:noFill/>
          <a:ln w="9525">
            <a:noFill/>
            <a:miter lim="800000"/>
            <a:headEnd/>
            <a:tailEnd/>
          </a:ln>
        </p:spPr>
        <p:txBody>
          <a:bodyPr wrap="none">
            <a:spAutoFit/>
          </a:bodyPr>
          <a:lstStyle/>
          <a:p>
            <a:r>
              <a:rPr lang="en-US" sz="3200" b="1">
                <a:solidFill>
                  <a:srgbClr val="FF0000"/>
                </a:solidFill>
              </a:rPr>
              <a:t>Co- Branding</a:t>
            </a:r>
          </a:p>
        </p:txBody>
      </p:sp>
      <p:sp>
        <p:nvSpPr>
          <p:cNvPr id="66570" name="Line 12"/>
          <p:cNvSpPr>
            <a:spLocks noChangeShapeType="1"/>
          </p:cNvSpPr>
          <p:nvPr/>
        </p:nvSpPr>
        <p:spPr bwMode="auto">
          <a:xfrm flipV="1">
            <a:off x="3313113" y="2514600"/>
            <a:ext cx="1143000" cy="914400"/>
          </a:xfrm>
          <a:prstGeom prst="line">
            <a:avLst/>
          </a:prstGeom>
          <a:noFill/>
          <a:ln w="57150" cap="rnd">
            <a:solidFill>
              <a:srgbClr val="0000CC"/>
            </a:solidFill>
            <a:prstDash val="sysDot"/>
            <a:round/>
            <a:headEnd/>
            <a:tailEnd type="triangle" w="med" len="med"/>
          </a:ln>
        </p:spPr>
        <p:txBody>
          <a:bodyPr/>
          <a:lstStyle/>
          <a:p>
            <a:endParaRPr lang="en-US"/>
          </a:p>
        </p:txBody>
      </p:sp>
      <p:sp>
        <p:nvSpPr>
          <p:cNvPr id="66571" name="Line 13"/>
          <p:cNvSpPr>
            <a:spLocks noChangeShapeType="1"/>
          </p:cNvSpPr>
          <p:nvPr/>
        </p:nvSpPr>
        <p:spPr bwMode="auto">
          <a:xfrm flipV="1">
            <a:off x="3465513" y="3657600"/>
            <a:ext cx="914400" cy="0"/>
          </a:xfrm>
          <a:prstGeom prst="line">
            <a:avLst/>
          </a:prstGeom>
          <a:noFill/>
          <a:ln w="57150" cap="rnd">
            <a:solidFill>
              <a:srgbClr val="0000CC"/>
            </a:solidFill>
            <a:prstDash val="sysDot"/>
            <a:round/>
            <a:headEnd/>
            <a:tailEnd type="triangle" w="med" len="med"/>
          </a:ln>
        </p:spPr>
        <p:txBody>
          <a:bodyPr/>
          <a:lstStyle/>
          <a:p>
            <a:endParaRPr lang="en-US"/>
          </a:p>
        </p:txBody>
      </p:sp>
      <p:sp>
        <p:nvSpPr>
          <p:cNvPr id="66572" name="Line 14"/>
          <p:cNvSpPr>
            <a:spLocks noChangeShapeType="1"/>
          </p:cNvSpPr>
          <p:nvPr/>
        </p:nvSpPr>
        <p:spPr bwMode="auto">
          <a:xfrm>
            <a:off x="3313113" y="3886200"/>
            <a:ext cx="1066800" cy="1066800"/>
          </a:xfrm>
          <a:prstGeom prst="line">
            <a:avLst/>
          </a:prstGeom>
          <a:noFill/>
          <a:ln w="57150" cap="rnd">
            <a:solidFill>
              <a:srgbClr val="0000CC"/>
            </a:solidFill>
            <a:prstDash val="sysDot"/>
            <a:round/>
            <a:headEnd/>
            <a:tailEnd type="triangle" w="med" len="med"/>
          </a:ln>
        </p:spPr>
        <p:txBody>
          <a:bodyPr/>
          <a:lstStyle/>
          <a:p>
            <a:endParaRPr lang="en-US"/>
          </a:p>
        </p:txBody>
      </p:sp>
      <p:sp>
        <p:nvSpPr>
          <p:cNvPr id="66573" name="Rectangle 15"/>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sz="2800">
              <a:solidFill>
                <a:schemeClr val="bg1"/>
              </a:solidFill>
            </a:endParaRPr>
          </a:p>
        </p:txBody>
      </p:sp>
      <p:sp>
        <p:nvSpPr>
          <p:cNvPr id="66574" name="Rectangle 16"/>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6575" name="Text Box 1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11</a:t>
            </a:r>
          </a:p>
        </p:txBody>
      </p:sp>
      <p:sp>
        <p:nvSpPr>
          <p:cNvPr id="66576" name="Rectangle 18"/>
          <p:cNvSpPr>
            <a:spLocks noChangeArrowheads="1"/>
          </p:cNvSpPr>
          <p:nvPr/>
        </p:nvSpPr>
        <p:spPr bwMode="auto">
          <a:xfrm>
            <a:off x="609600" y="838200"/>
            <a:ext cx="6400800" cy="533400"/>
          </a:xfrm>
          <a:prstGeom prst="rect">
            <a:avLst/>
          </a:prstGeom>
          <a:noFill/>
          <a:ln w="9525">
            <a:noFill/>
            <a:miter lim="800000"/>
            <a:headEnd/>
            <a:tailEnd/>
          </a:ln>
        </p:spPr>
        <p:txBody>
          <a:bodyPr lIns="92075" tIns="46038" rIns="92075" bIns="46038" anchor="ctr"/>
          <a:lstStyle/>
          <a:p>
            <a:pPr eaLnBrk="0" hangingPunct="0"/>
            <a:r>
              <a:rPr lang="en-US" sz="3200" b="1"/>
              <a:t>Forms of Co-Branding</a:t>
            </a:r>
            <a:endParaRPr lang="en-US" sz="4400">
              <a:solidFill>
                <a:srgbClr val="B2B2B2"/>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68610" name="Slide Number Placeholder 5"/>
          <p:cNvSpPr>
            <a:spLocks noGrp="1"/>
          </p:cNvSpPr>
          <p:nvPr>
            <p:ph type="sldNum" sz="quarter" idx="12"/>
          </p:nvPr>
        </p:nvSpPr>
        <p:spPr>
          <a:noFill/>
        </p:spPr>
        <p:txBody>
          <a:bodyPr/>
          <a:lstStyle/>
          <a:p>
            <a:r>
              <a:rPr lang="en-US" smtClean="0">
                <a:latin typeface="Arial" charset="0"/>
                <a:cs typeface="Arial" charset="0"/>
              </a:rPr>
              <a:t>2-</a:t>
            </a:r>
            <a:fld id="{0BCD4715-5757-4F76-8870-5A3E9B408514}" type="slidenum">
              <a:rPr lang="en-US" smtClean="0">
                <a:latin typeface="Arial" charset="0"/>
                <a:cs typeface="Arial" charset="0"/>
              </a:rPr>
              <a:pPr/>
              <a:t>27</a:t>
            </a:fld>
            <a:endParaRPr lang="en-US" smtClean="0">
              <a:latin typeface="Arial" charset="0"/>
              <a:cs typeface="Arial" charset="0"/>
            </a:endParaRPr>
          </a:p>
        </p:txBody>
      </p:sp>
      <p:sp>
        <p:nvSpPr>
          <p:cNvPr id="68611" name="Rectangle 2"/>
          <p:cNvSpPr>
            <a:spLocks noGrp="1" noChangeArrowheads="1"/>
          </p:cNvSpPr>
          <p:nvPr>
            <p:ph type="title"/>
          </p:nvPr>
        </p:nvSpPr>
        <p:spPr>
          <a:xfrm>
            <a:off x="609600" y="304800"/>
            <a:ext cx="8229600" cy="1066800"/>
          </a:xfrm>
        </p:spPr>
        <p:txBody>
          <a:bodyPr/>
          <a:lstStyle/>
          <a:p>
            <a:pPr algn="ctr" eaLnBrk="1" hangingPunct="1"/>
            <a:r>
              <a:rPr lang="en-US" b="1" smtClean="0">
                <a:solidFill>
                  <a:srgbClr val="FF0000"/>
                </a:solidFill>
              </a:rPr>
              <a:t>Developing Strong Brands</a:t>
            </a:r>
          </a:p>
        </p:txBody>
      </p:sp>
      <p:sp>
        <p:nvSpPr>
          <p:cNvPr id="68612" name="Rectangle 3"/>
          <p:cNvSpPr>
            <a:spLocks noGrp="1" noChangeArrowheads="1"/>
          </p:cNvSpPr>
          <p:nvPr>
            <p:ph type="body" idx="1"/>
          </p:nvPr>
        </p:nvSpPr>
        <p:spPr>
          <a:xfrm>
            <a:off x="1219200" y="2514600"/>
            <a:ext cx="7086600" cy="3200400"/>
          </a:xfrm>
        </p:spPr>
        <p:txBody>
          <a:bodyPr/>
          <a:lstStyle/>
          <a:p>
            <a:pPr eaLnBrk="1" hangingPunct="1">
              <a:buClr>
                <a:schemeClr val="tx1"/>
              </a:buClr>
              <a:buFontTx/>
              <a:buChar char="•"/>
            </a:pPr>
            <a:r>
              <a:rPr lang="en-US" sz="2400" smtClean="0"/>
              <a:t>Where does your brand stand now?</a:t>
            </a:r>
          </a:p>
          <a:p>
            <a:pPr eaLnBrk="1" hangingPunct="1">
              <a:buClr>
                <a:schemeClr val="tx1"/>
              </a:buClr>
              <a:buFontTx/>
              <a:buChar char="•"/>
            </a:pPr>
            <a:r>
              <a:rPr lang="en-US" sz="2400" smtClean="0"/>
              <a:t>What are your objectives?</a:t>
            </a:r>
          </a:p>
          <a:p>
            <a:pPr eaLnBrk="1" hangingPunct="1">
              <a:buClr>
                <a:schemeClr val="tx1"/>
              </a:buClr>
              <a:buFontTx/>
              <a:buChar char="•"/>
            </a:pPr>
            <a:r>
              <a:rPr lang="en-US" sz="2400" smtClean="0"/>
              <a:t>What are you doing in terms of building your brand and business?</a:t>
            </a:r>
          </a:p>
          <a:p>
            <a:pPr eaLnBrk="1" hangingPunct="1">
              <a:buClr>
                <a:schemeClr val="tx1"/>
              </a:buClr>
              <a:buFontTx/>
              <a:buChar char="•"/>
            </a:pPr>
            <a:r>
              <a:rPr lang="en-US" sz="2400" smtClean="0"/>
              <a:t>What are your brand’s strengths? Weaknesses?</a:t>
            </a:r>
          </a:p>
          <a:p>
            <a:pPr eaLnBrk="1" hangingPunct="1">
              <a:buClr>
                <a:schemeClr val="tx1"/>
              </a:buClr>
              <a:buFontTx/>
              <a:buChar char="•"/>
            </a:pPr>
            <a:r>
              <a:rPr lang="en-US" sz="2400" smtClean="0"/>
              <a:t>Which opportunities should be pursued first? </a:t>
            </a:r>
          </a:p>
          <a:p>
            <a:pPr eaLnBrk="1" hangingPunct="1">
              <a:buClr>
                <a:schemeClr val="tx1"/>
              </a:buClr>
              <a:buFontTx/>
              <a:buChar char="•"/>
            </a:pPr>
            <a:r>
              <a:rPr lang="en-US" sz="2400" smtClean="0"/>
              <a:t>Where are the pitfalls?</a:t>
            </a:r>
          </a:p>
        </p:txBody>
      </p:sp>
      <p:sp>
        <p:nvSpPr>
          <p:cNvPr id="68613" name="Text Box 4"/>
          <p:cNvSpPr txBox="1">
            <a:spLocks noChangeArrowheads="1"/>
          </p:cNvSpPr>
          <p:nvPr/>
        </p:nvSpPr>
        <p:spPr bwMode="auto">
          <a:xfrm>
            <a:off x="609600" y="1828800"/>
            <a:ext cx="8534400" cy="427038"/>
          </a:xfrm>
          <a:prstGeom prst="rect">
            <a:avLst/>
          </a:prstGeom>
          <a:noFill/>
          <a:ln w="9525">
            <a:noFill/>
            <a:miter lim="800000"/>
            <a:headEnd/>
            <a:tailEnd/>
          </a:ln>
        </p:spPr>
        <p:txBody>
          <a:bodyPr>
            <a:spAutoFit/>
          </a:bodyPr>
          <a:lstStyle/>
          <a:p>
            <a:pPr algn="ctr"/>
            <a:r>
              <a:rPr lang="en-US" sz="2200" b="1">
                <a:solidFill>
                  <a:schemeClr val="hlink"/>
                </a:solidFill>
              </a:rPr>
              <a:t>Begins with understanding why consumers buy a brand.</a:t>
            </a:r>
          </a:p>
        </p:txBody>
      </p:sp>
      <p:sp>
        <p:nvSpPr>
          <p:cNvPr id="68614"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8615"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8616"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Footer Placeholder 4"/>
          <p:cNvSpPr>
            <a:spLocks noGrp="1"/>
          </p:cNvSpPr>
          <p:nvPr>
            <p:ph type="ftr" sz="quarter" idx="11"/>
          </p:nvPr>
        </p:nvSpPr>
        <p:spPr>
          <a:xfrm>
            <a:off x="1600200" y="6553200"/>
            <a:ext cx="6781800" cy="381000"/>
          </a:xfrm>
          <a:noFill/>
        </p:spPr>
        <p:txBody>
          <a:bodyPr/>
          <a:lstStyle/>
          <a:p>
            <a:pPr eaLnBrk="0" hangingPunct="0"/>
            <a:r>
              <a:rPr lang="en-US" sz="1200">
                <a:latin typeface="Arial" charset="0"/>
                <a:cs typeface="Arial" charset="0"/>
              </a:rPr>
              <a:t>Copyright ©2014 by Pearson Education, Inc. All rights reserved. </a:t>
            </a:r>
          </a:p>
        </p:txBody>
      </p:sp>
      <p:sp>
        <p:nvSpPr>
          <p:cNvPr id="70658" name="Slide Number Placeholder 5"/>
          <p:cNvSpPr>
            <a:spLocks noGrp="1"/>
          </p:cNvSpPr>
          <p:nvPr>
            <p:ph type="sldNum" sz="quarter" idx="12"/>
          </p:nvPr>
        </p:nvSpPr>
        <p:spPr>
          <a:noFill/>
        </p:spPr>
        <p:txBody>
          <a:bodyPr/>
          <a:lstStyle/>
          <a:p>
            <a:r>
              <a:rPr lang="en-US" smtClean="0">
                <a:latin typeface="Arial" charset="0"/>
                <a:cs typeface="Arial" charset="0"/>
              </a:rPr>
              <a:t>2-</a:t>
            </a:r>
            <a:fld id="{747567D8-6B4E-425F-8CBD-4D63B3BCE6AD}" type="slidenum">
              <a:rPr lang="en-US" smtClean="0">
                <a:latin typeface="Arial" charset="0"/>
                <a:cs typeface="Arial" charset="0"/>
              </a:rPr>
              <a:pPr/>
              <a:t>28</a:t>
            </a:fld>
            <a:endParaRPr lang="en-US" smtClean="0">
              <a:latin typeface="Arial" charset="0"/>
              <a:cs typeface="Arial" charset="0"/>
            </a:endParaRPr>
          </a:p>
        </p:txBody>
      </p:sp>
      <p:sp>
        <p:nvSpPr>
          <p:cNvPr id="70659" name="Rectangle 3"/>
          <p:cNvSpPr>
            <a:spLocks noGrp="1" noChangeArrowheads="1"/>
          </p:cNvSpPr>
          <p:nvPr>
            <p:ph type="body" idx="1"/>
          </p:nvPr>
        </p:nvSpPr>
        <p:spPr>
          <a:xfrm>
            <a:off x="990600" y="1633538"/>
            <a:ext cx="7696200" cy="4538662"/>
          </a:xfrm>
        </p:spPr>
        <p:txBody>
          <a:bodyPr/>
          <a:lstStyle/>
          <a:p>
            <a:r>
              <a:rPr lang="en-US" sz="2800" smtClean="0"/>
              <a:t>Invest in the brand</a:t>
            </a:r>
          </a:p>
          <a:p>
            <a:r>
              <a:rPr lang="en-US" sz="2800" smtClean="0"/>
              <a:t>Create awareness</a:t>
            </a:r>
          </a:p>
          <a:p>
            <a:r>
              <a:rPr lang="en-US" sz="2800" smtClean="0"/>
              <a:t>Offer authenticity, uniqueness</a:t>
            </a:r>
          </a:p>
          <a:p>
            <a:r>
              <a:rPr lang="en-US" sz="2800" smtClean="0"/>
              <a:t>Build trust</a:t>
            </a:r>
          </a:p>
          <a:p>
            <a:r>
              <a:rPr lang="en-US" sz="2800" smtClean="0"/>
              <a:t>Deliver an experience</a:t>
            </a:r>
          </a:p>
          <a:p>
            <a:r>
              <a:rPr lang="en-US" sz="2800" smtClean="0"/>
              <a:t>Offer value</a:t>
            </a:r>
          </a:p>
          <a:p>
            <a:r>
              <a:rPr lang="en-US" sz="2800" smtClean="0"/>
              <a:t>Utilize social media</a:t>
            </a:r>
          </a:p>
          <a:p>
            <a:r>
              <a:rPr lang="en-US" sz="2800" smtClean="0"/>
              <a:t>Utilize mobile</a:t>
            </a:r>
          </a:p>
          <a:p>
            <a:r>
              <a:rPr lang="en-US" sz="2800" smtClean="0"/>
              <a:t>Act responsibly</a:t>
            </a:r>
          </a:p>
          <a:p>
            <a:pPr eaLnBrk="1" hangingPunct="1">
              <a:lnSpc>
                <a:spcPct val="90000"/>
              </a:lnSpc>
              <a:buClr>
                <a:schemeClr val="tx1"/>
              </a:buClr>
              <a:buSzTx/>
              <a:buFontTx/>
              <a:buChar char="•"/>
            </a:pPr>
            <a:endParaRPr lang="en-US" sz="2800" smtClean="0"/>
          </a:p>
        </p:txBody>
      </p:sp>
      <p:sp>
        <p:nvSpPr>
          <p:cNvPr id="7066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066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066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0663" name="Rectangle 8"/>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sz="2800">
              <a:solidFill>
                <a:schemeClr val="bg1"/>
              </a:solidFill>
            </a:endParaRPr>
          </a:p>
        </p:txBody>
      </p:sp>
      <p:sp>
        <p:nvSpPr>
          <p:cNvPr id="70664" name="Rectangle 9"/>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0665" name="Text Box 10"/>
          <p:cNvSpPr txBox="1">
            <a:spLocks noChangeArrowheads="1"/>
          </p:cNvSpPr>
          <p:nvPr/>
        </p:nvSpPr>
        <p:spPr bwMode="auto">
          <a:xfrm>
            <a:off x="685800" y="258763"/>
            <a:ext cx="3810000" cy="519112"/>
          </a:xfrm>
          <a:prstGeom prst="rect">
            <a:avLst/>
          </a:prstGeom>
          <a:noFill/>
          <a:ln w="12700">
            <a:noFill/>
            <a:miter lim="800000"/>
            <a:headEnd type="none" w="sm" len="sm"/>
            <a:tailEnd type="none" w="sm" len="sm"/>
          </a:ln>
        </p:spPr>
        <p:txBody>
          <a:bodyPr>
            <a:spAutoFit/>
          </a:bodyPr>
          <a:lstStyle/>
          <a:p>
            <a:r>
              <a:rPr lang="en-US" sz="2800">
                <a:solidFill>
                  <a:srgbClr val="FFFFFF"/>
                </a:solidFill>
              </a:rPr>
              <a:t>F I G U R E    2 . 12</a:t>
            </a:r>
          </a:p>
        </p:txBody>
      </p:sp>
      <p:sp>
        <p:nvSpPr>
          <p:cNvPr id="70666" name="Rectangle 11"/>
          <p:cNvSpPr>
            <a:spLocks noChangeArrowheads="1"/>
          </p:cNvSpPr>
          <p:nvPr/>
        </p:nvSpPr>
        <p:spPr bwMode="auto">
          <a:xfrm>
            <a:off x="609600" y="838200"/>
            <a:ext cx="7086600" cy="533400"/>
          </a:xfrm>
          <a:prstGeom prst="rect">
            <a:avLst/>
          </a:prstGeom>
          <a:noFill/>
          <a:ln w="9525">
            <a:noFill/>
            <a:miter lim="800000"/>
            <a:headEnd/>
            <a:tailEnd/>
          </a:ln>
        </p:spPr>
        <p:txBody>
          <a:bodyPr lIns="92075" tIns="46038" rIns="92075" bIns="46038" anchor="ctr"/>
          <a:lstStyle/>
          <a:p>
            <a:pPr eaLnBrk="0" hangingPunct="0"/>
            <a:r>
              <a:rPr lang="en-US" sz="3200" b="1"/>
              <a:t>Building Powerful Brands</a:t>
            </a:r>
            <a:endParaRPr lang="en-US" sz="4400">
              <a:solidFill>
                <a:srgbClr val="B2B2B2"/>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oter Placeholder 4"/>
          <p:cNvSpPr>
            <a:spLocks noGrp="1"/>
          </p:cNvSpPr>
          <p:nvPr>
            <p:ph type="ftr" sz="quarter" idx="11"/>
          </p:nvPr>
        </p:nvSpPr>
        <p:spPr>
          <a:xfrm>
            <a:off x="1676400" y="6553200"/>
            <a:ext cx="6781800" cy="381000"/>
          </a:xfrm>
          <a:noFill/>
        </p:spPr>
        <p:txBody>
          <a:bodyPr/>
          <a:lstStyle/>
          <a:p>
            <a:pPr eaLnBrk="0" hangingPunct="0"/>
            <a:r>
              <a:rPr lang="en-US" sz="1200">
                <a:latin typeface="Arial" charset="0"/>
                <a:cs typeface="Arial" charset="0"/>
              </a:rPr>
              <a:t>Copyright ©2014 by Pearson Education, Inc. All rights reserved. </a:t>
            </a:r>
          </a:p>
        </p:txBody>
      </p:sp>
      <p:sp>
        <p:nvSpPr>
          <p:cNvPr id="72706" name="Slide Number Placeholder 5"/>
          <p:cNvSpPr>
            <a:spLocks noGrp="1"/>
          </p:cNvSpPr>
          <p:nvPr>
            <p:ph type="sldNum" sz="quarter" idx="12"/>
          </p:nvPr>
        </p:nvSpPr>
        <p:spPr>
          <a:noFill/>
        </p:spPr>
        <p:txBody>
          <a:bodyPr/>
          <a:lstStyle/>
          <a:p>
            <a:r>
              <a:rPr lang="en-US" smtClean="0">
                <a:latin typeface="Arial" charset="0"/>
                <a:cs typeface="Arial" charset="0"/>
              </a:rPr>
              <a:t>2-</a:t>
            </a:r>
            <a:fld id="{6E6F60AE-2327-42BD-8347-59E8823CFFEB}" type="slidenum">
              <a:rPr lang="en-US" smtClean="0">
                <a:latin typeface="Arial" charset="0"/>
                <a:cs typeface="Arial" charset="0"/>
              </a:rPr>
              <a:pPr/>
              <a:t>29</a:t>
            </a:fld>
            <a:endParaRPr lang="en-US" smtClean="0">
              <a:latin typeface="Arial" charset="0"/>
              <a:cs typeface="Arial" charset="0"/>
            </a:endParaRPr>
          </a:p>
        </p:txBody>
      </p:sp>
      <p:sp>
        <p:nvSpPr>
          <p:cNvPr id="7270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270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270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2710" name="TextBox 9"/>
          <p:cNvSpPr txBox="1">
            <a:spLocks noChangeArrowheads="1"/>
          </p:cNvSpPr>
          <p:nvPr/>
        </p:nvSpPr>
        <p:spPr bwMode="auto">
          <a:xfrm>
            <a:off x="990600" y="381000"/>
            <a:ext cx="7586663" cy="708025"/>
          </a:xfrm>
          <a:prstGeom prst="rect">
            <a:avLst/>
          </a:prstGeom>
          <a:noFill/>
          <a:ln w="9525">
            <a:noFill/>
            <a:miter lim="800000"/>
            <a:headEnd/>
            <a:tailEnd/>
          </a:ln>
        </p:spPr>
        <p:txBody>
          <a:bodyPr>
            <a:spAutoFit/>
          </a:bodyPr>
          <a:lstStyle/>
          <a:p>
            <a:r>
              <a:rPr lang="en-US" sz="2000"/>
              <a:t>Skyjacker has built a powerful brand through providing customers with a good experience and delivering value.</a:t>
            </a:r>
          </a:p>
        </p:txBody>
      </p:sp>
      <p:pic>
        <p:nvPicPr>
          <p:cNvPr id="72711" name="Picture 2">
            <a:hlinkClick r:id="rId3"/>
          </p:cNvPr>
          <p:cNvPicPr>
            <a:picLocks noChangeAspect="1"/>
          </p:cNvPicPr>
          <p:nvPr/>
        </p:nvPicPr>
        <p:blipFill>
          <a:blip r:embed="rId4"/>
          <a:srcRect/>
          <a:stretch>
            <a:fillRect/>
          </a:stretch>
        </p:blipFill>
        <p:spPr bwMode="auto">
          <a:xfrm>
            <a:off x="2819400" y="1473200"/>
            <a:ext cx="3525838" cy="4856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oter Placeholder 4"/>
          <p:cNvSpPr>
            <a:spLocks noGrp="1"/>
          </p:cNvSpPr>
          <p:nvPr>
            <p:ph type="ftr" sz="quarter" idx="11"/>
          </p:nvPr>
        </p:nvSpPr>
        <p:spPr>
          <a:xfrm>
            <a:off x="17526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19458" name="Slide Number Placeholder 5"/>
          <p:cNvSpPr>
            <a:spLocks noGrp="1"/>
          </p:cNvSpPr>
          <p:nvPr>
            <p:ph type="sldNum" sz="quarter" idx="12"/>
          </p:nvPr>
        </p:nvSpPr>
        <p:spPr>
          <a:noFill/>
        </p:spPr>
        <p:txBody>
          <a:bodyPr/>
          <a:lstStyle/>
          <a:p>
            <a:r>
              <a:rPr lang="en-US" smtClean="0">
                <a:latin typeface="Arial" charset="0"/>
                <a:cs typeface="Arial" charset="0"/>
              </a:rPr>
              <a:t>2-</a:t>
            </a:r>
            <a:fld id="{1D80EABE-E370-44D3-9C4C-873AF0AF521D}" type="slidenum">
              <a:rPr lang="en-US" smtClean="0">
                <a:latin typeface="Arial" charset="0"/>
                <a:cs typeface="Arial" charset="0"/>
              </a:rPr>
              <a:pPr/>
              <a:t>3</a:t>
            </a:fld>
            <a:endParaRPr lang="en-US" smtClean="0">
              <a:latin typeface="Arial" charset="0"/>
              <a:cs typeface="Arial" charset="0"/>
            </a:endParaRPr>
          </a:p>
        </p:txBody>
      </p:sp>
      <p:sp>
        <p:nvSpPr>
          <p:cNvPr id="19459" name="Rectangle 2"/>
          <p:cNvSpPr>
            <a:spLocks noGrp="1" noChangeArrowheads="1"/>
          </p:cNvSpPr>
          <p:nvPr>
            <p:ph type="title"/>
          </p:nvPr>
        </p:nvSpPr>
        <p:spPr>
          <a:xfrm>
            <a:off x="3048000" y="1905000"/>
            <a:ext cx="4876800" cy="762000"/>
          </a:xfrm>
        </p:spPr>
        <p:txBody>
          <a:bodyPr/>
          <a:lstStyle/>
          <a:p>
            <a:pPr algn="ctr" eaLnBrk="1" hangingPunct="1"/>
            <a:r>
              <a:rPr lang="en-US" sz="3200" b="1" smtClean="0">
                <a:solidFill>
                  <a:srgbClr val="FF3300"/>
                </a:solidFill>
              </a:rPr>
              <a:t>Chapter Objectives</a:t>
            </a:r>
          </a:p>
        </p:txBody>
      </p:sp>
      <p:sp>
        <p:nvSpPr>
          <p:cNvPr id="16389" name="Rectangle 3"/>
          <p:cNvSpPr>
            <a:spLocks noGrp="1" noChangeArrowheads="1"/>
          </p:cNvSpPr>
          <p:nvPr>
            <p:ph type="body" idx="1"/>
          </p:nvPr>
        </p:nvSpPr>
        <p:spPr>
          <a:xfrm>
            <a:off x="381000" y="3124200"/>
            <a:ext cx="8382000" cy="2590800"/>
          </a:xfrm>
        </p:spPr>
        <p:txBody>
          <a:bodyPr/>
          <a:lstStyle/>
          <a:p>
            <a:pPr marL="457200" indent="-457200" eaLnBrk="1" hangingPunct="1">
              <a:lnSpc>
                <a:spcPct val="90000"/>
              </a:lnSpc>
              <a:buClr>
                <a:schemeClr val="tx1"/>
              </a:buClr>
              <a:buFont typeface="+mj-lt"/>
              <a:buAutoNum type="arabicPeriod"/>
              <a:defRPr/>
            </a:pPr>
            <a:r>
              <a:rPr lang="en-US" sz="2400" dirty="0" smtClean="0"/>
              <a:t>How does a corporate image affect consumers, other businesses, and the company itself?</a:t>
            </a:r>
          </a:p>
          <a:p>
            <a:pPr marL="457200" indent="-457200" eaLnBrk="1" hangingPunct="1">
              <a:lnSpc>
                <a:spcPct val="90000"/>
              </a:lnSpc>
              <a:buClr>
                <a:schemeClr val="tx1"/>
              </a:buClr>
              <a:buFont typeface="+mj-lt"/>
              <a:buAutoNum type="arabicPeriod"/>
              <a:defRPr/>
            </a:pPr>
            <a:r>
              <a:rPr lang="en-US" sz="2400" dirty="0" smtClean="0"/>
              <a:t>What elements are involved in identifying, creating, rejuvenating, or changing a corporation’s image?</a:t>
            </a:r>
          </a:p>
          <a:p>
            <a:pPr marL="457200" indent="-457200" eaLnBrk="1" hangingPunct="1">
              <a:lnSpc>
                <a:spcPct val="90000"/>
              </a:lnSpc>
              <a:buClr>
                <a:schemeClr val="tx1"/>
              </a:buClr>
              <a:buFont typeface="+mj-lt"/>
              <a:buAutoNum type="arabicPeriod"/>
              <a:defRPr/>
            </a:pPr>
            <a:r>
              <a:rPr lang="en-US" sz="2400" dirty="0" smtClean="0"/>
              <a:t>What are the different types of corporate names?</a:t>
            </a:r>
          </a:p>
          <a:p>
            <a:pPr marL="457200" indent="-457200" eaLnBrk="1" hangingPunct="1">
              <a:lnSpc>
                <a:spcPct val="90000"/>
              </a:lnSpc>
              <a:buClr>
                <a:schemeClr val="tx1"/>
              </a:buClr>
              <a:buFont typeface="+mj-lt"/>
              <a:buAutoNum type="arabicPeriod"/>
              <a:defRPr/>
            </a:pPr>
            <a:r>
              <a:rPr lang="en-US" sz="2400" dirty="0" smtClean="0"/>
              <a:t>What are the characteristics of effective logos?</a:t>
            </a:r>
            <a:endParaRPr lang="en-US" sz="2400" dirty="0"/>
          </a:p>
          <a:p>
            <a:pPr marL="457200" indent="-457200" eaLnBrk="1" hangingPunct="1">
              <a:lnSpc>
                <a:spcPct val="90000"/>
              </a:lnSpc>
              <a:buClr>
                <a:schemeClr val="tx1"/>
              </a:buClr>
              <a:buFont typeface="+mj-lt"/>
              <a:buAutoNum type="arabicPeriod"/>
              <a:defRPr/>
            </a:pPr>
            <a:endParaRPr lang="en-US" sz="2400" dirty="0" smtClean="0"/>
          </a:p>
          <a:p>
            <a:pPr marL="457200" indent="-457200" eaLnBrk="1" hangingPunct="1">
              <a:lnSpc>
                <a:spcPct val="90000"/>
              </a:lnSpc>
              <a:buClr>
                <a:schemeClr val="tx1"/>
              </a:buClr>
              <a:buFont typeface="+mj-lt"/>
              <a:buAutoNum type="arabicPeriod"/>
              <a:defRPr/>
            </a:pPr>
            <a:endParaRPr lang="en-US" sz="2400" dirty="0" smtClean="0"/>
          </a:p>
          <a:p>
            <a:pPr marL="514350" indent="-514350" eaLnBrk="1" hangingPunct="1">
              <a:lnSpc>
                <a:spcPct val="90000"/>
              </a:lnSpc>
              <a:buFont typeface="+mj-lt"/>
              <a:buAutoNum type="arabicPeriod"/>
              <a:defRPr/>
            </a:pPr>
            <a:endParaRPr lang="en-US" sz="2800" dirty="0" smtClean="0"/>
          </a:p>
        </p:txBody>
      </p:sp>
      <p:sp>
        <p:nvSpPr>
          <p:cNvPr id="19461" name="Text Box 4"/>
          <p:cNvSpPr txBox="1">
            <a:spLocks noChangeArrowheads="1"/>
          </p:cNvSpPr>
          <p:nvPr/>
        </p:nvSpPr>
        <p:spPr bwMode="auto">
          <a:xfrm>
            <a:off x="3060700" y="457200"/>
            <a:ext cx="4705350" cy="1190625"/>
          </a:xfrm>
          <a:prstGeom prst="rect">
            <a:avLst/>
          </a:prstGeom>
          <a:noFill/>
          <a:ln w="9525">
            <a:noFill/>
            <a:miter lim="800000"/>
            <a:headEnd/>
            <a:tailEnd/>
          </a:ln>
        </p:spPr>
        <p:txBody>
          <a:bodyPr wrap="none">
            <a:spAutoFit/>
          </a:bodyPr>
          <a:lstStyle/>
          <a:p>
            <a:pPr algn="ctr"/>
            <a:r>
              <a:rPr lang="en-US" sz="3600">
                <a:solidFill>
                  <a:srgbClr val="000099"/>
                </a:solidFill>
              </a:rPr>
              <a:t>  Brand and Corporate</a:t>
            </a:r>
          </a:p>
          <a:p>
            <a:pPr algn="ctr"/>
            <a:r>
              <a:rPr lang="en-US" sz="3600">
                <a:solidFill>
                  <a:srgbClr val="000099"/>
                </a:solidFill>
              </a:rPr>
              <a:t>Image Management</a:t>
            </a:r>
            <a:endParaRPr lang="en-US" sz="3200">
              <a:solidFill>
                <a:srgbClr val="000099"/>
              </a:solidFill>
            </a:endParaRPr>
          </a:p>
        </p:txBody>
      </p:sp>
      <p:sp>
        <p:nvSpPr>
          <p:cNvPr id="19462"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9463" name="Rectangle 5"/>
          <p:cNvSpPr>
            <a:spLocks noChangeArrowheads="1"/>
          </p:cNvSpPr>
          <p:nvPr/>
        </p:nvSpPr>
        <p:spPr bwMode="auto">
          <a:xfrm>
            <a:off x="0" y="0"/>
            <a:ext cx="2743200" cy="25146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9464" name="Text Box 7"/>
          <p:cNvSpPr txBox="1">
            <a:spLocks noChangeArrowheads="1"/>
          </p:cNvSpPr>
          <p:nvPr/>
        </p:nvSpPr>
        <p:spPr bwMode="auto">
          <a:xfrm>
            <a:off x="609600" y="533400"/>
            <a:ext cx="1295400" cy="1446213"/>
          </a:xfrm>
          <a:prstGeom prst="rect">
            <a:avLst/>
          </a:prstGeom>
          <a:noFill/>
          <a:ln w="12700">
            <a:noFill/>
            <a:miter lim="800000"/>
            <a:headEnd type="none" w="sm" len="sm"/>
            <a:tailEnd type="none" w="sm" len="sm"/>
          </a:ln>
        </p:spPr>
        <p:txBody>
          <a:bodyPr>
            <a:spAutoFit/>
          </a:bodyPr>
          <a:lstStyle/>
          <a:p>
            <a:pPr algn="ctr">
              <a:spcBef>
                <a:spcPct val="50000"/>
              </a:spcBef>
            </a:pPr>
            <a:r>
              <a:rPr lang="en-US" sz="8800">
                <a:solidFill>
                  <a:srgbClr val="CC3300"/>
                </a:solidFill>
              </a:rPr>
              <a:t>2</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p:cNvSpPr>
            <a:spLocks noGrp="1"/>
          </p:cNvSpPr>
          <p:nvPr>
            <p:ph type="title"/>
          </p:nvPr>
        </p:nvSpPr>
        <p:spPr>
          <a:xfrm>
            <a:off x="838200" y="304800"/>
            <a:ext cx="7620000" cy="1143000"/>
          </a:xfrm>
        </p:spPr>
        <p:txBody>
          <a:bodyPr/>
          <a:lstStyle/>
          <a:p>
            <a:pPr algn="ctr"/>
            <a:r>
              <a:rPr lang="en-US" sz="6600" smtClean="0">
                <a:solidFill>
                  <a:srgbClr val="FF0000"/>
                </a:solidFill>
              </a:rPr>
              <a:t>Brand Loyalty</a:t>
            </a:r>
          </a:p>
        </p:txBody>
      </p:sp>
      <p:sp>
        <p:nvSpPr>
          <p:cNvPr id="74754" name="Content Placeholder 3"/>
          <p:cNvSpPr>
            <a:spLocks noGrp="1"/>
          </p:cNvSpPr>
          <p:nvPr>
            <p:ph idx="1"/>
          </p:nvPr>
        </p:nvSpPr>
        <p:spPr>
          <a:xfrm>
            <a:off x="1371600" y="1752600"/>
            <a:ext cx="7620000" cy="4114800"/>
          </a:xfrm>
        </p:spPr>
        <p:txBody>
          <a:bodyPr/>
          <a:lstStyle/>
          <a:p>
            <a:r>
              <a:rPr lang="en-US" smtClean="0"/>
              <a:t>Ultimate objective</a:t>
            </a:r>
          </a:p>
          <a:p>
            <a:r>
              <a:rPr lang="en-US" smtClean="0"/>
              <a:t>Only brand customers purchase</a:t>
            </a:r>
          </a:p>
          <a:p>
            <a:r>
              <a:rPr lang="en-US" smtClean="0"/>
              <a:t>Drivers of brand loyalty</a:t>
            </a:r>
          </a:p>
          <a:p>
            <a:pPr lvl="1"/>
            <a:r>
              <a:rPr lang="en-US" smtClean="0"/>
              <a:t>Emotion</a:t>
            </a:r>
          </a:p>
          <a:p>
            <a:pPr lvl="1"/>
            <a:r>
              <a:rPr lang="en-US" smtClean="0"/>
              <a:t>Value</a:t>
            </a:r>
          </a:p>
          <a:p>
            <a:r>
              <a:rPr lang="en-US" smtClean="0"/>
              <a:t>Consumer experience</a:t>
            </a:r>
          </a:p>
        </p:txBody>
      </p:sp>
      <p:sp>
        <p:nvSpPr>
          <p:cNvPr id="74755" name="Footer Placeholder 4"/>
          <p:cNvSpPr>
            <a:spLocks noGrp="1"/>
          </p:cNvSpPr>
          <p:nvPr>
            <p:ph type="ftr" sz="quarter" idx="11"/>
          </p:nvPr>
        </p:nvSpPr>
        <p:spPr>
          <a:xfrm>
            <a:off x="1219200" y="6477000"/>
            <a:ext cx="6781800" cy="381000"/>
          </a:xfrm>
          <a:noFill/>
        </p:spPr>
        <p:txBody>
          <a:bodyPr/>
          <a:lstStyle/>
          <a:p>
            <a:pPr eaLnBrk="0" hangingPunct="0"/>
            <a:r>
              <a:rPr lang="en-US" sz="1200">
                <a:latin typeface="Arial" charset="0"/>
                <a:cs typeface="Arial" charset="0"/>
              </a:rPr>
              <a:t>Copyright ©2014 by Pearson Education, Inc. All rights reserved. </a:t>
            </a:r>
          </a:p>
        </p:txBody>
      </p:sp>
      <p:sp>
        <p:nvSpPr>
          <p:cNvPr id="74756" name="Slide Number Placeholder 5"/>
          <p:cNvSpPr>
            <a:spLocks noGrp="1"/>
          </p:cNvSpPr>
          <p:nvPr>
            <p:ph type="sldNum" sz="quarter" idx="12"/>
          </p:nvPr>
        </p:nvSpPr>
        <p:spPr>
          <a:noFill/>
        </p:spPr>
        <p:txBody>
          <a:bodyPr/>
          <a:lstStyle/>
          <a:p>
            <a:r>
              <a:rPr lang="en-US" smtClean="0">
                <a:latin typeface="Arial" charset="0"/>
                <a:cs typeface="Arial" charset="0"/>
              </a:rPr>
              <a:t>2-</a:t>
            </a:r>
            <a:fld id="{E8C21B2A-22E3-4CFA-99FA-53AD0B20B7CA}" type="slidenum">
              <a:rPr lang="en-US" smtClean="0">
                <a:latin typeface="Arial" charset="0"/>
                <a:cs typeface="Arial" charset="0"/>
              </a:rPr>
              <a:pPr/>
              <a:t>30</a:t>
            </a:fld>
            <a:endParaRPr lang="en-US" smtClean="0">
              <a:latin typeface="Arial" charset="0"/>
              <a:cs typeface="Arial" charset="0"/>
            </a:endParaRPr>
          </a:p>
        </p:txBody>
      </p:sp>
      <p:sp>
        <p:nvSpPr>
          <p:cNvPr id="7475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475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475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838200" y="76200"/>
            <a:ext cx="8001000" cy="1143000"/>
          </a:xfrm>
        </p:spPr>
        <p:txBody>
          <a:bodyPr/>
          <a:lstStyle/>
          <a:p>
            <a:pPr algn="ctr"/>
            <a:r>
              <a:rPr lang="en-US" sz="2400" b="1" smtClean="0">
                <a:solidFill>
                  <a:srgbClr val="00B050"/>
                </a:solidFill>
              </a:rPr>
              <a:t>Brand Keys Customer Loyalty Engagement Index (CLEI)</a:t>
            </a:r>
          </a:p>
        </p:txBody>
      </p:sp>
      <p:sp>
        <p:nvSpPr>
          <p:cNvPr id="76802" name="Footer Placeholder 4"/>
          <p:cNvSpPr>
            <a:spLocks noGrp="1"/>
          </p:cNvSpPr>
          <p:nvPr>
            <p:ph type="ftr" sz="quarter" idx="11"/>
          </p:nvPr>
        </p:nvSpPr>
        <p:spPr>
          <a:noFill/>
        </p:spPr>
        <p:txBody>
          <a:bodyPr/>
          <a:lstStyle/>
          <a:p>
            <a:pPr eaLnBrk="0" hangingPunct="0"/>
            <a:r>
              <a:rPr lang="en-US" sz="1200">
                <a:latin typeface="Arial" charset="0"/>
                <a:cs typeface="Arial" charset="0"/>
              </a:rPr>
              <a:t>Copyright ©2014 by Pearson Education, Inc. All rights reserved. </a:t>
            </a:r>
          </a:p>
        </p:txBody>
      </p:sp>
      <p:sp>
        <p:nvSpPr>
          <p:cNvPr id="76803" name="Slide Number Placeholder 5"/>
          <p:cNvSpPr>
            <a:spLocks noGrp="1"/>
          </p:cNvSpPr>
          <p:nvPr>
            <p:ph type="sldNum" sz="quarter" idx="12"/>
          </p:nvPr>
        </p:nvSpPr>
        <p:spPr>
          <a:noFill/>
        </p:spPr>
        <p:txBody>
          <a:bodyPr/>
          <a:lstStyle/>
          <a:p>
            <a:r>
              <a:rPr lang="en-US" smtClean="0">
                <a:latin typeface="Arial" charset="0"/>
                <a:cs typeface="Arial" charset="0"/>
              </a:rPr>
              <a:t>2-</a:t>
            </a:r>
            <a:fld id="{B2CC068A-D95E-47EE-95D4-946DD074C80C}" type="slidenum">
              <a:rPr lang="en-US" smtClean="0">
                <a:latin typeface="Arial" charset="0"/>
                <a:cs typeface="Arial" charset="0"/>
              </a:rPr>
              <a:pPr/>
              <a:t>31</a:t>
            </a:fld>
            <a:endParaRPr lang="en-US" smtClean="0">
              <a:latin typeface="Arial" charset="0"/>
              <a:cs typeface="Arial" charset="0"/>
            </a:endParaRPr>
          </a:p>
        </p:txBody>
      </p:sp>
      <p:sp>
        <p:nvSpPr>
          <p:cNvPr id="9" name="Content Placeholder 2"/>
          <p:cNvSpPr>
            <a:spLocks noGrp="1"/>
          </p:cNvSpPr>
          <p:nvPr>
            <p:ph idx="4294967295"/>
          </p:nvPr>
        </p:nvSpPr>
        <p:spPr>
          <a:xfrm>
            <a:off x="776288" y="2057400"/>
            <a:ext cx="2133600" cy="1143000"/>
          </a:xfrm>
        </p:spPr>
        <p:txBody>
          <a:bodyPr>
            <a:normAutofit fontScale="92500"/>
          </a:bodyPr>
          <a:lstStyle/>
          <a:p>
            <a:pPr>
              <a:defRPr/>
            </a:pPr>
            <a:r>
              <a:rPr lang="en-US" sz="2000" dirty="0" smtClean="0"/>
              <a:t>Coca-Cola</a:t>
            </a:r>
          </a:p>
          <a:p>
            <a:pPr>
              <a:defRPr/>
            </a:pPr>
            <a:r>
              <a:rPr lang="en-US" sz="2000" dirty="0" smtClean="0"/>
              <a:t>Pepsi</a:t>
            </a:r>
          </a:p>
          <a:p>
            <a:pPr>
              <a:defRPr/>
            </a:pPr>
            <a:r>
              <a:rPr lang="en-US" sz="2000" dirty="0" smtClean="0"/>
              <a:t>Mountain Dew</a:t>
            </a:r>
            <a:endParaRPr lang="en-US" sz="2000" dirty="0"/>
          </a:p>
        </p:txBody>
      </p:sp>
      <p:sp>
        <p:nvSpPr>
          <p:cNvPr id="76805"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6806"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6807"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6808" name="TextBox 10"/>
          <p:cNvSpPr txBox="1">
            <a:spLocks noChangeArrowheads="1"/>
          </p:cNvSpPr>
          <p:nvPr/>
        </p:nvSpPr>
        <p:spPr bwMode="auto">
          <a:xfrm>
            <a:off x="1233488" y="1600200"/>
            <a:ext cx="1552575" cy="461963"/>
          </a:xfrm>
          <a:prstGeom prst="rect">
            <a:avLst/>
          </a:prstGeom>
          <a:noFill/>
          <a:ln w="9525">
            <a:noFill/>
            <a:miter lim="800000"/>
            <a:headEnd/>
            <a:tailEnd/>
          </a:ln>
        </p:spPr>
        <p:txBody>
          <a:bodyPr wrap="none">
            <a:spAutoFit/>
          </a:bodyPr>
          <a:lstStyle/>
          <a:p>
            <a:r>
              <a:rPr lang="en-US" b="1" u="sng">
                <a:solidFill>
                  <a:srgbClr val="0070C0"/>
                </a:solidFill>
              </a:rPr>
              <a:t>Soft drinks</a:t>
            </a:r>
          </a:p>
        </p:txBody>
      </p:sp>
      <p:sp>
        <p:nvSpPr>
          <p:cNvPr id="12" name="Content Placeholder 2"/>
          <p:cNvSpPr txBox="1">
            <a:spLocks/>
          </p:cNvSpPr>
          <p:nvPr/>
        </p:nvSpPr>
        <p:spPr>
          <a:xfrm>
            <a:off x="882650" y="4186238"/>
            <a:ext cx="2819400" cy="1371600"/>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2000" dirty="0">
                <a:latin typeface="+mn-lt"/>
                <a:cs typeface="+mn-cs"/>
              </a:rPr>
              <a:t>Cheerios</a:t>
            </a:r>
          </a:p>
          <a:p>
            <a:pPr marL="342900" indent="-342900" fontAlgn="auto">
              <a:spcBef>
                <a:spcPct val="20000"/>
              </a:spcBef>
              <a:spcAft>
                <a:spcPts val="0"/>
              </a:spcAft>
              <a:buFont typeface="Arial" pitchFamily="34" charset="0"/>
              <a:buChar char="•"/>
              <a:defRPr/>
            </a:pPr>
            <a:r>
              <a:rPr lang="en-US" sz="2000" dirty="0">
                <a:cs typeface="+mn-cs"/>
              </a:rPr>
              <a:t>Special K</a:t>
            </a:r>
          </a:p>
          <a:p>
            <a:pPr marL="342900" indent="-342900" fontAlgn="auto">
              <a:spcBef>
                <a:spcPct val="20000"/>
              </a:spcBef>
              <a:spcAft>
                <a:spcPts val="0"/>
              </a:spcAft>
              <a:buFont typeface="Arial" pitchFamily="34" charset="0"/>
              <a:buChar char="•"/>
              <a:defRPr/>
            </a:pPr>
            <a:r>
              <a:rPr lang="en-US" sz="2000" dirty="0">
                <a:latin typeface="+mn-lt"/>
                <a:cs typeface="+mn-cs"/>
              </a:rPr>
              <a:t>Honey Nut Cheerios</a:t>
            </a:r>
          </a:p>
        </p:txBody>
      </p:sp>
      <p:sp>
        <p:nvSpPr>
          <p:cNvPr id="76810" name="TextBox 12"/>
          <p:cNvSpPr txBox="1">
            <a:spLocks noChangeArrowheads="1"/>
          </p:cNvSpPr>
          <p:nvPr/>
        </p:nvSpPr>
        <p:spPr bwMode="auto">
          <a:xfrm>
            <a:off x="806450" y="3729038"/>
            <a:ext cx="2355850" cy="461962"/>
          </a:xfrm>
          <a:prstGeom prst="rect">
            <a:avLst/>
          </a:prstGeom>
          <a:noFill/>
          <a:ln w="9525">
            <a:noFill/>
            <a:miter lim="800000"/>
            <a:headEnd/>
            <a:tailEnd/>
          </a:ln>
        </p:spPr>
        <p:txBody>
          <a:bodyPr wrap="none">
            <a:spAutoFit/>
          </a:bodyPr>
          <a:lstStyle/>
          <a:p>
            <a:r>
              <a:rPr lang="en-US" b="1" u="sng">
                <a:solidFill>
                  <a:srgbClr val="0070C0"/>
                </a:solidFill>
              </a:rPr>
              <a:t>Breakfast cereals</a:t>
            </a:r>
          </a:p>
        </p:txBody>
      </p:sp>
      <p:sp>
        <p:nvSpPr>
          <p:cNvPr id="14" name="Content Placeholder 2"/>
          <p:cNvSpPr txBox="1">
            <a:spLocks/>
          </p:cNvSpPr>
          <p:nvPr/>
        </p:nvSpPr>
        <p:spPr>
          <a:xfrm>
            <a:off x="3854450" y="2057400"/>
            <a:ext cx="2133600" cy="1143000"/>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2000" dirty="0">
                <a:latin typeface="+mn-lt"/>
                <a:cs typeface="+mn-cs"/>
              </a:rPr>
              <a:t>Haagen Dazs</a:t>
            </a:r>
          </a:p>
          <a:p>
            <a:pPr marL="342900" indent="-342900" fontAlgn="auto">
              <a:spcBef>
                <a:spcPct val="20000"/>
              </a:spcBef>
              <a:spcAft>
                <a:spcPts val="0"/>
              </a:spcAft>
              <a:buFont typeface="Arial" pitchFamily="34" charset="0"/>
              <a:buChar char="•"/>
              <a:defRPr/>
            </a:pPr>
            <a:r>
              <a:rPr lang="en-US" sz="2000" dirty="0">
                <a:cs typeface="+mn-cs"/>
              </a:rPr>
              <a:t>Ben &amp; Jerry’s</a:t>
            </a:r>
          </a:p>
          <a:p>
            <a:pPr marL="342900" indent="-342900" fontAlgn="auto">
              <a:spcBef>
                <a:spcPct val="20000"/>
              </a:spcBef>
              <a:spcAft>
                <a:spcPts val="0"/>
              </a:spcAft>
              <a:buFont typeface="Arial" pitchFamily="34" charset="0"/>
              <a:buChar char="•"/>
              <a:defRPr/>
            </a:pPr>
            <a:r>
              <a:rPr lang="en-US" sz="2000" dirty="0">
                <a:latin typeface="+mn-lt"/>
                <a:cs typeface="+mn-cs"/>
              </a:rPr>
              <a:t>Blue Bell</a:t>
            </a:r>
            <a:endParaRPr lang="en-US" sz="2000" dirty="0">
              <a:latin typeface="+mn-lt"/>
              <a:cs typeface="+mn-cs"/>
            </a:endParaRPr>
          </a:p>
        </p:txBody>
      </p:sp>
      <p:sp>
        <p:nvSpPr>
          <p:cNvPr id="76812" name="TextBox 14"/>
          <p:cNvSpPr txBox="1">
            <a:spLocks noChangeArrowheads="1"/>
          </p:cNvSpPr>
          <p:nvPr/>
        </p:nvSpPr>
        <p:spPr bwMode="auto">
          <a:xfrm>
            <a:off x="3854450" y="1600200"/>
            <a:ext cx="1446213" cy="461963"/>
          </a:xfrm>
          <a:prstGeom prst="rect">
            <a:avLst/>
          </a:prstGeom>
          <a:noFill/>
          <a:ln w="9525">
            <a:noFill/>
            <a:miter lim="800000"/>
            <a:headEnd/>
            <a:tailEnd/>
          </a:ln>
        </p:spPr>
        <p:txBody>
          <a:bodyPr wrap="none">
            <a:spAutoFit/>
          </a:bodyPr>
          <a:lstStyle/>
          <a:p>
            <a:r>
              <a:rPr lang="en-US" b="1" u="sng">
                <a:solidFill>
                  <a:srgbClr val="0070C0"/>
                </a:solidFill>
              </a:rPr>
              <a:t>Ice Cream</a:t>
            </a:r>
          </a:p>
        </p:txBody>
      </p:sp>
      <p:sp>
        <p:nvSpPr>
          <p:cNvPr id="16" name="Content Placeholder 2"/>
          <p:cNvSpPr txBox="1">
            <a:spLocks/>
          </p:cNvSpPr>
          <p:nvPr/>
        </p:nvSpPr>
        <p:spPr>
          <a:xfrm>
            <a:off x="3854450" y="4186238"/>
            <a:ext cx="2819400" cy="1371600"/>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2000" dirty="0">
                <a:latin typeface="+mn-lt"/>
                <a:cs typeface="+mn-cs"/>
              </a:rPr>
              <a:t>Barilla</a:t>
            </a:r>
          </a:p>
          <a:p>
            <a:pPr marL="342900" indent="-342900" fontAlgn="auto">
              <a:spcBef>
                <a:spcPct val="20000"/>
              </a:spcBef>
              <a:spcAft>
                <a:spcPts val="0"/>
              </a:spcAft>
              <a:buFont typeface="Arial" pitchFamily="34" charset="0"/>
              <a:buChar char="•"/>
              <a:defRPr/>
            </a:pPr>
            <a:r>
              <a:rPr lang="en-US" sz="2000" dirty="0">
                <a:cs typeface="+mn-cs"/>
              </a:rPr>
              <a:t>Ragu</a:t>
            </a:r>
          </a:p>
          <a:p>
            <a:pPr marL="342900" indent="-342900" fontAlgn="auto">
              <a:spcBef>
                <a:spcPct val="20000"/>
              </a:spcBef>
              <a:spcAft>
                <a:spcPts val="0"/>
              </a:spcAft>
              <a:buFont typeface="Arial" pitchFamily="34" charset="0"/>
              <a:buChar char="•"/>
              <a:defRPr/>
            </a:pPr>
            <a:r>
              <a:rPr lang="en-US" sz="2000" dirty="0">
                <a:latin typeface="+mn-lt"/>
                <a:cs typeface="+mn-cs"/>
              </a:rPr>
              <a:t>Progresso</a:t>
            </a:r>
          </a:p>
        </p:txBody>
      </p:sp>
      <p:sp>
        <p:nvSpPr>
          <p:cNvPr id="76814" name="TextBox 16"/>
          <p:cNvSpPr txBox="1">
            <a:spLocks noChangeArrowheads="1"/>
          </p:cNvSpPr>
          <p:nvPr/>
        </p:nvSpPr>
        <p:spPr bwMode="auto">
          <a:xfrm>
            <a:off x="3778250" y="3729038"/>
            <a:ext cx="1687513" cy="461962"/>
          </a:xfrm>
          <a:prstGeom prst="rect">
            <a:avLst/>
          </a:prstGeom>
          <a:noFill/>
          <a:ln w="9525">
            <a:noFill/>
            <a:miter lim="800000"/>
            <a:headEnd/>
            <a:tailEnd/>
          </a:ln>
        </p:spPr>
        <p:txBody>
          <a:bodyPr wrap="none">
            <a:spAutoFit/>
          </a:bodyPr>
          <a:lstStyle/>
          <a:p>
            <a:r>
              <a:rPr lang="en-US" b="1" u="sng">
                <a:solidFill>
                  <a:srgbClr val="0070C0"/>
                </a:solidFill>
              </a:rPr>
              <a:t>Pasta Sauce</a:t>
            </a:r>
          </a:p>
        </p:txBody>
      </p:sp>
      <p:sp>
        <p:nvSpPr>
          <p:cNvPr id="18" name="Content Placeholder 2"/>
          <p:cNvSpPr txBox="1">
            <a:spLocks/>
          </p:cNvSpPr>
          <p:nvPr/>
        </p:nvSpPr>
        <p:spPr>
          <a:xfrm>
            <a:off x="6497638" y="2057400"/>
            <a:ext cx="2133600" cy="1143000"/>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2000" dirty="0">
                <a:latin typeface="+mn-lt"/>
                <a:cs typeface="+mn-cs"/>
              </a:rPr>
              <a:t>McDonald’s</a:t>
            </a:r>
          </a:p>
          <a:p>
            <a:pPr marL="342900" indent="-342900" fontAlgn="auto">
              <a:spcBef>
                <a:spcPct val="20000"/>
              </a:spcBef>
              <a:spcAft>
                <a:spcPts val="0"/>
              </a:spcAft>
              <a:buFont typeface="Arial" pitchFamily="34" charset="0"/>
              <a:buChar char="•"/>
              <a:defRPr/>
            </a:pPr>
            <a:r>
              <a:rPr lang="en-US" sz="2000" dirty="0">
                <a:cs typeface="+mn-cs"/>
              </a:rPr>
              <a:t>Subway</a:t>
            </a:r>
          </a:p>
          <a:p>
            <a:pPr marL="342900" indent="-342900" fontAlgn="auto">
              <a:spcBef>
                <a:spcPct val="20000"/>
              </a:spcBef>
              <a:spcAft>
                <a:spcPts val="0"/>
              </a:spcAft>
              <a:buFont typeface="Arial" pitchFamily="34" charset="0"/>
              <a:buChar char="•"/>
              <a:defRPr/>
            </a:pPr>
            <a:r>
              <a:rPr lang="en-US" sz="2000" dirty="0">
                <a:latin typeface="+mn-lt"/>
                <a:cs typeface="+mn-cs"/>
              </a:rPr>
              <a:t>Wendy’s</a:t>
            </a:r>
            <a:endParaRPr lang="en-US" sz="2000" dirty="0">
              <a:latin typeface="+mn-lt"/>
              <a:cs typeface="+mn-cs"/>
            </a:endParaRPr>
          </a:p>
        </p:txBody>
      </p:sp>
      <p:sp>
        <p:nvSpPr>
          <p:cNvPr id="76816" name="TextBox 18"/>
          <p:cNvSpPr txBox="1">
            <a:spLocks noChangeArrowheads="1"/>
          </p:cNvSpPr>
          <p:nvPr/>
        </p:nvSpPr>
        <p:spPr bwMode="auto">
          <a:xfrm>
            <a:off x="6345238" y="1600200"/>
            <a:ext cx="2493962" cy="461963"/>
          </a:xfrm>
          <a:prstGeom prst="rect">
            <a:avLst/>
          </a:prstGeom>
          <a:noFill/>
          <a:ln w="9525">
            <a:noFill/>
            <a:miter lim="800000"/>
            <a:headEnd/>
            <a:tailEnd/>
          </a:ln>
        </p:spPr>
        <p:txBody>
          <a:bodyPr wrap="none">
            <a:spAutoFit/>
          </a:bodyPr>
          <a:lstStyle/>
          <a:p>
            <a:r>
              <a:rPr lang="en-US" b="1" u="sng">
                <a:solidFill>
                  <a:srgbClr val="0070C0"/>
                </a:solidFill>
              </a:rPr>
              <a:t>QS Restaurants</a:t>
            </a:r>
          </a:p>
        </p:txBody>
      </p:sp>
      <p:sp>
        <p:nvSpPr>
          <p:cNvPr id="20" name="Content Placeholder 2"/>
          <p:cNvSpPr txBox="1">
            <a:spLocks/>
          </p:cNvSpPr>
          <p:nvPr/>
        </p:nvSpPr>
        <p:spPr>
          <a:xfrm>
            <a:off x="6553200" y="4186238"/>
            <a:ext cx="2133600" cy="1143000"/>
          </a:xfrm>
          <a:prstGeom prst="rect">
            <a:avLst/>
          </a:prstGeom>
        </p:spPr>
        <p:txBody>
          <a:bodyPr>
            <a:normAutofit fontScale="92500"/>
          </a:bodyPr>
          <a:lstStyle/>
          <a:p>
            <a:pPr marL="342900" indent="-342900" fontAlgn="auto">
              <a:spcBef>
                <a:spcPct val="20000"/>
              </a:spcBef>
              <a:spcAft>
                <a:spcPts val="0"/>
              </a:spcAft>
              <a:buFont typeface="Arial" pitchFamily="34" charset="0"/>
              <a:buChar char="•"/>
              <a:defRPr/>
            </a:pPr>
            <a:r>
              <a:rPr lang="en-US" sz="2000" dirty="0">
                <a:latin typeface="+mn-lt"/>
                <a:cs typeface="+mn-cs"/>
              </a:rPr>
              <a:t>Ruby Tuesday</a:t>
            </a:r>
          </a:p>
          <a:p>
            <a:pPr marL="342900" indent="-342900" fontAlgn="auto">
              <a:spcBef>
                <a:spcPct val="20000"/>
              </a:spcBef>
              <a:spcAft>
                <a:spcPts val="0"/>
              </a:spcAft>
              <a:buFont typeface="Arial" pitchFamily="34" charset="0"/>
              <a:buChar char="•"/>
              <a:defRPr/>
            </a:pPr>
            <a:r>
              <a:rPr lang="en-US" sz="2000" dirty="0">
                <a:cs typeface="+mn-cs"/>
              </a:rPr>
              <a:t>Outback</a:t>
            </a:r>
          </a:p>
          <a:p>
            <a:pPr marL="342900" indent="-342900" fontAlgn="auto">
              <a:spcBef>
                <a:spcPct val="20000"/>
              </a:spcBef>
              <a:spcAft>
                <a:spcPts val="0"/>
              </a:spcAft>
              <a:buFont typeface="Arial" pitchFamily="34" charset="0"/>
              <a:buChar char="•"/>
              <a:defRPr/>
            </a:pPr>
            <a:r>
              <a:rPr lang="en-US" sz="2000" dirty="0">
                <a:latin typeface="+mn-lt"/>
                <a:cs typeface="+mn-cs"/>
              </a:rPr>
              <a:t>Chili’s</a:t>
            </a:r>
          </a:p>
          <a:p>
            <a:pPr marL="342900" indent="-342900" fontAlgn="auto">
              <a:spcBef>
                <a:spcPct val="20000"/>
              </a:spcBef>
              <a:spcAft>
                <a:spcPts val="0"/>
              </a:spcAft>
              <a:buFont typeface="Arial" pitchFamily="34" charset="0"/>
              <a:buChar char="•"/>
              <a:defRPr/>
            </a:pPr>
            <a:endParaRPr lang="en-US" sz="2000" dirty="0">
              <a:latin typeface="+mn-lt"/>
              <a:cs typeface="+mn-cs"/>
            </a:endParaRPr>
          </a:p>
        </p:txBody>
      </p:sp>
      <p:sp>
        <p:nvSpPr>
          <p:cNvPr id="76818" name="TextBox 20"/>
          <p:cNvSpPr txBox="1">
            <a:spLocks noChangeArrowheads="1"/>
          </p:cNvSpPr>
          <p:nvPr/>
        </p:nvSpPr>
        <p:spPr bwMode="auto">
          <a:xfrm>
            <a:off x="6400800" y="3729038"/>
            <a:ext cx="2235200" cy="461962"/>
          </a:xfrm>
          <a:prstGeom prst="rect">
            <a:avLst/>
          </a:prstGeom>
          <a:noFill/>
          <a:ln w="9525">
            <a:noFill/>
            <a:miter lim="800000"/>
            <a:headEnd/>
            <a:tailEnd/>
          </a:ln>
        </p:spPr>
        <p:txBody>
          <a:bodyPr wrap="none">
            <a:spAutoFit/>
          </a:bodyPr>
          <a:lstStyle/>
          <a:p>
            <a:r>
              <a:rPr lang="en-US" b="1" u="sng">
                <a:solidFill>
                  <a:srgbClr val="0070C0"/>
                </a:solidFill>
              </a:rPr>
              <a:t>Casual Dining</a:t>
            </a:r>
          </a:p>
        </p:txBody>
      </p:sp>
      <p:sp>
        <p:nvSpPr>
          <p:cNvPr id="22" name="TextBox 21"/>
          <p:cNvSpPr txBox="1"/>
          <p:nvPr/>
        </p:nvSpPr>
        <p:spPr>
          <a:xfrm>
            <a:off x="963613" y="5810250"/>
            <a:ext cx="7758112" cy="415925"/>
          </a:xfrm>
          <a:prstGeom prst="rect">
            <a:avLst/>
          </a:prstGeom>
          <a:noFill/>
        </p:spPr>
        <p:txBody>
          <a:bodyPr>
            <a:spAutoFit/>
          </a:bodyPr>
          <a:lstStyle/>
          <a:p>
            <a:pPr>
              <a:defRPr/>
            </a:pPr>
            <a:r>
              <a:rPr lang="en-US" sz="1050" dirty="0">
                <a:cs typeface="+mn-cs"/>
              </a:rPr>
              <a:t>Source: Based on “Comeback Kids: Haggar, Keds Stage Brand Revival,” </a:t>
            </a:r>
            <a:r>
              <a:rPr lang="en-US" sz="1050" i="1" dirty="0">
                <a:cs typeface="+mn-cs"/>
              </a:rPr>
              <a:t>Advertising Age</a:t>
            </a:r>
            <a:r>
              <a:rPr lang="en-US" sz="1050" dirty="0">
                <a:cs typeface="+mn-cs"/>
              </a:rPr>
              <a:t>, October 30,2011, </a:t>
            </a:r>
            <a:r>
              <a:rPr lang="en-US" sz="1050" u="sng" dirty="0">
                <a:cs typeface="+mn-cs"/>
                <a:hlinkClick r:id="rId3"/>
              </a:rPr>
              <a:t>http://adage.com/print/230721</a:t>
            </a:r>
            <a:r>
              <a:rPr lang="en-US" sz="1050" dirty="0">
                <a:cs typeface="+mn-cs"/>
              </a:rPr>
              <a:t>.  </a:t>
            </a:r>
            <a:endParaRPr lang="en-US" sz="1050" dirty="0">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oter Placeholder 2"/>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78850" name="Slide Number Placeholder 3"/>
          <p:cNvSpPr>
            <a:spLocks noGrp="1"/>
          </p:cNvSpPr>
          <p:nvPr>
            <p:ph type="sldNum" sz="quarter" idx="12"/>
          </p:nvPr>
        </p:nvSpPr>
        <p:spPr>
          <a:noFill/>
        </p:spPr>
        <p:txBody>
          <a:bodyPr/>
          <a:lstStyle/>
          <a:p>
            <a:r>
              <a:rPr lang="en-US" smtClean="0">
                <a:latin typeface="Arial" charset="0"/>
                <a:cs typeface="Arial" charset="0"/>
              </a:rPr>
              <a:t>2-</a:t>
            </a:r>
            <a:fld id="{8D9D9367-8ACE-4EBA-A87A-F60538A2DE99}" type="slidenum">
              <a:rPr lang="en-US" smtClean="0">
                <a:latin typeface="Arial" charset="0"/>
                <a:cs typeface="Arial" charset="0"/>
              </a:rPr>
              <a:pPr/>
              <a:t>32</a:t>
            </a:fld>
            <a:endParaRPr lang="en-US" smtClean="0">
              <a:latin typeface="Arial" charset="0"/>
              <a:cs typeface="Arial" charset="0"/>
            </a:endParaRPr>
          </a:p>
        </p:txBody>
      </p:sp>
      <p:sp>
        <p:nvSpPr>
          <p:cNvPr id="78851" name="Rectangle 4"/>
          <p:cNvSpPr>
            <a:spLocks noChangeArrowheads="1"/>
          </p:cNvSpPr>
          <p:nvPr/>
        </p:nvSpPr>
        <p:spPr bwMode="auto">
          <a:xfrm>
            <a:off x="1143000" y="1981200"/>
            <a:ext cx="7696200" cy="3048000"/>
          </a:xfrm>
          <a:prstGeom prst="rect">
            <a:avLst/>
          </a:prstGeom>
          <a:noFill/>
          <a:ln w="9525">
            <a:noFill/>
            <a:miter lim="800000"/>
            <a:headEnd/>
            <a:tailEnd/>
          </a:ln>
        </p:spPr>
        <p:txBody>
          <a:bodyPr lIns="92075" tIns="46038" rIns="92075" bIns="46038">
            <a:spAutoFit/>
          </a:bodyPr>
          <a:lstStyle/>
          <a:p>
            <a:pPr marL="457200" indent="-457200" eaLnBrk="0" hangingPunct="0">
              <a:buFontTx/>
              <a:buChar char="•"/>
            </a:pPr>
            <a:r>
              <a:rPr lang="en-US" sz="3200"/>
              <a:t>Higher prices</a:t>
            </a:r>
          </a:p>
          <a:p>
            <a:pPr marL="457200" indent="-457200" eaLnBrk="0" hangingPunct="0">
              <a:buFontTx/>
              <a:buChar char="•"/>
            </a:pPr>
            <a:r>
              <a:rPr lang="en-US" sz="3200"/>
              <a:t>Higher gross margins</a:t>
            </a:r>
          </a:p>
          <a:p>
            <a:pPr marL="457200" indent="-457200" eaLnBrk="0" hangingPunct="0">
              <a:buFontTx/>
              <a:buChar char="•"/>
            </a:pPr>
            <a:r>
              <a:rPr lang="en-US" sz="3200"/>
              <a:t>Channel power</a:t>
            </a:r>
          </a:p>
          <a:p>
            <a:pPr marL="457200" indent="-457200" eaLnBrk="0" hangingPunct="0">
              <a:buFontTx/>
              <a:buChar char="•"/>
            </a:pPr>
            <a:r>
              <a:rPr lang="en-US" sz="3200"/>
              <a:t>Additional retail shelf space</a:t>
            </a:r>
          </a:p>
          <a:p>
            <a:pPr marL="457200" indent="-457200" eaLnBrk="0" hangingPunct="0">
              <a:buFontTx/>
              <a:buChar char="•"/>
            </a:pPr>
            <a:r>
              <a:rPr lang="en-US" sz="3200"/>
              <a:t>Reduces customer switching behavior</a:t>
            </a:r>
          </a:p>
          <a:p>
            <a:pPr marL="457200" indent="-457200" eaLnBrk="0" hangingPunct="0">
              <a:buFontTx/>
              <a:buChar char="•"/>
            </a:pPr>
            <a:r>
              <a:rPr lang="en-US" sz="3200"/>
              <a:t>Prevents erosion of market share</a:t>
            </a:r>
          </a:p>
        </p:txBody>
      </p:sp>
      <p:sp>
        <p:nvSpPr>
          <p:cNvPr id="78852"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8853"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8854"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8855" name="Rectangle 9"/>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sz="2800">
              <a:solidFill>
                <a:schemeClr val="bg1"/>
              </a:solidFill>
            </a:endParaRPr>
          </a:p>
        </p:txBody>
      </p:sp>
      <p:sp>
        <p:nvSpPr>
          <p:cNvPr id="78856" name="Rectangle 10"/>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8857"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14</a:t>
            </a:r>
          </a:p>
        </p:txBody>
      </p:sp>
      <p:sp>
        <p:nvSpPr>
          <p:cNvPr id="78858" name="Rectangle 12"/>
          <p:cNvSpPr>
            <a:spLocks noChangeArrowheads="1"/>
          </p:cNvSpPr>
          <p:nvPr/>
        </p:nvSpPr>
        <p:spPr bwMode="auto">
          <a:xfrm>
            <a:off x="609600" y="838200"/>
            <a:ext cx="6400800" cy="533400"/>
          </a:xfrm>
          <a:prstGeom prst="rect">
            <a:avLst/>
          </a:prstGeom>
          <a:noFill/>
          <a:ln w="9525">
            <a:noFill/>
            <a:miter lim="800000"/>
            <a:headEnd/>
            <a:tailEnd/>
          </a:ln>
        </p:spPr>
        <p:txBody>
          <a:bodyPr lIns="92075" tIns="46038" rIns="92075" bIns="46038" anchor="ctr"/>
          <a:lstStyle/>
          <a:p>
            <a:pPr eaLnBrk="0" hangingPunct="0"/>
            <a:r>
              <a:rPr lang="en-US" sz="3200" b="1"/>
              <a:t>Benefits of Brand Equity</a:t>
            </a:r>
            <a:endParaRPr lang="en-US" sz="4400">
              <a:solidFill>
                <a:srgbClr val="B2B2B2"/>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oter Placeholder 2"/>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80898" name="Slide Number Placeholder 3"/>
          <p:cNvSpPr>
            <a:spLocks noGrp="1"/>
          </p:cNvSpPr>
          <p:nvPr>
            <p:ph type="sldNum" sz="quarter" idx="12"/>
          </p:nvPr>
        </p:nvSpPr>
        <p:spPr>
          <a:noFill/>
        </p:spPr>
        <p:txBody>
          <a:bodyPr/>
          <a:lstStyle/>
          <a:p>
            <a:r>
              <a:rPr lang="en-US" smtClean="0">
                <a:latin typeface="Arial" charset="0"/>
                <a:cs typeface="Arial" charset="0"/>
              </a:rPr>
              <a:t>2-</a:t>
            </a:r>
            <a:fld id="{57BEDE33-74F8-4B78-BA8A-AB67E5364525}" type="slidenum">
              <a:rPr lang="en-US" smtClean="0">
                <a:latin typeface="Arial" charset="0"/>
                <a:cs typeface="Arial" charset="0"/>
              </a:rPr>
              <a:pPr/>
              <a:t>33</a:t>
            </a:fld>
            <a:endParaRPr lang="en-US" smtClean="0">
              <a:latin typeface="Arial" charset="0"/>
              <a:cs typeface="Arial" charset="0"/>
            </a:endParaRPr>
          </a:p>
        </p:txBody>
      </p:sp>
      <p:sp>
        <p:nvSpPr>
          <p:cNvPr id="8089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090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090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0902" name="Rectangle 8"/>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sz="2800">
              <a:solidFill>
                <a:schemeClr val="bg1"/>
              </a:solidFill>
            </a:endParaRPr>
          </a:p>
        </p:txBody>
      </p:sp>
      <p:sp>
        <p:nvSpPr>
          <p:cNvPr id="80903" name="Rectangle 9"/>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0904"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15</a:t>
            </a:r>
          </a:p>
        </p:txBody>
      </p:sp>
      <p:sp>
        <p:nvSpPr>
          <p:cNvPr id="80905" name="Rectangle 11"/>
          <p:cNvSpPr>
            <a:spLocks noChangeArrowheads="1"/>
          </p:cNvSpPr>
          <p:nvPr/>
        </p:nvSpPr>
        <p:spPr bwMode="auto">
          <a:xfrm>
            <a:off x="609600" y="838200"/>
            <a:ext cx="7239000" cy="533400"/>
          </a:xfrm>
          <a:prstGeom prst="rect">
            <a:avLst/>
          </a:prstGeom>
          <a:noFill/>
          <a:ln w="9525">
            <a:noFill/>
            <a:miter lim="800000"/>
            <a:headEnd/>
            <a:tailEnd/>
          </a:ln>
        </p:spPr>
        <p:txBody>
          <a:bodyPr lIns="92075" tIns="46038" rIns="92075" bIns="46038" anchor="ctr"/>
          <a:lstStyle/>
          <a:p>
            <a:pPr eaLnBrk="0" hangingPunct="0"/>
            <a:r>
              <a:rPr lang="en-US" sz="3200" b="1"/>
              <a:t>Methods of Measuring Brand Equity</a:t>
            </a:r>
            <a:endParaRPr lang="en-US" sz="4400">
              <a:solidFill>
                <a:srgbClr val="B2B2B2"/>
              </a:solidFill>
              <a:latin typeface="Book Antiqua" pitchFamily="18" charset="0"/>
            </a:endParaRPr>
          </a:p>
        </p:txBody>
      </p:sp>
      <p:sp>
        <p:nvSpPr>
          <p:cNvPr id="80906" name="Content Placeholder 2"/>
          <p:cNvSpPr txBox="1">
            <a:spLocks/>
          </p:cNvSpPr>
          <p:nvPr/>
        </p:nvSpPr>
        <p:spPr bwMode="auto">
          <a:xfrm>
            <a:off x="990600" y="1905000"/>
            <a:ext cx="7467600" cy="4038600"/>
          </a:xfrm>
          <a:prstGeom prst="rect">
            <a:avLst/>
          </a:prstGeom>
          <a:noFill/>
          <a:ln w="9525">
            <a:noFill/>
            <a:miter lim="800000"/>
            <a:headEnd/>
            <a:tailEnd/>
          </a:ln>
        </p:spPr>
        <p:txBody>
          <a:bodyPr/>
          <a:lstStyle/>
          <a:p>
            <a:pPr marL="342900" indent="-342900" eaLnBrk="0" hangingPunct="0">
              <a:spcBef>
                <a:spcPct val="20000"/>
              </a:spcBef>
              <a:buClr>
                <a:schemeClr val="accent1"/>
              </a:buClr>
              <a:buSzPct val="80000"/>
              <a:buFont typeface="Wingdings" pitchFamily="2" charset="2"/>
              <a:buChar char="n"/>
            </a:pPr>
            <a:r>
              <a:rPr lang="en-US" sz="4000"/>
              <a:t> Financial value</a:t>
            </a:r>
          </a:p>
          <a:p>
            <a:pPr marL="342900" indent="-342900" eaLnBrk="0" hangingPunct="0">
              <a:spcBef>
                <a:spcPct val="20000"/>
              </a:spcBef>
              <a:buClr>
                <a:schemeClr val="accent1"/>
              </a:buClr>
              <a:buSzPct val="80000"/>
              <a:buFont typeface="Wingdings" pitchFamily="2" charset="2"/>
              <a:buChar char="n"/>
            </a:pPr>
            <a:r>
              <a:rPr lang="en-US" sz="4000"/>
              <a:t> Stock market value</a:t>
            </a:r>
          </a:p>
          <a:p>
            <a:pPr marL="342900" indent="-342900" eaLnBrk="0" hangingPunct="0">
              <a:spcBef>
                <a:spcPct val="20000"/>
              </a:spcBef>
              <a:buClr>
                <a:schemeClr val="accent1"/>
              </a:buClr>
              <a:buSzPct val="80000"/>
              <a:buFont typeface="Wingdings" pitchFamily="2" charset="2"/>
              <a:buChar char="n"/>
            </a:pPr>
            <a:r>
              <a:rPr lang="en-US" sz="4000"/>
              <a:t> Revenue premium</a:t>
            </a:r>
          </a:p>
          <a:p>
            <a:pPr marL="342900" indent="-342900" eaLnBrk="0" hangingPunct="0">
              <a:spcBef>
                <a:spcPct val="20000"/>
              </a:spcBef>
              <a:buClr>
                <a:schemeClr val="accent1"/>
              </a:buClr>
              <a:buSzPct val="80000"/>
              <a:buFont typeface="Wingdings" pitchFamily="2" charset="2"/>
              <a:buChar char="n"/>
            </a:pPr>
            <a:r>
              <a:rPr lang="en-US" sz="4000"/>
              <a:t> Consumer value</a:t>
            </a:r>
          </a:p>
          <a:p>
            <a:pPr marL="342900" indent="-342900" eaLnBrk="0" hangingPunct="0">
              <a:spcBef>
                <a:spcPct val="20000"/>
              </a:spcBef>
              <a:buClr>
                <a:schemeClr val="accent1"/>
              </a:buClr>
              <a:buSzPct val="80000"/>
              <a:buFont typeface="Wingdings" pitchFamily="2" charset="2"/>
              <a:buChar char="n"/>
            </a:pPr>
            <a:endParaRPr lang="en-US" sz="400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oter Placeholder 2"/>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82946" name="Slide Number Placeholder 3"/>
          <p:cNvSpPr>
            <a:spLocks noGrp="1"/>
          </p:cNvSpPr>
          <p:nvPr>
            <p:ph type="sldNum" sz="quarter" idx="12"/>
          </p:nvPr>
        </p:nvSpPr>
        <p:spPr>
          <a:noFill/>
        </p:spPr>
        <p:txBody>
          <a:bodyPr/>
          <a:lstStyle/>
          <a:p>
            <a:r>
              <a:rPr lang="en-US" smtClean="0">
                <a:latin typeface="Arial" charset="0"/>
                <a:cs typeface="Arial" charset="0"/>
              </a:rPr>
              <a:t>2-</a:t>
            </a:r>
            <a:fld id="{D9FA6862-3424-4848-8268-9DF087D7C5F7}" type="slidenum">
              <a:rPr lang="en-US" smtClean="0">
                <a:latin typeface="Arial" charset="0"/>
                <a:cs typeface="Arial" charset="0"/>
              </a:rPr>
              <a:pPr/>
              <a:t>34</a:t>
            </a:fld>
            <a:endParaRPr lang="en-US" smtClean="0">
              <a:latin typeface="Arial" charset="0"/>
              <a:cs typeface="Arial" charset="0"/>
            </a:endParaRPr>
          </a:p>
        </p:txBody>
      </p:sp>
      <p:sp>
        <p:nvSpPr>
          <p:cNvPr id="8294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294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294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2950" name="Text Box 14"/>
          <p:cNvSpPr txBox="1">
            <a:spLocks noChangeArrowheads="1"/>
          </p:cNvSpPr>
          <p:nvPr/>
        </p:nvSpPr>
        <p:spPr bwMode="auto">
          <a:xfrm>
            <a:off x="1066800" y="457200"/>
            <a:ext cx="7239000" cy="1016000"/>
          </a:xfrm>
          <a:prstGeom prst="rect">
            <a:avLst/>
          </a:prstGeom>
          <a:noFill/>
          <a:ln w="9525">
            <a:noFill/>
            <a:miter lim="800000"/>
            <a:headEnd/>
            <a:tailEnd/>
          </a:ln>
        </p:spPr>
        <p:txBody>
          <a:bodyPr>
            <a:spAutoFit/>
          </a:bodyPr>
          <a:lstStyle/>
          <a:p>
            <a:pPr algn="ctr"/>
            <a:r>
              <a:rPr lang="en-US" sz="6000" b="1">
                <a:solidFill>
                  <a:srgbClr val="FF0000"/>
                </a:solidFill>
              </a:rPr>
              <a:t>Private Brands</a:t>
            </a:r>
          </a:p>
        </p:txBody>
      </p:sp>
      <p:sp>
        <p:nvSpPr>
          <p:cNvPr id="82951" name="Rectangle 3"/>
          <p:cNvSpPr>
            <a:spLocks noChangeArrowheads="1"/>
          </p:cNvSpPr>
          <p:nvPr/>
        </p:nvSpPr>
        <p:spPr bwMode="auto">
          <a:xfrm>
            <a:off x="1066800" y="1828800"/>
            <a:ext cx="7620000" cy="3244850"/>
          </a:xfrm>
          <a:prstGeom prst="rect">
            <a:avLst/>
          </a:prstGeom>
          <a:noFill/>
          <a:ln w="9525">
            <a:noFill/>
            <a:miter lim="800000"/>
            <a:headEnd/>
            <a:tailEnd/>
          </a:ln>
        </p:spPr>
        <p:txBody>
          <a:bodyPr lIns="92075" tIns="46038" rIns="92075" bIns="46038">
            <a:spAutoFit/>
          </a:bodyPr>
          <a:lstStyle/>
          <a:p>
            <a:pPr marL="457200" indent="-457200" eaLnBrk="0" hangingPunct="0">
              <a:lnSpc>
                <a:spcPct val="150000"/>
              </a:lnSpc>
              <a:buFontTx/>
              <a:buChar char="•"/>
            </a:pPr>
            <a:r>
              <a:rPr lang="en-US" sz="2800"/>
              <a:t>Popularity has fluctuated</a:t>
            </a:r>
          </a:p>
          <a:p>
            <a:pPr marL="457200" indent="-457200" eaLnBrk="0" hangingPunct="0">
              <a:lnSpc>
                <a:spcPct val="150000"/>
              </a:lnSpc>
              <a:buFontTx/>
              <a:buChar char="•"/>
            </a:pPr>
            <a:r>
              <a:rPr lang="en-US" sz="2800"/>
              <a:t>Connotation of low price, low quality</a:t>
            </a:r>
          </a:p>
          <a:p>
            <a:pPr marL="457200" indent="-457200" eaLnBrk="0" hangingPunct="0">
              <a:lnSpc>
                <a:spcPct val="150000"/>
              </a:lnSpc>
              <a:buFontTx/>
              <a:buChar char="•"/>
            </a:pPr>
            <a:r>
              <a:rPr lang="en-US" sz="2800"/>
              <a:t>Historically </a:t>
            </a:r>
            <a:r>
              <a:rPr lang="en-US" sz="2800">
                <a:sym typeface="Wingdings" pitchFamily="2" charset="2"/>
              </a:rPr>
              <a:t> price-sensitive consumers</a:t>
            </a:r>
          </a:p>
          <a:p>
            <a:pPr marL="457200" indent="-457200" eaLnBrk="0" hangingPunct="0">
              <a:lnSpc>
                <a:spcPct val="150000"/>
              </a:lnSpc>
              <a:buFontTx/>
              <a:buChar char="•"/>
            </a:pPr>
            <a:r>
              <a:rPr lang="en-US" sz="2800">
                <a:sym typeface="Wingdings" pitchFamily="2" charset="2"/>
              </a:rPr>
              <a:t>Retailers investing in private brands</a:t>
            </a:r>
          </a:p>
          <a:p>
            <a:pPr marL="457200" indent="-457200" eaLnBrk="0" hangingPunct="0">
              <a:lnSpc>
                <a:spcPct val="150000"/>
              </a:lnSpc>
              <a:buFontTx/>
              <a:buChar char="•"/>
            </a:pPr>
            <a:r>
              <a:rPr lang="en-US" sz="2800">
                <a:sym typeface="Wingdings" pitchFamily="2" charset="2"/>
              </a:rPr>
              <a:t>Equivalent to manufacturers’ brands (72%)</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oter Placeholder 2"/>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84994" name="Slide Number Placeholder 3"/>
          <p:cNvSpPr>
            <a:spLocks noGrp="1"/>
          </p:cNvSpPr>
          <p:nvPr>
            <p:ph type="sldNum" sz="quarter" idx="12"/>
          </p:nvPr>
        </p:nvSpPr>
        <p:spPr>
          <a:noFill/>
        </p:spPr>
        <p:txBody>
          <a:bodyPr/>
          <a:lstStyle/>
          <a:p>
            <a:r>
              <a:rPr lang="en-US" smtClean="0">
                <a:latin typeface="Arial" charset="0"/>
                <a:cs typeface="Arial" charset="0"/>
              </a:rPr>
              <a:t>2-</a:t>
            </a:r>
            <a:fld id="{7984AE0D-1837-465C-85C0-E4F34F4EAEE0}" type="slidenum">
              <a:rPr lang="en-US" smtClean="0">
                <a:latin typeface="Arial" charset="0"/>
                <a:cs typeface="Arial" charset="0"/>
              </a:rPr>
              <a:pPr/>
              <a:t>35</a:t>
            </a:fld>
            <a:endParaRPr lang="en-US" smtClean="0">
              <a:latin typeface="Arial" charset="0"/>
              <a:cs typeface="Arial" charset="0"/>
            </a:endParaRPr>
          </a:p>
        </p:txBody>
      </p:sp>
      <p:sp>
        <p:nvSpPr>
          <p:cNvPr id="84995" name="Rectangle 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4996"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4997" name="Rectangle 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4998" name="Rectangle 5"/>
          <p:cNvSpPr>
            <a:spLocks noChangeArrowheads="1"/>
          </p:cNvSpPr>
          <p:nvPr/>
        </p:nvSpPr>
        <p:spPr bwMode="auto">
          <a:xfrm>
            <a:off x="990600" y="1905000"/>
            <a:ext cx="7696200" cy="3962400"/>
          </a:xfrm>
          <a:prstGeom prst="rect">
            <a:avLst/>
          </a:prstGeom>
          <a:noFill/>
          <a:ln w="9525">
            <a:noFill/>
            <a:miter lim="800000"/>
            <a:headEnd/>
            <a:tailEnd/>
          </a:ln>
        </p:spPr>
        <p:txBody>
          <a:bodyPr/>
          <a:lstStyle/>
          <a:p>
            <a:pPr marL="342900" indent="-342900">
              <a:spcBef>
                <a:spcPct val="20000"/>
              </a:spcBef>
              <a:buClr>
                <a:schemeClr val="accent1"/>
              </a:buClr>
              <a:buSzPct val="80000"/>
              <a:buFont typeface="Arial" charset="0"/>
              <a:buChar char="•"/>
            </a:pPr>
            <a:r>
              <a:rPr lang="en-US" sz="2800"/>
              <a:t>Improved quality</a:t>
            </a:r>
          </a:p>
          <a:p>
            <a:pPr marL="342900" indent="-342900">
              <a:spcBef>
                <a:spcPct val="20000"/>
              </a:spcBef>
              <a:buClr>
                <a:schemeClr val="accent1"/>
              </a:buClr>
              <a:buSzPct val="80000"/>
              <a:buFont typeface="Arial" charset="0"/>
              <a:buChar char="•"/>
            </a:pPr>
            <a:r>
              <a:rPr lang="en-US" sz="2800"/>
              <a:t>Perceived as a value purchase</a:t>
            </a:r>
          </a:p>
          <a:p>
            <a:pPr marL="342900" indent="-342900">
              <a:spcBef>
                <a:spcPct val="20000"/>
              </a:spcBef>
              <a:buClr>
                <a:schemeClr val="accent1"/>
              </a:buClr>
              <a:buSzPct val="80000"/>
              <a:buFont typeface="Arial" charset="0"/>
              <a:buChar char="•"/>
            </a:pPr>
            <a:r>
              <a:rPr lang="en-US" sz="2800"/>
              <a:t>Higher loyalty towards retail outlets and lower loyalty towards specific brands</a:t>
            </a:r>
          </a:p>
          <a:p>
            <a:pPr marL="342900" indent="-342900">
              <a:spcBef>
                <a:spcPct val="20000"/>
              </a:spcBef>
              <a:buClr>
                <a:schemeClr val="accent1"/>
              </a:buClr>
              <a:buSzPct val="80000"/>
              <a:buFont typeface="Arial" charset="0"/>
              <a:buChar char="•"/>
            </a:pPr>
            <a:r>
              <a:rPr lang="en-US" sz="2800"/>
              <a:t>Used to differentiate retail outlets</a:t>
            </a:r>
          </a:p>
          <a:p>
            <a:pPr marL="342900" indent="-342900">
              <a:spcBef>
                <a:spcPct val="20000"/>
              </a:spcBef>
              <a:buClr>
                <a:schemeClr val="accent1"/>
              </a:buClr>
              <a:buSzPct val="80000"/>
              <a:buFont typeface="Arial" charset="0"/>
              <a:buChar char="•"/>
            </a:pPr>
            <a:r>
              <a:rPr lang="en-US" sz="2800"/>
              <a:t>Increased advertising of private brands</a:t>
            </a:r>
          </a:p>
          <a:p>
            <a:pPr marL="342900" indent="-342900">
              <a:spcBef>
                <a:spcPct val="20000"/>
              </a:spcBef>
              <a:buClr>
                <a:schemeClr val="accent1"/>
              </a:buClr>
              <a:buSzPct val="80000"/>
              <a:buFont typeface="Arial" charset="0"/>
              <a:buChar char="•"/>
            </a:pPr>
            <a:r>
              <a:rPr lang="en-US" sz="2800"/>
              <a:t>Increased quality of in-store displays and packaging of private brands</a:t>
            </a:r>
          </a:p>
          <a:p>
            <a:pPr marL="342900" indent="-342900">
              <a:spcBef>
                <a:spcPct val="20000"/>
              </a:spcBef>
              <a:buClr>
                <a:schemeClr val="accent1"/>
              </a:buClr>
              <a:buSzPct val="80000"/>
              <a:buFont typeface="Arial" charset="0"/>
              <a:buChar char="•"/>
            </a:pPr>
            <a:endParaRPr lang="en-US" sz="2800"/>
          </a:p>
        </p:txBody>
      </p:sp>
      <p:sp>
        <p:nvSpPr>
          <p:cNvPr id="84999" name="Rectangle 6"/>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sz="2800">
              <a:solidFill>
                <a:schemeClr val="bg1"/>
              </a:solidFill>
            </a:endParaRPr>
          </a:p>
        </p:txBody>
      </p:sp>
      <p:sp>
        <p:nvSpPr>
          <p:cNvPr id="85000" name="Rectangle 7"/>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5001" name="Text Box 8"/>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16 </a:t>
            </a:r>
          </a:p>
        </p:txBody>
      </p:sp>
      <p:sp>
        <p:nvSpPr>
          <p:cNvPr id="85002" name="Rectangle 9"/>
          <p:cNvSpPr>
            <a:spLocks noChangeArrowheads="1"/>
          </p:cNvSpPr>
          <p:nvPr/>
        </p:nvSpPr>
        <p:spPr bwMode="auto">
          <a:xfrm>
            <a:off x="609600" y="838200"/>
            <a:ext cx="7162800" cy="533400"/>
          </a:xfrm>
          <a:prstGeom prst="rect">
            <a:avLst/>
          </a:prstGeom>
          <a:noFill/>
          <a:ln w="9525">
            <a:noFill/>
            <a:miter lim="800000"/>
            <a:headEnd/>
            <a:tailEnd/>
          </a:ln>
        </p:spPr>
        <p:txBody>
          <a:bodyPr lIns="92075" tIns="46038" rIns="92075" bIns="46038" anchor="ctr"/>
          <a:lstStyle/>
          <a:p>
            <a:pPr eaLnBrk="0" hangingPunct="0"/>
            <a:r>
              <a:rPr lang="en-US" sz="2800" b="1"/>
              <a:t>Changes in Private Labels</a:t>
            </a:r>
            <a:endParaRPr lang="en-US" sz="4000">
              <a:solidFill>
                <a:srgbClr val="B2B2B2"/>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Footer Placeholder 2"/>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87042" name="Slide Number Placeholder 3"/>
          <p:cNvSpPr>
            <a:spLocks noGrp="1"/>
          </p:cNvSpPr>
          <p:nvPr>
            <p:ph type="sldNum" sz="quarter" idx="12"/>
          </p:nvPr>
        </p:nvSpPr>
        <p:spPr>
          <a:noFill/>
        </p:spPr>
        <p:txBody>
          <a:bodyPr/>
          <a:lstStyle/>
          <a:p>
            <a:r>
              <a:rPr lang="en-US" smtClean="0">
                <a:latin typeface="Arial" charset="0"/>
                <a:cs typeface="Arial" charset="0"/>
              </a:rPr>
              <a:t>2-</a:t>
            </a:r>
            <a:fld id="{1CB9BD2F-75F7-43FA-8653-0B53CEE13F34}" type="slidenum">
              <a:rPr lang="en-US" smtClean="0">
                <a:latin typeface="Arial" charset="0"/>
                <a:cs typeface="Arial" charset="0"/>
              </a:rPr>
              <a:pPr/>
              <a:t>36</a:t>
            </a:fld>
            <a:endParaRPr lang="en-US" smtClean="0">
              <a:latin typeface="Arial" charset="0"/>
              <a:cs typeface="Arial" charset="0"/>
            </a:endParaRPr>
          </a:p>
        </p:txBody>
      </p:sp>
      <p:sp>
        <p:nvSpPr>
          <p:cNvPr id="87043" name="Rectangle 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7044"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7045" name="Rectangle 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7046" name="Rectangle 5"/>
          <p:cNvSpPr>
            <a:spLocks noChangeArrowheads="1"/>
          </p:cNvSpPr>
          <p:nvPr/>
        </p:nvSpPr>
        <p:spPr bwMode="auto">
          <a:xfrm>
            <a:off x="1219200" y="1905000"/>
            <a:ext cx="7467600" cy="3962400"/>
          </a:xfrm>
          <a:prstGeom prst="rect">
            <a:avLst/>
          </a:prstGeom>
          <a:noFill/>
          <a:ln w="9525">
            <a:noFill/>
            <a:miter lim="800000"/>
            <a:headEnd/>
            <a:tailEnd/>
          </a:ln>
        </p:spPr>
        <p:txBody>
          <a:bodyPr/>
          <a:lstStyle/>
          <a:p>
            <a:pPr marL="342900" indent="-342900">
              <a:spcBef>
                <a:spcPct val="20000"/>
              </a:spcBef>
              <a:buClr>
                <a:schemeClr val="accent1"/>
              </a:buClr>
              <a:buSzPct val="80000"/>
              <a:buFont typeface="Arial" charset="0"/>
              <a:buChar char="•"/>
            </a:pPr>
            <a:r>
              <a:rPr lang="en-US" sz="2800"/>
              <a:t>Higher gross margins</a:t>
            </a:r>
          </a:p>
          <a:p>
            <a:pPr marL="342900" indent="-342900">
              <a:spcBef>
                <a:spcPct val="20000"/>
              </a:spcBef>
              <a:buClr>
                <a:schemeClr val="accent1"/>
              </a:buClr>
              <a:buSzPct val="80000"/>
              <a:buFont typeface="Arial" charset="0"/>
              <a:buChar char="•"/>
            </a:pPr>
            <a:r>
              <a:rPr lang="en-US" sz="2800"/>
              <a:t>Can price lower</a:t>
            </a:r>
          </a:p>
          <a:p>
            <a:pPr marL="342900" indent="-342900">
              <a:spcBef>
                <a:spcPct val="20000"/>
              </a:spcBef>
              <a:buClr>
                <a:schemeClr val="accent1"/>
              </a:buClr>
              <a:buSzPct val="80000"/>
              <a:buFont typeface="Arial" charset="0"/>
              <a:buChar char="•"/>
            </a:pPr>
            <a:r>
              <a:rPr lang="en-US" sz="2800"/>
              <a:t>Loyalty to stores and brands within a store</a:t>
            </a:r>
          </a:p>
          <a:p>
            <a:pPr marL="342900" indent="-342900">
              <a:spcBef>
                <a:spcPct val="20000"/>
              </a:spcBef>
              <a:buClr>
                <a:schemeClr val="accent1"/>
              </a:buClr>
              <a:buSzPct val="80000"/>
              <a:buFont typeface="Arial" charset="0"/>
              <a:buChar char="•"/>
            </a:pPr>
            <a:r>
              <a:rPr lang="en-US" sz="2800"/>
              <a:t>Differentiate stores from national brands</a:t>
            </a:r>
          </a:p>
          <a:p>
            <a:pPr marL="342900" indent="-342900">
              <a:spcBef>
                <a:spcPct val="20000"/>
              </a:spcBef>
              <a:buClr>
                <a:schemeClr val="accent1"/>
              </a:buClr>
              <a:buSzPct val="80000"/>
              <a:buFont typeface="Arial" charset="0"/>
              <a:buChar char="•"/>
            </a:pPr>
            <a:r>
              <a:rPr lang="en-US" sz="2800"/>
              <a:t>J.C. Penney – private labels</a:t>
            </a:r>
          </a:p>
          <a:p>
            <a:pPr marL="342900" indent="-342900">
              <a:spcBef>
                <a:spcPct val="20000"/>
              </a:spcBef>
              <a:buClr>
                <a:schemeClr val="accent1"/>
              </a:buClr>
              <a:buSzPct val="80000"/>
              <a:buFont typeface="Arial" charset="0"/>
              <a:buChar char="•"/>
            </a:pPr>
            <a:r>
              <a:rPr lang="en-US" sz="2800"/>
              <a:t>Increased marketing of private labels</a:t>
            </a:r>
          </a:p>
          <a:p>
            <a:pPr marL="342900" indent="-342900">
              <a:spcBef>
                <a:spcPct val="20000"/>
              </a:spcBef>
              <a:buClr>
                <a:schemeClr val="accent1"/>
              </a:buClr>
              <a:buSzPct val="80000"/>
              <a:buFont typeface="Arial" charset="0"/>
              <a:buChar char="•"/>
            </a:pPr>
            <a:endParaRPr lang="en-US" sz="2800"/>
          </a:p>
        </p:txBody>
      </p:sp>
      <p:sp>
        <p:nvSpPr>
          <p:cNvPr id="87047" name="TextBox 11"/>
          <p:cNvSpPr txBox="1">
            <a:spLocks noChangeArrowheads="1"/>
          </p:cNvSpPr>
          <p:nvPr/>
        </p:nvSpPr>
        <p:spPr bwMode="auto">
          <a:xfrm>
            <a:off x="838200" y="323850"/>
            <a:ext cx="8001000" cy="1200150"/>
          </a:xfrm>
          <a:prstGeom prst="rect">
            <a:avLst/>
          </a:prstGeom>
          <a:noFill/>
          <a:ln w="9525">
            <a:noFill/>
            <a:miter lim="800000"/>
            <a:headEnd/>
            <a:tailEnd/>
          </a:ln>
        </p:spPr>
        <p:txBody>
          <a:bodyPr>
            <a:spAutoFit/>
          </a:bodyPr>
          <a:lstStyle/>
          <a:p>
            <a:pPr algn="ctr"/>
            <a:r>
              <a:rPr lang="en-US" sz="4000" b="1">
                <a:solidFill>
                  <a:srgbClr val="0000FF"/>
                </a:solidFill>
              </a:rPr>
              <a:t>Advantages to Retailers</a:t>
            </a:r>
          </a:p>
          <a:p>
            <a:pPr algn="ctr"/>
            <a:r>
              <a:rPr lang="en-US" sz="3200" b="1">
                <a:solidFill>
                  <a:srgbClr val="00B050"/>
                </a:solidFill>
              </a:rPr>
              <a:t>Private Labels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89090" name="Slide Number Placeholder 5"/>
          <p:cNvSpPr>
            <a:spLocks noGrp="1"/>
          </p:cNvSpPr>
          <p:nvPr>
            <p:ph type="sldNum" sz="quarter" idx="12"/>
          </p:nvPr>
        </p:nvSpPr>
        <p:spPr>
          <a:noFill/>
        </p:spPr>
        <p:txBody>
          <a:bodyPr/>
          <a:lstStyle/>
          <a:p>
            <a:r>
              <a:rPr lang="en-US" smtClean="0">
                <a:latin typeface="Arial" charset="0"/>
                <a:cs typeface="Arial" charset="0"/>
              </a:rPr>
              <a:t>2-</a:t>
            </a:r>
            <a:fld id="{BCCF5AF1-58E4-46D2-B7FB-798ED1DBEA14}" type="slidenum">
              <a:rPr lang="en-US" smtClean="0">
                <a:latin typeface="Arial" charset="0"/>
                <a:cs typeface="Arial" charset="0"/>
              </a:rPr>
              <a:pPr/>
              <a:t>37</a:t>
            </a:fld>
            <a:endParaRPr lang="en-US" smtClean="0">
              <a:latin typeface="Arial" charset="0"/>
              <a:cs typeface="Arial" charset="0"/>
            </a:endParaRPr>
          </a:p>
        </p:txBody>
      </p:sp>
      <p:sp>
        <p:nvSpPr>
          <p:cNvPr id="89091"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9092"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9093"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9094" name="Rectangle 10"/>
          <p:cNvSpPr>
            <a:spLocks noGrp="1" noChangeArrowheads="1"/>
          </p:cNvSpPr>
          <p:nvPr>
            <p:ph type="body" idx="1"/>
          </p:nvPr>
        </p:nvSpPr>
        <p:spPr>
          <a:xfrm>
            <a:off x="914400" y="1866900"/>
            <a:ext cx="7620000" cy="3124200"/>
          </a:xfrm>
        </p:spPr>
        <p:txBody>
          <a:bodyPr/>
          <a:lstStyle/>
          <a:p>
            <a:pPr eaLnBrk="1" hangingPunct="1">
              <a:buFont typeface="Arial" charset="0"/>
              <a:buChar char="•"/>
            </a:pPr>
            <a:r>
              <a:rPr lang="en-US" smtClean="0"/>
              <a:t>Focus on core brands</a:t>
            </a:r>
          </a:p>
          <a:p>
            <a:pPr eaLnBrk="1" hangingPunct="1">
              <a:buFont typeface="Arial" charset="0"/>
              <a:buChar char="•"/>
            </a:pPr>
            <a:r>
              <a:rPr lang="en-US" smtClean="0"/>
              <a:t>Increase advertising</a:t>
            </a:r>
          </a:p>
          <a:p>
            <a:pPr eaLnBrk="1" hangingPunct="1">
              <a:buFont typeface="Arial" charset="0"/>
              <a:buChar char="•"/>
            </a:pPr>
            <a:r>
              <a:rPr lang="en-US" smtClean="0"/>
              <a:t>Introduce new products</a:t>
            </a:r>
          </a:p>
          <a:p>
            <a:pPr eaLnBrk="1" hangingPunct="1">
              <a:buFont typeface="Arial" charset="0"/>
              <a:buChar char="•"/>
            </a:pPr>
            <a:r>
              <a:rPr lang="en-US" smtClean="0"/>
              <a:t>Focus on in-store selling, packaging</a:t>
            </a:r>
          </a:p>
          <a:p>
            <a:pPr eaLnBrk="1" hangingPunct="1">
              <a:buFont typeface="Arial" charset="0"/>
              <a:buChar char="•"/>
            </a:pPr>
            <a:r>
              <a:rPr lang="en-US" smtClean="0"/>
              <a:t>Use alternative methods of marketing</a:t>
            </a:r>
          </a:p>
          <a:p>
            <a:pPr eaLnBrk="1" hangingPunct="1">
              <a:buFont typeface="Arial" charset="0"/>
              <a:buChar char="•"/>
            </a:pPr>
            <a:endParaRPr lang="en-US" smtClean="0"/>
          </a:p>
        </p:txBody>
      </p:sp>
      <p:sp>
        <p:nvSpPr>
          <p:cNvPr id="89095" name="Text Box 11"/>
          <p:cNvSpPr txBox="1">
            <a:spLocks noChangeArrowheads="1"/>
          </p:cNvSpPr>
          <p:nvPr/>
        </p:nvSpPr>
        <p:spPr bwMode="auto">
          <a:xfrm>
            <a:off x="990600" y="5897563"/>
            <a:ext cx="7543800" cy="461962"/>
          </a:xfrm>
          <a:prstGeom prst="rect">
            <a:avLst/>
          </a:prstGeom>
          <a:noFill/>
          <a:ln w="9525">
            <a:noFill/>
            <a:miter lim="800000"/>
            <a:headEnd/>
            <a:tailEnd/>
          </a:ln>
        </p:spPr>
        <p:txBody>
          <a:bodyPr>
            <a:spAutoFit/>
          </a:bodyPr>
          <a:lstStyle/>
          <a:p>
            <a:r>
              <a:rPr lang="en-US" sz="1200"/>
              <a:t>Source: Adapted from Vanessa L. Facenda, “A Swift Kick to the Privates,” </a:t>
            </a:r>
            <a:r>
              <a:rPr lang="en-US" sz="1200" i="1"/>
              <a:t>Brandweek</a:t>
            </a:r>
            <a:r>
              <a:rPr lang="en-US" sz="1200"/>
              <a:t>, Vol. 48, No. 31 (September 3, 2007), pp. 24-28.</a:t>
            </a:r>
          </a:p>
        </p:txBody>
      </p:sp>
      <p:sp>
        <p:nvSpPr>
          <p:cNvPr id="89096" name="Rectangle 14"/>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89097" name="Rectangle 15"/>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9098" name="Text Box 16"/>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17 </a:t>
            </a:r>
          </a:p>
        </p:txBody>
      </p:sp>
      <p:sp>
        <p:nvSpPr>
          <p:cNvPr id="89099" name="Rectangle 17"/>
          <p:cNvSpPr>
            <a:spLocks noChangeArrowheads="1"/>
          </p:cNvSpPr>
          <p:nvPr/>
        </p:nvSpPr>
        <p:spPr bwMode="auto">
          <a:xfrm>
            <a:off x="609600" y="838200"/>
            <a:ext cx="7162800" cy="533400"/>
          </a:xfrm>
          <a:prstGeom prst="rect">
            <a:avLst/>
          </a:prstGeom>
          <a:noFill/>
          <a:ln w="9525">
            <a:noFill/>
            <a:miter lim="800000"/>
            <a:headEnd/>
            <a:tailEnd/>
          </a:ln>
        </p:spPr>
        <p:txBody>
          <a:bodyPr lIns="92075" tIns="46038" rIns="92075" bIns="46038" anchor="ctr"/>
          <a:lstStyle/>
          <a:p>
            <a:pPr eaLnBrk="0" hangingPunct="0"/>
            <a:r>
              <a:rPr lang="en-US" b="1"/>
              <a:t>Tactics Used to Combat Private Labels</a:t>
            </a:r>
            <a:endParaRPr lang="en-US" sz="3600">
              <a:solidFill>
                <a:srgbClr val="B2B2B2"/>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91138" name="Slide Number Placeholder 5"/>
          <p:cNvSpPr>
            <a:spLocks noGrp="1"/>
          </p:cNvSpPr>
          <p:nvPr>
            <p:ph type="sldNum" sz="quarter" idx="12"/>
          </p:nvPr>
        </p:nvSpPr>
        <p:spPr>
          <a:noFill/>
        </p:spPr>
        <p:txBody>
          <a:bodyPr/>
          <a:lstStyle/>
          <a:p>
            <a:r>
              <a:rPr lang="en-US" smtClean="0">
                <a:latin typeface="Arial" charset="0"/>
                <a:cs typeface="Arial" charset="0"/>
              </a:rPr>
              <a:t>2-</a:t>
            </a:r>
            <a:fld id="{46A4CE0D-BEDB-4628-A297-30A3DC219780}" type="slidenum">
              <a:rPr lang="en-US" smtClean="0">
                <a:latin typeface="Arial" charset="0"/>
                <a:cs typeface="Arial" charset="0"/>
              </a:rPr>
              <a:pPr/>
              <a:t>38</a:t>
            </a:fld>
            <a:endParaRPr lang="en-US" smtClean="0">
              <a:latin typeface="Arial" charset="0"/>
              <a:cs typeface="Arial" charset="0"/>
            </a:endParaRPr>
          </a:p>
        </p:txBody>
      </p:sp>
      <p:sp>
        <p:nvSpPr>
          <p:cNvPr id="91139" name="Rectangle 2"/>
          <p:cNvSpPr>
            <a:spLocks noGrp="1" noChangeArrowheads="1"/>
          </p:cNvSpPr>
          <p:nvPr>
            <p:ph type="title"/>
          </p:nvPr>
        </p:nvSpPr>
        <p:spPr>
          <a:xfrm>
            <a:off x="762000" y="457200"/>
            <a:ext cx="8001000" cy="838200"/>
          </a:xfrm>
        </p:spPr>
        <p:txBody>
          <a:bodyPr/>
          <a:lstStyle/>
          <a:p>
            <a:pPr algn="ctr" eaLnBrk="1" hangingPunct="1"/>
            <a:r>
              <a:rPr lang="en-US" sz="6600" b="1" smtClean="0">
                <a:solidFill>
                  <a:srgbClr val="FF0000"/>
                </a:solidFill>
              </a:rPr>
              <a:t>Packaging</a:t>
            </a:r>
          </a:p>
        </p:txBody>
      </p:sp>
      <p:sp>
        <p:nvSpPr>
          <p:cNvPr id="91140" name="Rectangle 3"/>
          <p:cNvSpPr>
            <a:spLocks noGrp="1" noChangeArrowheads="1"/>
          </p:cNvSpPr>
          <p:nvPr>
            <p:ph type="body" idx="1"/>
          </p:nvPr>
        </p:nvSpPr>
        <p:spPr>
          <a:xfrm>
            <a:off x="1447800" y="1981200"/>
            <a:ext cx="7162800" cy="2895600"/>
          </a:xfrm>
        </p:spPr>
        <p:txBody>
          <a:bodyPr/>
          <a:lstStyle/>
          <a:p>
            <a:pPr eaLnBrk="1" hangingPunct="1">
              <a:buClr>
                <a:schemeClr val="tx1"/>
              </a:buClr>
              <a:buSzTx/>
              <a:buFontTx/>
              <a:buChar char="•"/>
            </a:pPr>
            <a:r>
              <a:rPr lang="en-US" sz="2800" smtClean="0"/>
              <a:t>Final opportunity to make impression</a:t>
            </a:r>
          </a:p>
          <a:p>
            <a:pPr eaLnBrk="1" hangingPunct="1">
              <a:buClr>
                <a:schemeClr val="tx1"/>
              </a:buClr>
              <a:buSzTx/>
              <a:buFontTx/>
              <a:buChar char="•"/>
            </a:pPr>
            <a:r>
              <a:rPr lang="en-US" sz="2800" smtClean="0"/>
              <a:t>69% of purchase decisions made in-store</a:t>
            </a:r>
          </a:p>
          <a:p>
            <a:pPr eaLnBrk="1" hangingPunct="1">
              <a:buClr>
                <a:schemeClr val="tx1"/>
              </a:buClr>
              <a:buSzTx/>
              <a:buFontTx/>
              <a:buChar char="•"/>
            </a:pPr>
            <a:r>
              <a:rPr lang="en-US" sz="2800" smtClean="0"/>
              <a:t>Have 3 seconds to catch attention</a:t>
            </a:r>
          </a:p>
          <a:p>
            <a:pPr eaLnBrk="1" hangingPunct="1">
              <a:buClr>
                <a:schemeClr val="tx1"/>
              </a:buClr>
              <a:buSzTx/>
              <a:buFontTx/>
              <a:buChar char="•"/>
            </a:pPr>
            <a:r>
              <a:rPr lang="en-US" sz="2800" smtClean="0"/>
              <a:t>Needs to stand out</a:t>
            </a:r>
          </a:p>
          <a:p>
            <a:pPr eaLnBrk="1" hangingPunct="1">
              <a:buClr>
                <a:schemeClr val="tx1"/>
              </a:buClr>
              <a:buSzTx/>
              <a:buFontTx/>
              <a:buChar char="•"/>
            </a:pPr>
            <a:r>
              <a:rPr lang="en-US" sz="2800" smtClean="0"/>
              <a:t>Tells customers what is inside</a:t>
            </a:r>
          </a:p>
        </p:txBody>
      </p:sp>
      <p:sp>
        <p:nvSpPr>
          <p:cNvPr id="9114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114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114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93186" name="Slide Number Placeholder 5"/>
          <p:cNvSpPr>
            <a:spLocks noGrp="1"/>
          </p:cNvSpPr>
          <p:nvPr>
            <p:ph type="sldNum" sz="quarter" idx="12"/>
          </p:nvPr>
        </p:nvSpPr>
        <p:spPr>
          <a:noFill/>
        </p:spPr>
        <p:txBody>
          <a:bodyPr/>
          <a:lstStyle/>
          <a:p>
            <a:r>
              <a:rPr lang="en-US" smtClean="0">
                <a:latin typeface="Arial" charset="0"/>
                <a:cs typeface="Arial" charset="0"/>
              </a:rPr>
              <a:t>2-</a:t>
            </a:r>
            <a:fld id="{89BE3D95-0688-4E29-95E6-44B63555A2E6}" type="slidenum">
              <a:rPr lang="en-US" smtClean="0">
                <a:latin typeface="Arial" charset="0"/>
                <a:cs typeface="Arial" charset="0"/>
              </a:rPr>
              <a:pPr/>
              <a:t>39</a:t>
            </a:fld>
            <a:endParaRPr lang="en-US" smtClean="0">
              <a:latin typeface="Arial" charset="0"/>
              <a:cs typeface="Arial" charset="0"/>
            </a:endParaRPr>
          </a:p>
        </p:txBody>
      </p:sp>
      <p:sp>
        <p:nvSpPr>
          <p:cNvPr id="9318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318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318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93190" name="Rectangle 14"/>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93191" name="Rectangle 15"/>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93192" name="Text Box 16"/>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18 </a:t>
            </a:r>
          </a:p>
        </p:txBody>
      </p:sp>
      <p:sp>
        <p:nvSpPr>
          <p:cNvPr id="93193" name="Rectangle 17"/>
          <p:cNvSpPr>
            <a:spLocks noChangeArrowheads="1"/>
          </p:cNvSpPr>
          <p:nvPr/>
        </p:nvSpPr>
        <p:spPr bwMode="auto">
          <a:xfrm>
            <a:off x="533400" y="838200"/>
            <a:ext cx="7162800" cy="533400"/>
          </a:xfrm>
          <a:prstGeom prst="rect">
            <a:avLst/>
          </a:prstGeom>
          <a:noFill/>
          <a:ln w="9525">
            <a:noFill/>
            <a:miter lim="800000"/>
            <a:headEnd/>
            <a:tailEnd/>
          </a:ln>
        </p:spPr>
        <p:txBody>
          <a:bodyPr lIns="92075" tIns="46038" rIns="92075" bIns="46038" anchor="ctr"/>
          <a:lstStyle/>
          <a:p>
            <a:pPr eaLnBrk="0" hangingPunct="0"/>
            <a:r>
              <a:rPr lang="en-US" sz="2800" b="1"/>
              <a:t>Primary Purposes of Packaging</a:t>
            </a:r>
            <a:endParaRPr lang="en-US" sz="4000">
              <a:solidFill>
                <a:srgbClr val="B2B2B2"/>
              </a:solidFill>
              <a:latin typeface="Book Antiqua" pitchFamily="18" charset="0"/>
            </a:endParaRPr>
          </a:p>
        </p:txBody>
      </p:sp>
      <p:sp>
        <p:nvSpPr>
          <p:cNvPr id="93194" name="Content Placeholder 1"/>
          <p:cNvSpPr>
            <a:spLocks noGrp="1"/>
          </p:cNvSpPr>
          <p:nvPr>
            <p:ph idx="1"/>
          </p:nvPr>
        </p:nvSpPr>
        <p:spPr>
          <a:xfrm>
            <a:off x="1066800" y="1828800"/>
            <a:ext cx="7772400" cy="4114800"/>
          </a:xfrm>
        </p:spPr>
        <p:txBody>
          <a:bodyPr/>
          <a:lstStyle/>
          <a:p>
            <a:r>
              <a:rPr lang="en-US" sz="2800" smtClean="0"/>
              <a:t>Protect product</a:t>
            </a:r>
          </a:p>
          <a:p>
            <a:r>
              <a:rPr lang="en-US" sz="2800" smtClean="0"/>
              <a:t>Provide for ease of shipping and handling</a:t>
            </a:r>
          </a:p>
          <a:p>
            <a:r>
              <a:rPr lang="en-US" sz="2800" smtClean="0"/>
              <a:t>Provide for easy placement on shelves</a:t>
            </a:r>
          </a:p>
          <a:p>
            <a:r>
              <a:rPr lang="en-US" sz="2800" smtClean="0"/>
              <a:t>Prevent or reduce theft</a:t>
            </a:r>
          </a:p>
          <a:p>
            <a:r>
              <a:rPr lang="en-US" sz="2800" smtClean="0"/>
              <a:t>Prevent tampering (drugs and food)</a:t>
            </a:r>
          </a:p>
          <a:p>
            <a:r>
              <a:rPr lang="en-US" sz="2800" smtClean="0"/>
              <a:t>Meet consumer needs for speed, convenience, and portability</a:t>
            </a:r>
          </a:p>
          <a:p>
            <a:r>
              <a:rPr lang="en-US" sz="2800" smtClean="0"/>
              <a:t>Communicate marketing message</a:t>
            </a:r>
          </a:p>
          <a:p>
            <a:endParaRPr lang="en-US" sz="28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oter Placeholder 4"/>
          <p:cNvSpPr>
            <a:spLocks noGrp="1"/>
          </p:cNvSpPr>
          <p:nvPr>
            <p:ph type="ftr" sz="quarter" idx="11"/>
          </p:nvPr>
        </p:nvSpPr>
        <p:spPr>
          <a:xfrm>
            <a:off x="17526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21506" name="Slide Number Placeholder 5"/>
          <p:cNvSpPr>
            <a:spLocks noGrp="1"/>
          </p:cNvSpPr>
          <p:nvPr>
            <p:ph type="sldNum" sz="quarter" idx="12"/>
          </p:nvPr>
        </p:nvSpPr>
        <p:spPr>
          <a:noFill/>
        </p:spPr>
        <p:txBody>
          <a:bodyPr/>
          <a:lstStyle/>
          <a:p>
            <a:r>
              <a:rPr lang="en-US" smtClean="0">
                <a:latin typeface="Arial" charset="0"/>
                <a:cs typeface="Arial" charset="0"/>
              </a:rPr>
              <a:t>2-</a:t>
            </a:r>
            <a:fld id="{90EB6B97-B214-4771-9779-59365F4E8D1B}" type="slidenum">
              <a:rPr lang="en-US" smtClean="0">
                <a:latin typeface="Arial" charset="0"/>
                <a:cs typeface="Arial" charset="0"/>
              </a:rPr>
              <a:pPr/>
              <a:t>4</a:t>
            </a:fld>
            <a:endParaRPr lang="en-US" smtClean="0">
              <a:latin typeface="Arial" charset="0"/>
              <a:cs typeface="Arial" charset="0"/>
            </a:endParaRPr>
          </a:p>
        </p:txBody>
      </p:sp>
      <p:sp>
        <p:nvSpPr>
          <p:cNvPr id="21507" name="Rectangle 2"/>
          <p:cNvSpPr>
            <a:spLocks noGrp="1" noChangeArrowheads="1"/>
          </p:cNvSpPr>
          <p:nvPr>
            <p:ph type="title"/>
          </p:nvPr>
        </p:nvSpPr>
        <p:spPr>
          <a:xfrm>
            <a:off x="3048000" y="1905000"/>
            <a:ext cx="4876800" cy="762000"/>
          </a:xfrm>
        </p:spPr>
        <p:txBody>
          <a:bodyPr/>
          <a:lstStyle/>
          <a:p>
            <a:pPr algn="ctr" eaLnBrk="1" hangingPunct="1"/>
            <a:r>
              <a:rPr lang="en-US" sz="3200" b="1" smtClean="0">
                <a:solidFill>
                  <a:srgbClr val="FF3300"/>
                </a:solidFill>
              </a:rPr>
              <a:t>Chapter Objectives</a:t>
            </a:r>
          </a:p>
        </p:txBody>
      </p:sp>
      <p:sp>
        <p:nvSpPr>
          <p:cNvPr id="16389" name="Rectangle 3"/>
          <p:cNvSpPr>
            <a:spLocks noGrp="1" noChangeArrowheads="1"/>
          </p:cNvSpPr>
          <p:nvPr>
            <p:ph type="body" idx="1"/>
          </p:nvPr>
        </p:nvSpPr>
        <p:spPr>
          <a:xfrm>
            <a:off x="457200" y="3124200"/>
            <a:ext cx="8077200" cy="2590800"/>
          </a:xfrm>
        </p:spPr>
        <p:txBody>
          <a:bodyPr/>
          <a:lstStyle/>
          <a:p>
            <a:pPr marL="457200" indent="-457200" eaLnBrk="1" hangingPunct="1">
              <a:lnSpc>
                <a:spcPct val="90000"/>
              </a:lnSpc>
              <a:buClr>
                <a:schemeClr val="tx1"/>
              </a:buClr>
              <a:buFont typeface="+mj-lt"/>
              <a:buAutoNum type="arabicPeriod" startAt="5"/>
              <a:defRPr/>
            </a:pPr>
            <a:r>
              <a:rPr lang="en-US" sz="2400" dirty="0" smtClean="0"/>
              <a:t>What different kinds of brands can firms offer?</a:t>
            </a:r>
          </a:p>
          <a:p>
            <a:pPr marL="457200" indent="-457200" eaLnBrk="1" hangingPunct="1">
              <a:lnSpc>
                <a:spcPct val="90000"/>
              </a:lnSpc>
              <a:buClr>
                <a:schemeClr val="tx1"/>
              </a:buClr>
              <a:buFont typeface="+mj-lt"/>
              <a:buAutoNum type="arabicPeriod" startAt="5"/>
              <a:defRPr/>
            </a:pPr>
            <a:r>
              <a:rPr lang="en-US" sz="2400" dirty="0" smtClean="0"/>
              <a:t>How are brands developed, built, and sustained in order to build brand equity and fend off perceptions of brand parity?</a:t>
            </a:r>
          </a:p>
          <a:p>
            <a:pPr marL="457200" indent="-457200" eaLnBrk="1" hangingPunct="1">
              <a:lnSpc>
                <a:spcPct val="90000"/>
              </a:lnSpc>
              <a:buClr>
                <a:schemeClr val="tx1"/>
              </a:buClr>
              <a:buFont typeface="+mj-lt"/>
              <a:buAutoNum type="arabicPeriod" startAt="5"/>
              <a:defRPr/>
            </a:pPr>
            <a:r>
              <a:rPr lang="en-US" sz="2400" dirty="0" smtClean="0"/>
              <a:t>What current trends affect private brands?</a:t>
            </a:r>
          </a:p>
          <a:p>
            <a:pPr marL="457200" indent="-457200" eaLnBrk="1" hangingPunct="1">
              <a:lnSpc>
                <a:spcPct val="90000"/>
              </a:lnSpc>
              <a:buClr>
                <a:schemeClr val="tx1"/>
              </a:buClr>
              <a:buFont typeface="+mj-lt"/>
              <a:buAutoNum type="arabicPeriod" startAt="5"/>
              <a:defRPr/>
            </a:pPr>
            <a:r>
              <a:rPr lang="en-US" sz="2400" dirty="0" smtClean="0"/>
              <a:t>How are packages and labels used to support an IMC program, both domestically and in foreign settings?</a:t>
            </a:r>
          </a:p>
          <a:p>
            <a:pPr marL="514350" indent="-514350" eaLnBrk="1" hangingPunct="1">
              <a:lnSpc>
                <a:spcPct val="90000"/>
              </a:lnSpc>
              <a:buFont typeface="+mj-lt"/>
              <a:buAutoNum type="arabicPeriod" startAt="5"/>
              <a:defRPr/>
            </a:pPr>
            <a:endParaRPr lang="en-US" sz="2800" dirty="0" smtClean="0"/>
          </a:p>
        </p:txBody>
      </p:sp>
      <p:sp>
        <p:nvSpPr>
          <p:cNvPr id="21509" name="Text Box 4"/>
          <p:cNvSpPr txBox="1">
            <a:spLocks noChangeArrowheads="1"/>
          </p:cNvSpPr>
          <p:nvPr/>
        </p:nvSpPr>
        <p:spPr bwMode="auto">
          <a:xfrm>
            <a:off x="3060700" y="457200"/>
            <a:ext cx="4705350" cy="1190625"/>
          </a:xfrm>
          <a:prstGeom prst="rect">
            <a:avLst/>
          </a:prstGeom>
          <a:noFill/>
          <a:ln w="9525">
            <a:noFill/>
            <a:miter lim="800000"/>
            <a:headEnd/>
            <a:tailEnd/>
          </a:ln>
        </p:spPr>
        <p:txBody>
          <a:bodyPr wrap="none">
            <a:spAutoFit/>
          </a:bodyPr>
          <a:lstStyle/>
          <a:p>
            <a:pPr algn="ctr"/>
            <a:r>
              <a:rPr lang="en-US" sz="3600">
                <a:solidFill>
                  <a:srgbClr val="000099"/>
                </a:solidFill>
              </a:rPr>
              <a:t>  Brand and Corporate</a:t>
            </a:r>
          </a:p>
          <a:p>
            <a:pPr algn="ctr"/>
            <a:r>
              <a:rPr lang="en-US" sz="3600">
                <a:solidFill>
                  <a:srgbClr val="000099"/>
                </a:solidFill>
              </a:rPr>
              <a:t>Image Management</a:t>
            </a:r>
            <a:endParaRPr lang="en-US" sz="3200">
              <a:solidFill>
                <a:srgbClr val="000099"/>
              </a:solidFill>
            </a:endParaRPr>
          </a:p>
        </p:txBody>
      </p:sp>
      <p:sp>
        <p:nvSpPr>
          <p:cNvPr id="21510"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1511" name="Rectangle 5"/>
          <p:cNvSpPr>
            <a:spLocks noChangeArrowheads="1"/>
          </p:cNvSpPr>
          <p:nvPr/>
        </p:nvSpPr>
        <p:spPr bwMode="auto">
          <a:xfrm>
            <a:off x="0" y="0"/>
            <a:ext cx="2743200" cy="25146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1512" name="Text Box 7"/>
          <p:cNvSpPr txBox="1">
            <a:spLocks noChangeArrowheads="1"/>
          </p:cNvSpPr>
          <p:nvPr/>
        </p:nvSpPr>
        <p:spPr bwMode="auto">
          <a:xfrm>
            <a:off x="609600" y="533400"/>
            <a:ext cx="1295400" cy="1446213"/>
          </a:xfrm>
          <a:prstGeom prst="rect">
            <a:avLst/>
          </a:prstGeom>
          <a:noFill/>
          <a:ln w="12700">
            <a:noFill/>
            <a:miter lim="800000"/>
            <a:headEnd type="none" w="sm" len="sm"/>
            <a:tailEnd type="none" w="sm" len="sm"/>
          </a:ln>
        </p:spPr>
        <p:txBody>
          <a:bodyPr>
            <a:spAutoFit/>
          </a:bodyPr>
          <a:lstStyle/>
          <a:p>
            <a:pPr algn="ctr">
              <a:spcBef>
                <a:spcPct val="50000"/>
              </a:spcBef>
            </a:pPr>
            <a:r>
              <a:rPr lang="en-US" sz="8800">
                <a:solidFill>
                  <a:srgbClr val="CC3300"/>
                </a:solidFill>
              </a:rPr>
              <a:t>2</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95234" name="Slide Number Placeholder 5"/>
          <p:cNvSpPr>
            <a:spLocks noGrp="1"/>
          </p:cNvSpPr>
          <p:nvPr>
            <p:ph type="sldNum" sz="quarter" idx="12"/>
          </p:nvPr>
        </p:nvSpPr>
        <p:spPr>
          <a:noFill/>
        </p:spPr>
        <p:txBody>
          <a:bodyPr/>
          <a:lstStyle/>
          <a:p>
            <a:r>
              <a:rPr lang="en-US" smtClean="0">
                <a:latin typeface="Arial" charset="0"/>
                <a:cs typeface="Arial" charset="0"/>
              </a:rPr>
              <a:t>2-</a:t>
            </a:r>
            <a:fld id="{66021873-202B-4817-8C5B-301E410FCAC6}" type="slidenum">
              <a:rPr lang="en-US" smtClean="0">
                <a:latin typeface="Arial" charset="0"/>
                <a:cs typeface="Arial" charset="0"/>
              </a:rPr>
              <a:pPr/>
              <a:t>40</a:t>
            </a:fld>
            <a:endParaRPr lang="en-US" smtClean="0">
              <a:latin typeface="Arial" charset="0"/>
              <a:cs typeface="Arial" charset="0"/>
            </a:endParaRPr>
          </a:p>
        </p:txBody>
      </p:sp>
      <p:sp>
        <p:nvSpPr>
          <p:cNvPr id="95235" name="Rectangle 2"/>
          <p:cNvSpPr>
            <a:spLocks noGrp="1" noChangeArrowheads="1"/>
          </p:cNvSpPr>
          <p:nvPr>
            <p:ph type="title"/>
          </p:nvPr>
        </p:nvSpPr>
        <p:spPr>
          <a:xfrm>
            <a:off x="838200" y="914400"/>
            <a:ext cx="6705600" cy="838200"/>
          </a:xfrm>
        </p:spPr>
        <p:txBody>
          <a:bodyPr/>
          <a:lstStyle/>
          <a:p>
            <a:pPr algn="ctr" eaLnBrk="1" hangingPunct="1"/>
            <a:r>
              <a:rPr lang="en-US" sz="8000" b="1" smtClean="0">
                <a:solidFill>
                  <a:srgbClr val="FF0000"/>
                </a:solidFill>
              </a:rPr>
              <a:t>Labels</a:t>
            </a:r>
          </a:p>
        </p:txBody>
      </p:sp>
      <p:sp>
        <p:nvSpPr>
          <p:cNvPr id="95236" name="Rectangle 3"/>
          <p:cNvSpPr>
            <a:spLocks noGrp="1" noChangeArrowheads="1"/>
          </p:cNvSpPr>
          <p:nvPr>
            <p:ph type="body" idx="1"/>
          </p:nvPr>
        </p:nvSpPr>
        <p:spPr>
          <a:xfrm>
            <a:off x="1447800" y="2209800"/>
            <a:ext cx="6019800" cy="1905000"/>
          </a:xfrm>
        </p:spPr>
        <p:txBody>
          <a:bodyPr/>
          <a:lstStyle/>
          <a:p>
            <a:pPr eaLnBrk="1" hangingPunct="1">
              <a:lnSpc>
                <a:spcPct val="150000"/>
              </a:lnSpc>
              <a:buClr>
                <a:schemeClr val="tx1"/>
              </a:buClr>
              <a:buFontTx/>
              <a:buChar char="•"/>
            </a:pPr>
            <a:r>
              <a:rPr lang="en-US" sz="2800" smtClean="0"/>
              <a:t>Must meet legal requirements</a:t>
            </a:r>
          </a:p>
          <a:p>
            <a:pPr eaLnBrk="1" hangingPunct="1">
              <a:lnSpc>
                <a:spcPct val="150000"/>
              </a:lnSpc>
              <a:buClr>
                <a:schemeClr val="tx1"/>
              </a:buClr>
              <a:buFont typeface="Arial" charset="0"/>
              <a:buChar char="•"/>
            </a:pPr>
            <a:r>
              <a:rPr lang="en-US" sz="2800" smtClean="0"/>
              <a:t>Provide marketing opportunity</a:t>
            </a:r>
          </a:p>
        </p:txBody>
      </p:sp>
      <p:sp>
        <p:nvSpPr>
          <p:cNvPr id="9523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523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523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95240" name="Picture 10" descr="label"/>
          <p:cNvPicPr>
            <a:picLocks noChangeAspect="1" noChangeArrowheads="1"/>
          </p:cNvPicPr>
          <p:nvPr/>
        </p:nvPicPr>
        <p:blipFill>
          <a:blip r:embed="rId3"/>
          <a:srcRect/>
          <a:stretch>
            <a:fillRect/>
          </a:stretch>
        </p:blipFill>
        <p:spPr bwMode="auto">
          <a:xfrm>
            <a:off x="7510463" y="152400"/>
            <a:ext cx="1328737" cy="6224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Footer Placeholder 4"/>
          <p:cNvSpPr>
            <a:spLocks noGrp="1"/>
          </p:cNvSpPr>
          <p:nvPr>
            <p:ph type="ftr" sz="quarter" idx="11"/>
          </p:nvPr>
        </p:nvSpPr>
        <p:spPr>
          <a:xfrm>
            <a:off x="1676400" y="6553200"/>
            <a:ext cx="6781800" cy="381000"/>
          </a:xfrm>
          <a:noFill/>
        </p:spPr>
        <p:txBody>
          <a:bodyPr/>
          <a:lstStyle/>
          <a:p>
            <a:pPr eaLnBrk="0" hangingPunct="0"/>
            <a:r>
              <a:rPr lang="en-US" sz="1200">
                <a:latin typeface="Arial" charset="0"/>
                <a:cs typeface="Arial" charset="0"/>
              </a:rPr>
              <a:t>Copyright ©2014 by Pearson Education, Inc. All rights reserved. </a:t>
            </a:r>
          </a:p>
        </p:txBody>
      </p:sp>
      <p:sp>
        <p:nvSpPr>
          <p:cNvPr id="97282" name="Slide Number Placeholder 5"/>
          <p:cNvSpPr>
            <a:spLocks noGrp="1"/>
          </p:cNvSpPr>
          <p:nvPr>
            <p:ph type="sldNum" sz="quarter" idx="12"/>
          </p:nvPr>
        </p:nvSpPr>
        <p:spPr>
          <a:noFill/>
        </p:spPr>
        <p:txBody>
          <a:bodyPr/>
          <a:lstStyle/>
          <a:p>
            <a:r>
              <a:rPr lang="en-US" smtClean="0">
                <a:latin typeface="Arial" charset="0"/>
                <a:cs typeface="Arial" charset="0"/>
              </a:rPr>
              <a:t>2-</a:t>
            </a:r>
            <a:fld id="{6DA99949-EBEF-4F0E-81B0-771A40C774D5}" type="slidenum">
              <a:rPr lang="en-US" smtClean="0">
                <a:latin typeface="Arial" charset="0"/>
                <a:cs typeface="Arial" charset="0"/>
              </a:rPr>
              <a:pPr/>
              <a:t>41</a:t>
            </a:fld>
            <a:endParaRPr lang="en-US" smtClean="0">
              <a:latin typeface="Arial" charset="0"/>
              <a:cs typeface="Arial" charset="0"/>
            </a:endParaRPr>
          </a:p>
        </p:txBody>
      </p:sp>
      <p:sp>
        <p:nvSpPr>
          <p:cNvPr id="9728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728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728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97286" name="Rectangle 14"/>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97287" name="Rectangle 15"/>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97288" name="Text Box 16"/>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2 . 19 </a:t>
            </a:r>
          </a:p>
        </p:txBody>
      </p:sp>
      <p:sp>
        <p:nvSpPr>
          <p:cNvPr id="97289" name="Rectangle 17"/>
          <p:cNvSpPr>
            <a:spLocks noChangeArrowheads="1"/>
          </p:cNvSpPr>
          <p:nvPr/>
        </p:nvSpPr>
        <p:spPr bwMode="auto">
          <a:xfrm>
            <a:off x="533400" y="838200"/>
            <a:ext cx="7162800" cy="533400"/>
          </a:xfrm>
          <a:prstGeom prst="rect">
            <a:avLst/>
          </a:prstGeom>
          <a:noFill/>
          <a:ln w="9525">
            <a:noFill/>
            <a:miter lim="800000"/>
            <a:headEnd/>
            <a:tailEnd/>
          </a:ln>
        </p:spPr>
        <p:txBody>
          <a:bodyPr lIns="92075" tIns="46038" rIns="92075" bIns="46038" anchor="ctr"/>
          <a:lstStyle/>
          <a:p>
            <a:pPr eaLnBrk="0" hangingPunct="0"/>
            <a:r>
              <a:rPr lang="en-US" sz="2800" b="1"/>
              <a:t>Uses for QR Codes Packages and Labels</a:t>
            </a:r>
            <a:endParaRPr lang="en-US" sz="4000">
              <a:solidFill>
                <a:srgbClr val="B2B2B2"/>
              </a:solidFill>
              <a:latin typeface="Book Antiqua" pitchFamily="18" charset="0"/>
            </a:endParaRPr>
          </a:p>
        </p:txBody>
      </p:sp>
      <p:sp>
        <p:nvSpPr>
          <p:cNvPr id="97290" name="Content Placeholder 1"/>
          <p:cNvSpPr>
            <a:spLocks noGrp="1"/>
          </p:cNvSpPr>
          <p:nvPr>
            <p:ph idx="1"/>
          </p:nvPr>
        </p:nvSpPr>
        <p:spPr>
          <a:xfrm>
            <a:off x="1066800" y="1828800"/>
            <a:ext cx="7772400" cy="3581400"/>
          </a:xfrm>
        </p:spPr>
        <p:txBody>
          <a:bodyPr/>
          <a:lstStyle/>
          <a:p>
            <a:r>
              <a:rPr lang="en-US" sz="2800" smtClean="0"/>
              <a:t>Access product information</a:t>
            </a:r>
          </a:p>
          <a:p>
            <a:r>
              <a:rPr lang="en-US" sz="2800" smtClean="0"/>
              <a:t>Access videos on product use</a:t>
            </a:r>
          </a:p>
          <a:p>
            <a:r>
              <a:rPr lang="en-US" sz="2800" smtClean="0"/>
              <a:t>Access recipes and nutritional information</a:t>
            </a:r>
          </a:p>
          <a:p>
            <a:r>
              <a:rPr lang="en-US" sz="2800" smtClean="0"/>
              <a:t>Compare sizes, brands, and styles</a:t>
            </a:r>
          </a:p>
          <a:p>
            <a:r>
              <a:rPr lang="en-US" sz="2800" smtClean="0"/>
              <a:t>Access to product reviews and ratings</a:t>
            </a:r>
          </a:p>
          <a:p>
            <a:r>
              <a:rPr lang="en-US" sz="2800" smtClean="0"/>
              <a:t>Provide links to social media and entertainment sites</a:t>
            </a:r>
          </a:p>
        </p:txBody>
      </p:sp>
      <p:sp>
        <p:nvSpPr>
          <p:cNvPr id="97291" name="TextBox 11"/>
          <p:cNvSpPr txBox="1">
            <a:spLocks noChangeArrowheads="1"/>
          </p:cNvSpPr>
          <p:nvPr/>
        </p:nvSpPr>
        <p:spPr bwMode="auto">
          <a:xfrm>
            <a:off x="914400" y="5749925"/>
            <a:ext cx="7848600" cy="431800"/>
          </a:xfrm>
          <a:prstGeom prst="rect">
            <a:avLst/>
          </a:prstGeom>
          <a:noFill/>
          <a:ln w="9525">
            <a:noFill/>
            <a:miter lim="800000"/>
            <a:headEnd/>
            <a:tailEnd/>
          </a:ln>
        </p:spPr>
        <p:txBody>
          <a:bodyPr>
            <a:spAutoFit/>
          </a:bodyPr>
          <a:lstStyle/>
          <a:p>
            <a:r>
              <a:rPr lang="en-US" sz="1100"/>
              <a:t>Source: Based on Heidi Tolliver-Walker, “The Top Five Most Effective Ways to Use QR Codes on Packaging,” </a:t>
            </a:r>
            <a:r>
              <a:rPr lang="en-US" sz="1100" i="1"/>
              <a:t>Seybold Report: Analyzing Publishing Technologies</a:t>
            </a:r>
            <a:r>
              <a:rPr lang="en-US" sz="1100"/>
              <a:t>, Vol. 12, No. 1, January 9, 2012, pp. 2-6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99330" name="Slide Number Placeholder 5"/>
          <p:cNvSpPr>
            <a:spLocks noGrp="1"/>
          </p:cNvSpPr>
          <p:nvPr>
            <p:ph type="sldNum" sz="quarter" idx="12"/>
          </p:nvPr>
        </p:nvSpPr>
        <p:spPr>
          <a:noFill/>
        </p:spPr>
        <p:txBody>
          <a:bodyPr/>
          <a:lstStyle/>
          <a:p>
            <a:r>
              <a:rPr lang="en-US" smtClean="0">
                <a:latin typeface="Arial" charset="0"/>
                <a:cs typeface="Arial" charset="0"/>
              </a:rPr>
              <a:t>2-</a:t>
            </a:r>
            <a:fld id="{3C404790-BAE4-432D-90B0-9B6A3C5F1E44}" type="slidenum">
              <a:rPr lang="en-US" smtClean="0">
                <a:latin typeface="Arial" charset="0"/>
                <a:cs typeface="Arial" charset="0"/>
              </a:rPr>
              <a:pPr/>
              <a:t>42</a:t>
            </a:fld>
            <a:endParaRPr lang="en-US" smtClean="0">
              <a:latin typeface="Arial" charset="0"/>
              <a:cs typeface="Arial" charset="0"/>
            </a:endParaRPr>
          </a:p>
        </p:txBody>
      </p:sp>
      <p:sp>
        <p:nvSpPr>
          <p:cNvPr id="99331" name="Rectangle 2"/>
          <p:cNvSpPr>
            <a:spLocks noGrp="1" noChangeArrowheads="1"/>
          </p:cNvSpPr>
          <p:nvPr>
            <p:ph type="title"/>
          </p:nvPr>
        </p:nvSpPr>
        <p:spPr>
          <a:xfrm>
            <a:off x="838200" y="533400"/>
            <a:ext cx="8001000" cy="838200"/>
          </a:xfrm>
        </p:spPr>
        <p:txBody>
          <a:bodyPr/>
          <a:lstStyle/>
          <a:p>
            <a:pPr algn="ctr" eaLnBrk="1" hangingPunct="1"/>
            <a:r>
              <a:rPr lang="en-US" sz="6600" b="1" smtClean="0">
                <a:solidFill>
                  <a:srgbClr val="FF0000"/>
                </a:solidFill>
              </a:rPr>
              <a:t>Ethical Issues</a:t>
            </a:r>
          </a:p>
        </p:txBody>
      </p:sp>
      <p:sp>
        <p:nvSpPr>
          <p:cNvPr id="99332" name="Rectangle 3"/>
          <p:cNvSpPr>
            <a:spLocks noGrp="1" noChangeArrowheads="1"/>
          </p:cNvSpPr>
          <p:nvPr>
            <p:ph type="body" idx="1"/>
          </p:nvPr>
        </p:nvSpPr>
        <p:spPr>
          <a:xfrm>
            <a:off x="1143000" y="1828800"/>
            <a:ext cx="7696200" cy="4038600"/>
          </a:xfrm>
        </p:spPr>
        <p:txBody>
          <a:bodyPr/>
          <a:lstStyle/>
          <a:p>
            <a:pPr eaLnBrk="1" hangingPunct="1">
              <a:lnSpc>
                <a:spcPct val="150000"/>
              </a:lnSpc>
              <a:buClr>
                <a:schemeClr val="tx1"/>
              </a:buClr>
              <a:buSzTx/>
              <a:buFontTx/>
              <a:buChar char="•"/>
            </a:pPr>
            <a:r>
              <a:rPr lang="en-US" smtClean="0"/>
              <a:t>Brand infringement</a:t>
            </a:r>
          </a:p>
          <a:p>
            <a:pPr eaLnBrk="1" hangingPunct="1">
              <a:lnSpc>
                <a:spcPct val="150000"/>
              </a:lnSpc>
              <a:buClr>
                <a:schemeClr val="tx1"/>
              </a:buClr>
              <a:buSzTx/>
              <a:buFontTx/>
              <a:buChar char="•"/>
            </a:pPr>
            <a:r>
              <a:rPr lang="en-US" smtClean="0"/>
              <a:t>Brand name becomes a generic term</a:t>
            </a:r>
          </a:p>
          <a:p>
            <a:pPr eaLnBrk="1" hangingPunct="1">
              <a:lnSpc>
                <a:spcPct val="150000"/>
              </a:lnSpc>
              <a:buClr>
                <a:schemeClr val="tx1"/>
              </a:buClr>
              <a:buSzTx/>
              <a:buFontTx/>
              <a:buChar char="•"/>
            </a:pPr>
            <a:r>
              <a:rPr lang="en-US" smtClean="0"/>
              <a:t>Domain or cyber squatting</a:t>
            </a:r>
          </a:p>
        </p:txBody>
      </p:sp>
      <p:sp>
        <p:nvSpPr>
          <p:cNvPr id="9933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933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933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oter Placeholder 4"/>
          <p:cNvSpPr>
            <a:spLocks noGrp="1"/>
          </p:cNvSpPr>
          <p:nvPr>
            <p:ph type="ftr" sz="quarter" idx="11"/>
          </p:nvPr>
        </p:nvSpPr>
        <p:spPr>
          <a:xfrm>
            <a:off x="16764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101378" name="Slide Number Placeholder 5"/>
          <p:cNvSpPr>
            <a:spLocks noGrp="1"/>
          </p:cNvSpPr>
          <p:nvPr>
            <p:ph type="sldNum" sz="quarter" idx="12"/>
          </p:nvPr>
        </p:nvSpPr>
        <p:spPr>
          <a:noFill/>
        </p:spPr>
        <p:txBody>
          <a:bodyPr/>
          <a:lstStyle/>
          <a:p>
            <a:r>
              <a:rPr lang="en-US" smtClean="0">
                <a:latin typeface="Arial" charset="0"/>
                <a:cs typeface="Arial" charset="0"/>
              </a:rPr>
              <a:t>2-</a:t>
            </a:r>
            <a:fld id="{0BBB1F8C-933E-436F-90CF-C1269985D7EE}" type="slidenum">
              <a:rPr lang="en-US" smtClean="0">
                <a:latin typeface="Arial" charset="0"/>
                <a:cs typeface="Arial" charset="0"/>
              </a:rPr>
              <a:pPr/>
              <a:t>43</a:t>
            </a:fld>
            <a:endParaRPr lang="en-US" smtClean="0">
              <a:latin typeface="Arial" charset="0"/>
              <a:cs typeface="Arial" charset="0"/>
            </a:endParaRPr>
          </a:p>
        </p:txBody>
      </p:sp>
      <p:sp>
        <p:nvSpPr>
          <p:cNvPr id="101379" name="Rectangle 2"/>
          <p:cNvSpPr>
            <a:spLocks noGrp="1" noChangeArrowheads="1"/>
          </p:cNvSpPr>
          <p:nvPr>
            <p:ph type="title"/>
          </p:nvPr>
        </p:nvSpPr>
        <p:spPr>
          <a:xfrm>
            <a:off x="762000" y="304800"/>
            <a:ext cx="8001000" cy="838200"/>
          </a:xfrm>
        </p:spPr>
        <p:txBody>
          <a:bodyPr/>
          <a:lstStyle/>
          <a:p>
            <a:pPr algn="ctr" eaLnBrk="1" hangingPunct="1"/>
            <a:r>
              <a:rPr lang="en-US" sz="4800" b="1" smtClean="0">
                <a:solidFill>
                  <a:srgbClr val="FF0000"/>
                </a:solidFill>
              </a:rPr>
              <a:t>International Implications</a:t>
            </a:r>
          </a:p>
        </p:txBody>
      </p:sp>
      <p:sp>
        <p:nvSpPr>
          <p:cNvPr id="101380" name="Rectangle 3"/>
          <p:cNvSpPr>
            <a:spLocks noGrp="1" noChangeArrowheads="1"/>
          </p:cNvSpPr>
          <p:nvPr>
            <p:ph type="body" idx="1"/>
          </p:nvPr>
        </p:nvSpPr>
        <p:spPr>
          <a:xfrm>
            <a:off x="1066800" y="1676400"/>
            <a:ext cx="7696200" cy="4495800"/>
          </a:xfrm>
        </p:spPr>
        <p:txBody>
          <a:bodyPr/>
          <a:lstStyle/>
          <a:p>
            <a:pPr eaLnBrk="1" hangingPunct="1">
              <a:buClr>
                <a:schemeClr val="tx1"/>
              </a:buClr>
              <a:buSzTx/>
              <a:buFontTx/>
              <a:buChar char="•"/>
            </a:pPr>
            <a:r>
              <a:rPr lang="en-US" sz="2600" smtClean="0"/>
              <a:t>Adaptation vs. standardization</a:t>
            </a:r>
          </a:p>
          <a:p>
            <a:pPr eaLnBrk="1" hangingPunct="1">
              <a:buClr>
                <a:schemeClr val="tx1"/>
              </a:buClr>
              <a:buSzTx/>
              <a:buFontTx/>
              <a:buChar char="•"/>
            </a:pPr>
            <a:r>
              <a:rPr lang="en-US" sz="2600" smtClean="0"/>
              <a:t>Standardization reduces costs</a:t>
            </a:r>
          </a:p>
          <a:p>
            <a:pPr eaLnBrk="1" hangingPunct="1">
              <a:buClr>
                <a:schemeClr val="tx1"/>
              </a:buClr>
              <a:buSzTx/>
              <a:buFontTx/>
              <a:buChar char="•"/>
            </a:pPr>
            <a:r>
              <a:rPr lang="en-US" sz="2600" smtClean="0"/>
              <a:t>Shrinking world </a:t>
            </a:r>
            <a:r>
              <a:rPr lang="en-US" sz="2600" smtClean="0">
                <a:sym typeface="Wingdings" pitchFamily="2" charset="2"/>
              </a:rPr>
              <a:t> standardization</a:t>
            </a:r>
          </a:p>
          <a:p>
            <a:pPr eaLnBrk="1" hangingPunct="1">
              <a:buClr>
                <a:schemeClr val="tx1"/>
              </a:buClr>
              <a:buSzTx/>
              <a:buFontTx/>
              <a:buChar char="•"/>
            </a:pPr>
            <a:r>
              <a:rPr lang="en-US" sz="2600" smtClean="0">
                <a:sym typeface="Wingdings" pitchFamily="2" charset="2"/>
              </a:rPr>
              <a:t>High-profile, high-involvement – global brand</a:t>
            </a:r>
          </a:p>
          <a:p>
            <a:pPr eaLnBrk="1" hangingPunct="1">
              <a:buClr>
                <a:schemeClr val="tx1"/>
              </a:buClr>
              <a:buSzTx/>
              <a:buFontTx/>
              <a:buChar char="•"/>
            </a:pPr>
            <a:r>
              <a:rPr lang="en-US" sz="2600" smtClean="0">
                <a:sym typeface="Wingdings" pitchFamily="2" charset="2"/>
              </a:rPr>
              <a:t>Low-involvement products – local brand</a:t>
            </a:r>
          </a:p>
          <a:p>
            <a:pPr eaLnBrk="1" hangingPunct="1">
              <a:buClr>
                <a:schemeClr val="tx1"/>
              </a:buClr>
              <a:buSzTx/>
              <a:buFontTx/>
              <a:buChar char="•"/>
            </a:pPr>
            <a:r>
              <a:rPr lang="en-US" sz="2600" smtClean="0">
                <a:sym typeface="Wingdings" pitchFamily="2" charset="2"/>
              </a:rPr>
              <a:t>Packaging and labeling</a:t>
            </a:r>
          </a:p>
          <a:p>
            <a:pPr eaLnBrk="1" hangingPunct="1">
              <a:buClr>
                <a:schemeClr val="tx1"/>
              </a:buClr>
              <a:buSzTx/>
              <a:buFontTx/>
              <a:buChar char="•"/>
            </a:pPr>
            <a:r>
              <a:rPr lang="en-US" sz="2600" smtClean="0">
                <a:sym typeface="Wingdings" pitchFamily="2" charset="2"/>
              </a:rPr>
              <a:t>Image and positioning issues</a:t>
            </a:r>
            <a:endParaRPr lang="en-US" sz="2600" smtClean="0"/>
          </a:p>
        </p:txBody>
      </p:sp>
      <p:sp>
        <p:nvSpPr>
          <p:cNvPr id="10138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0138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0138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914400" y="392113"/>
            <a:ext cx="7958138" cy="1284287"/>
          </a:xfrm>
        </p:spPr>
        <p:txBody>
          <a:bodyPr/>
          <a:lstStyle/>
          <a:p>
            <a:pPr algn="ctr"/>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2)</a:t>
            </a:r>
          </a:p>
        </p:txBody>
      </p:sp>
      <p:sp>
        <p:nvSpPr>
          <p:cNvPr id="103426" name="Footer Placeholder 3"/>
          <p:cNvSpPr>
            <a:spLocks noGrp="1"/>
          </p:cNvSpPr>
          <p:nvPr>
            <p:ph type="ftr" sz="quarter" idx="11"/>
          </p:nvPr>
        </p:nvSpPr>
        <p:spPr>
          <a:xfrm>
            <a:off x="1828800" y="6477000"/>
            <a:ext cx="5715000" cy="457200"/>
          </a:xfrm>
          <a:noFill/>
        </p:spPr>
        <p:txBody>
          <a:bodyPr/>
          <a:lstStyle/>
          <a:p>
            <a:r>
              <a:rPr lang="en-US">
                <a:latin typeface="Arial" charset="0"/>
                <a:cs typeface="Arial" charset="0"/>
              </a:rPr>
              <a:t>Copyright ©2014 by Pearson Education, Inc. All rights reserved.</a:t>
            </a:r>
          </a:p>
        </p:txBody>
      </p:sp>
      <p:sp>
        <p:nvSpPr>
          <p:cNvPr id="103427" name="Slide Number Placeholder 4"/>
          <p:cNvSpPr>
            <a:spLocks noGrp="1"/>
          </p:cNvSpPr>
          <p:nvPr>
            <p:ph type="sldNum" sz="quarter" idx="12"/>
          </p:nvPr>
        </p:nvSpPr>
        <p:spPr>
          <a:noFill/>
        </p:spPr>
        <p:txBody>
          <a:bodyPr/>
          <a:lstStyle/>
          <a:p>
            <a:r>
              <a:rPr lang="en-US" smtClean="0">
                <a:latin typeface="Arial" charset="0"/>
                <a:cs typeface="Arial" charset="0"/>
              </a:rPr>
              <a:t>1-</a:t>
            </a:r>
            <a:fld id="{0BDD3F9A-9D7A-4ED9-BA93-55BB94204102}" type="slidenum">
              <a:rPr lang="en-US" smtClean="0">
                <a:latin typeface="Arial" charset="0"/>
                <a:cs typeface="Arial" charset="0"/>
              </a:rPr>
              <a:pPr/>
              <a:t>44</a:t>
            </a:fld>
            <a:endParaRPr lang="en-US" smtClean="0">
              <a:latin typeface="Arial" charset="0"/>
              <a:cs typeface="Arial" charset="0"/>
            </a:endParaRPr>
          </a:p>
        </p:txBody>
      </p:sp>
      <p:sp>
        <p:nvSpPr>
          <p:cNvPr id="10342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0342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0343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103431" name="Content Placeholder 9"/>
          <p:cNvSpPr>
            <a:spLocks noGrp="1"/>
          </p:cNvSpPr>
          <p:nvPr>
            <p:ph idx="1"/>
          </p:nvPr>
        </p:nvSpPr>
        <p:spPr>
          <a:xfrm>
            <a:off x="1066800" y="1981200"/>
            <a:ext cx="7772400" cy="685800"/>
          </a:xfrm>
        </p:spPr>
        <p:txBody>
          <a:bodyPr/>
          <a:lstStyle/>
          <a:p>
            <a:pPr marL="0" indent="0">
              <a:buFont typeface="Wingdings" pitchFamily="2" charset="2"/>
              <a:buNone/>
            </a:pPr>
            <a:r>
              <a:rPr lang="en-US" smtClean="0"/>
              <a:t>Theme of campaign - </a:t>
            </a:r>
            <a:r>
              <a:rPr lang="en-US" sz="2400" smtClean="0"/>
              <a:t>Local people, local trust</a:t>
            </a: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eaLnBrk="0" hangingPunct="0">
              <a:defRPr/>
            </a:pPr>
            <a:r>
              <a:rPr lang="en-US" sz="1600" b="1" dirty="0" smtClean="0">
                <a:ln w="11430"/>
                <a:solidFill>
                  <a:srgbClr val="0070C0"/>
                </a:solidFill>
                <a:effectLst>
                  <a:outerShdw blurRad="50800" dist="39000" dir="5460000" algn="tl">
                    <a:srgbClr val="000000">
                      <a:alpha val="38000"/>
                    </a:srgbClr>
                  </a:outerShdw>
                </a:effectLst>
                <a:cs typeface="+mn-cs"/>
              </a:rPr>
              <a:t>C</a:t>
            </a:r>
            <a:r>
              <a:rPr lang="en-US" sz="1600" b="1" dirty="0" smtClean="0">
                <a:ln w="11430"/>
                <a:effectLst>
                  <a:outerShdw blurRad="50800" dist="39000" dir="5460000" algn="tl">
                    <a:srgbClr val="000000">
                      <a:alpha val="38000"/>
                    </a:srgbClr>
                  </a:outerShdw>
                </a:effectLst>
                <a:cs typeface="+mn-cs"/>
              </a:rPr>
              <a:t>low</a:t>
            </a:r>
            <a:r>
              <a:rPr lang="en-US" sz="1600" b="1" dirty="0" smtClean="0">
                <a:ln w="11430"/>
                <a:solidFill>
                  <a:srgbClr val="0070C0"/>
                </a:solidFill>
                <a:effectLst>
                  <a:outerShdw blurRad="50800" dist="39000" dir="5460000" algn="tl">
                    <a:srgbClr val="000000">
                      <a:alpha val="38000"/>
                    </a:srgbClr>
                  </a:outerShdw>
                </a:effectLst>
                <a:cs typeface="+mn-cs"/>
              </a:rPr>
              <a:t>B</a:t>
            </a:r>
            <a:r>
              <a:rPr lang="en-US" sz="1600" b="1" dirty="0" smtClean="0">
                <a:ln w="11430"/>
                <a:effectLst>
                  <a:outerShdw blurRad="50800" dist="39000" dir="5460000" algn="tl">
                    <a:srgbClr val="000000">
                      <a:alpha val="38000"/>
                    </a:srgbClr>
                  </a:outerShdw>
                </a:effectLst>
                <a:cs typeface="+mn-cs"/>
              </a:rPr>
              <a:t>aack</a:t>
            </a:r>
            <a:r>
              <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 </a:t>
            </a:r>
            <a:r>
              <a:rPr lang="en-US" sz="1600" b="1" dirty="0" smtClean="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103433" name="TextBox 1"/>
          <p:cNvSpPr txBox="1">
            <a:spLocks noChangeArrowheads="1"/>
          </p:cNvSpPr>
          <p:nvPr/>
        </p:nvSpPr>
        <p:spPr bwMode="auto">
          <a:xfrm>
            <a:off x="1317625" y="2586038"/>
            <a:ext cx="6815138" cy="461962"/>
          </a:xfrm>
          <a:prstGeom prst="rect">
            <a:avLst/>
          </a:prstGeom>
          <a:noFill/>
          <a:ln w="9525">
            <a:noFill/>
            <a:miter lim="800000"/>
            <a:headEnd/>
            <a:tailEnd/>
          </a:ln>
        </p:spPr>
        <p:txBody>
          <a:bodyPr wrap="none">
            <a:spAutoFit/>
          </a:bodyPr>
          <a:lstStyle/>
          <a:p>
            <a:pPr marL="342900" indent="-342900">
              <a:buFont typeface="Wingdings" pitchFamily="2" charset="2"/>
              <a:buChar char="§"/>
            </a:pPr>
            <a:r>
              <a:rPr lang="en-US"/>
              <a:t>Bank is located in Ouachita Parish - Louisiana</a:t>
            </a:r>
          </a:p>
        </p:txBody>
      </p:sp>
      <p:sp>
        <p:nvSpPr>
          <p:cNvPr id="3" name="Rectangle 2"/>
          <p:cNvSpPr/>
          <p:nvPr/>
        </p:nvSpPr>
        <p:spPr>
          <a:xfrm>
            <a:off x="1010625" y="3429000"/>
            <a:ext cx="7584127"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solidFill>
                  <a:srgbClr val="C00000"/>
                </a:solidFill>
                <a:effectLst>
                  <a:outerShdw blurRad="76200" dist="50800" dir="5400000" algn="tl" rotWithShape="0">
                    <a:srgbClr val="000000">
                      <a:alpha val="65000"/>
                    </a:srgbClr>
                  </a:outerShdw>
                </a:effectLst>
                <a:cs typeface="+mn-cs"/>
              </a:rPr>
              <a:t>Discussion Questions</a:t>
            </a:r>
            <a:endParaRPr lang="en-US" sz="5400" b="1" spc="50" dirty="0">
              <a:ln w="11430"/>
              <a:solidFill>
                <a:srgbClr val="C00000"/>
              </a:solidFill>
              <a:effectLst>
                <a:outerShdw blurRad="76200" dist="50800" dir="5400000" algn="tl" rotWithShape="0">
                  <a:srgbClr val="000000">
                    <a:alpha val="65000"/>
                  </a:srgbClr>
                </a:outerShdw>
              </a:effectLst>
              <a:cs typeface="+mn-cs"/>
            </a:endParaRPr>
          </a:p>
        </p:txBody>
      </p:sp>
      <p:sp>
        <p:nvSpPr>
          <p:cNvPr id="103435" name="TextBox 5"/>
          <p:cNvSpPr txBox="1">
            <a:spLocks noChangeArrowheads="1"/>
          </p:cNvSpPr>
          <p:nvPr/>
        </p:nvSpPr>
        <p:spPr bwMode="auto">
          <a:xfrm>
            <a:off x="1084263" y="4491038"/>
            <a:ext cx="7437437" cy="1570037"/>
          </a:xfrm>
          <a:prstGeom prst="rect">
            <a:avLst/>
          </a:prstGeom>
          <a:noFill/>
          <a:ln w="9525">
            <a:noFill/>
            <a:miter lim="800000"/>
            <a:headEnd/>
            <a:tailEnd/>
          </a:ln>
        </p:spPr>
        <p:txBody>
          <a:bodyPr wrap="none">
            <a:spAutoFit/>
          </a:bodyPr>
          <a:lstStyle/>
          <a:p>
            <a:pPr marL="457200" indent="-457200">
              <a:buFontTx/>
              <a:buAutoNum type="arabicPeriod"/>
            </a:pPr>
            <a:r>
              <a:rPr lang="en-US"/>
              <a:t>What image does the name suggest?</a:t>
            </a:r>
          </a:p>
          <a:p>
            <a:pPr marL="457200" indent="-457200">
              <a:buFontTx/>
              <a:buAutoNum type="arabicPeriod"/>
            </a:pPr>
            <a:r>
              <a:rPr lang="en-US"/>
              <a:t>What tangible elements impact the bank’s image?</a:t>
            </a:r>
          </a:p>
          <a:p>
            <a:pPr marL="457200" indent="-457200">
              <a:buFontTx/>
              <a:buAutoNum type="arabicPeriod"/>
            </a:pPr>
            <a:r>
              <a:rPr lang="en-US"/>
              <a:t>What intangible elements impact the image?</a:t>
            </a:r>
          </a:p>
          <a:p>
            <a:pPr marL="457200" indent="-457200">
              <a:buFontTx/>
              <a:buAutoNum type="arabicPeriod"/>
            </a:pPr>
            <a:r>
              <a:rPr lang="en-US"/>
              <a:t>Is the campaign them consistent with the name?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3" name="Footer Placeholder 4"/>
          <p:cNvSpPr>
            <a:spLocks noGrp="1"/>
          </p:cNvSpPr>
          <p:nvPr>
            <p:ph type="ftr" sz="quarter" idx="11"/>
          </p:nvPr>
        </p:nvSpPr>
        <p:spPr>
          <a:xfrm>
            <a:off x="16002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105474" name="Slide Number Placeholder 5"/>
          <p:cNvSpPr>
            <a:spLocks noGrp="1"/>
          </p:cNvSpPr>
          <p:nvPr>
            <p:ph type="sldNum" sz="quarter" idx="12"/>
          </p:nvPr>
        </p:nvSpPr>
        <p:spPr>
          <a:noFill/>
        </p:spPr>
        <p:txBody>
          <a:bodyPr/>
          <a:lstStyle/>
          <a:p>
            <a:r>
              <a:rPr lang="en-US" smtClean="0">
                <a:latin typeface="Arial" charset="0"/>
                <a:cs typeface="Arial" charset="0"/>
              </a:rPr>
              <a:t>2-</a:t>
            </a:r>
            <a:fld id="{AC99B527-88B9-4673-B280-EDD9548E87B6}" type="slidenum">
              <a:rPr lang="en-US" smtClean="0">
                <a:latin typeface="Arial" charset="0"/>
                <a:cs typeface="Arial" charset="0"/>
              </a:rPr>
              <a:pPr/>
              <a:t>45</a:t>
            </a:fld>
            <a:endParaRPr lang="en-US" smtClean="0">
              <a:latin typeface="Arial" charset="0"/>
              <a:cs typeface="Arial" charset="0"/>
            </a:endParaRPr>
          </a:p>
        </p:txBody>
      </p:sp>
      <p:sp>
        <p:nvSpPr>
          <p:cNvPr id="105475" name="Rectangle 3"/>
          <p:cNvSpPr>
            <a:spLocks noGrp="1" noChangeArrowheads="1"/>
          </p:cNvSpPr>
          <p:nvPr>
            <p:ph type="body" idx="1"/>
          </p:nvPr>
        </p:nvSpPr>
        <p:spPr>
          <a:xfrm>
            <a:off x="1111250" y="3638550"/>
            <a:ext cx="4527550" cy="2628900"/>
          </a:xfrm>
        </p:spPr>
        <p:txBody>
          <a:bodyPr/>
          <a:lstStyle/>
          <a:p>
            <a:pPr eaLnBrk="1" hangingPunct="1">
              <a:lnSpc>
                <a:spcPct val="90000"/>
              </a:lnSpc>
              <a:buClr>
                <a:schemeClr val="tx1"/>
              </a:buClr>
              <a:buSzTx/>
              <a:buFontTx/>
              <a:buChar char="•"/>
            </a:pPr>
            <a:r>
              <a:rPr lang="en-US" sz="2800" smtClean="0"/>
              <a:t>Easily recognizable</a:t>
            </a:r>
          </a:p>
          <a:p>
            <a:pPr eaLnBrk="1" hangingPunct="1">
              <a:lnSpc>
                <a:spcPct val="90000"/>
              </a:lnSpc>
              <a:buClr>
                <a:schemeClr val="tx1"/>
              </a:buClr>
              <a:buSzTx/>
              <a:buFontTx/>
              <a:buChar char="•"/>
            </a:pPr>
            <a:r>
              <a:rPr lang="en-US" sz="2800" smtClean="0"/>
              <a:t>Familiar</a:t>
            </a:r>
          </a:p>
          <a:p>
            <a:pPr eaLnBrk="1" hangingPunct="1">
              <a:lnSpc>
                <a:spcPct val="90000"/>
              </a:lnSpc>
              <a:buClr>
                <a:schemeClr val="tx1"/>
              </a:buClr>
              <a:buSzTx/>
              <a:buFontTx/>
              <a:buChar char="•"/>
            </a:pPr>
            <a:r>
              <a:rPr lang="en-US" sz="2800" smtClean="0"/>
              <a:t>Consensual meaning</a:t>
            </a:r>
          </a:p>
          <a:p>
            <a:pPr lvl="1" eaLnBrk="1" hangingPunct="1">
              <a:lnSpc>
                <a:spcPct val="90000"/>
              </a:lnSpc>
              <a:buClr>
                <a:schemeClr val="tx1"/>
              </a:buClr>
              <a:buFontTx/>
              <a:buChar char="•"/>
            </a:pPr>
            <a:r>
              <a:rPr lang="en-US" sz="2400" smtClean="0"/>
              <a:t>Stimulus codeability</a:t>
            </a:r>
          </a:p>
          <a:p>
            <a:pPr eaLnBrk="1" hangingPunct="1">
              <a:lnSpc>
                <a:spcPct val="90000"/>
              </a:lnSpc>
              <a:buClr>
                <a:schemeClr val="tx1"/>
              </a:buClr>
              <a:buSzTx/>
              <a:buFontTx/>
              <a:buChar char="•"/>
            </a:pPr>
            <a:r>
              <a:rPr lang="en-US" sz="2800" smtClean="0"/>
              <a:t>Evokes positive feelings</a:t>
            </a:r>
          </a:p>
        </p:txBody>
      </p:sp>
      <p:sp>
        <p:nvSpPr>
          <p:cNvPr id="10547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0547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0547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105479" name="Rectangle 8"/>
          <p:cNvSpPr>
            <a:spLocks noChangeArrowheads="1"/>
          </p:cNvSpPr>
          <p:nvPr/>
        </p:nvSpPr>
        <p:spPr bwMode="auto">
          <a:xfrm>
            <a:off x="838200" y="2617788"/>
            <a:ext cx="4572000" cy="430212"/>
          </a:xfrm>
          <a:prstGeom prst="rect">
            <a:avLst/>
          </a:prstGeom>
          <a:solidFill>
            <a:srgbClr val="333399"/>
          </a:solidFill>
          <a:ln w="12700">
            <a:noFill/>
            <a:miter lim="800000"/>
            <a:headEnd type="none" w="sm" len="sm"/>
            <a:tailEnd type="none" w="sm" len="sm"/>
          </a:ln>
        </p:spPr>
        <p:txBody>
          <a:bodyPr wrap="none" anchor="ctr"/>
          <a:lstStyle/>
          <a:p>
            <a:endParaRPr lang="en-US" sz="1400">
              <a:solidFill>
                <a:schemeClr val="bg1"/>
              </a:solidFill>
            </a:endParaRPr>
          </a:p>
        </p:txBody>
      </p:sp>
      <p:sp>
        <p:nvSpPr>
          <p:cNvPr id="105480" name="Rectangle 9"/>
          <p:cNvSpPr>
            <a:spLocks noChangeArrowheads="1"/>
          </p:cNvSpPr>
          <p:nvPr/>
        </p:nvSpPr>
        <p:spPr bwMode="auto">
          <a:xfrm>
            <a:off x="838200" y="3048000"/>
            <a:ext cx="4572000" cy="420688"/>
          </a:xfrm>
          <a:prstGeom prst="rect">
            <a:avLst/>
          </a:prstGeom>
          <a:solidFill>
            <a:srgbClr val="99FF66"/>
          </a:solidFill>
          <a:ln w="12700">
            <a:noFill/>
            <a:miter lim="800000"/>
            <a:headEnd type="none" w="sm" len="sm"/>
            <a:tailEnd type="none" w="sm" len="sm"/>
          </a:ln>
        </p:spPr>
        <p:txBody>
          <a:bodyPr wrap="none" anchor="ctr"/>
          <a:lstStyle/>
          <a:p>
            <a:endParaRPr lang="en-US" sz="1800"/>
          </a:p>
        </p:txBody>
      </p:sp>
      <p:sp>
        <p:nvSpPr>
          <p:cNvPr id="105481" name="Text Box 10"/>
          <p:cNvSpPr txBox="1">
            <a:spLocks noChangeArrowheads="1"/>
          </p:cNvSpPr>
          <p:nvPr/>
        </p:nvSpPr>
        <p:spPr bwMode="auto">
          <a:xfrm>
            <a:off x="990600" y="2647950"/>
            <a:ext cx="3810000" cy="400050"/>
          </a:xfrm>
          <a:prstGeom prst="rect">
            <a:avLst/>
          </a:prstGeom>
          <a:noFill/>
          <a:ln w="12700">
            <a:noFill/>
            <a:miter lim="800000"/>
            <a:headEnd type="none" w="sm" len="sm"/>
            <a:tailEnd type="none" w="sm" len="sm"/>
          </a:ln>
        </p:spPr>
        <p:txBody>
          <a:bodyPr>
            <a:spAutoFit/>
          </a:bodyPr>
          <a:lstStyle/>
          <a:p>
            <a:r>
              <a:rPr lang="en-US" sz="2000">
                <a:solidFill>
                  <a:srgbClr val="FFFFFF"/>
                </a:solidFill>
              </a:rPr>
              <a:t>F I G U R E    2 . 8</a:t>
            </a:r>
          </a:p>
        </p:txBody>
      </p:sp>
      <p:sp>
        <p:nvSpPr>
          <p:cNvPr id="105482" name="Rectangle 11"/>
          <p:cNvSpPr>
            <a:spLocks noChangeArrowheads="1"/>
          </p:cNvSpPr>
          <p:nvPr/>
        </p:nvSpPr>
        <p:spPr bwMode="auto">
          <a:xfrm>
            <a:off x="838200" y="3022600"/>
            <a:ext cx="4724400" cy="533400"/>
          </a:xfrm>
          <a:prstGeom prst="rect">
            <a:avLst/>
          </a:prstGeom>
          <a:noFill/>
          <a:ln w="9525">
            <a:noFill/>
            <a:miter lim="800000"/>
            <a:headEnd/>
            <a:tailEnd/>
          </a:ln>
        </p:spPr>
        <p:txBody>
          <a:bodyPr lIns="92075" tIns="46038" rIns="92075" bIns="46038" anchor="ctr"/>
          <a:lstStyle/>
          <a:p>
            <a:pPr eaLnBrk="0" hangingPunct="0"/>
            <a:r>
              <a:rPr lang="en-US" sz="1600" b="1"/>
              <a:t>Tests of Quality Logos and Corporate Names</a:t>
            </a:r>
            <a:endParaRPr lang="en-US">
              <a:solidFill>
                <a:srgbClr val="B2B2B2"/>
              </a:solidFill>
              <a:latin typeface="Book Antiqua" pitchFamily="18" charset="0"/>
            </a:endParaRPr>
          </a:p>
        </p:txBody>
      </p:sp>
      <p:sp>
        <p:nvSpPr>
          <p:cNvPr id="105483" name="Title 1"/>
          <p:cNvSpPr>
            <a:spLocks noGrp="1"/>
          </p:cNvSpPr>
          <p:nvPr>
            <p:ph type="title"/>
          </p:nvPr>
        </p:nvSpPr>
        <p:spPr>
          <a:xfrm>
            <a:off x="2662238" y="1752600"/>
            <a:ext cx="4724400" cy="723900"/>
          </a:xfrm>
        </p:spPr>
        <p:txBody>
          <a:bodyPr/>
          <a:lstStyle/>
          <a:p>
            <a:r>
              <a:rPr lang="en-US" sz="2800" smtClean="0">
                <a:solidFill>
                  <a:srgbClr val="008000"/>
                </a:solidFill>
              </a:rPr>
              <a:t>Ouachita Independent Bank</a:t>
            </a:r>
            <a:endParaRPr lang="en-US" sz="1600" smtClean="0">
              <a:solidFill>
                <a:srgbClr val="008000"/>
              </a:solidFill>
            </a:endParaRPr>
          </a:p>
        </p:txBody>
      </p:sp>
      <p:sp>
        <p:nvSpPr>
          <p:cNvPr id="13"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eaLnBrk="0" hangingPunct="0">
              <a:defRPr/>
            </a:pPr>
            <a:r>
              <a:rPr lang="en-US" sz="1600" b="1" dirty="0" smtClean="0">
                <a:ln w="11430"/>
                <a:solidFill>
                  <a:srgbClr val="0070C0"/>
                </a:solidFill>
                <a:effectLst>
                  <a:outerShdw blurRad="50800" dist="39000" dir="5460000" algn="tl">
                    <a:srgbClr val="000000">
                      <a:alpha val="38000"/>
                    </a:srgbClr>
                  </a:outerShdw>
                </a:effectLst>
                <a:cs typeface="+mn-cs"/>
              </a:rPr>
              <a:t>C</a:t>
            </a:r>
            <a:r>
              <a:rPr lang="en-US" sz="1600" b="1" dirty="0" smtClean="0">
                <a:ln w="11430"/>
                <a:effectLst>
                  <a:outerShdw blurRad="50800" dist="39000" dir="5460000" algn="tl">
                    <a:srgbClr val="000000">
                      <a:alpha val="38000"/>
                    </a:srgbClr>
                  </a:outerShdw>
                </a:effectLst>
                <a:cs typeface="+mn-cs"/>
              </a:rPr>
              <a:t>low</a:t>
            </a:r>
            <a:r>
              <a:rPr lang="en-US" sz="1600" b="1" dirty="0" smtClean="0">
                <a:ln w="11430"/>
                <a:solidFill>
                  <a:srgbClr val="0070C0"/>
                </a:solidFill>
                <a:effectLst>
                  <a:outerShdw blurRad="50800" dist="39000" dir="5460000" algn="tl">
                    <a:srgbClr val="000000">
                      <a:alpha val="38000"/>
                    </a:srgbClr>
                  </a:outerShdw>
                </a:effectLst>
                <a:cs typeface="+mn-cs"/>
              </a:rPr>
              <a:t>B</a:t>
            </a:r>
            <a:r>
              <a:rPr lang="en-US" sz="1600" b="1" dirty="0" smtClean="0">
                <a:ln w="11430"/>
                <a:effectLst>
                  <a:outerShdw blurRad="50800" dist="39000" dir="5460000" algn="tl">
                    <a:srgbClr val="000000">
                      <a:alpha val="38000"/>
                    </a:srgbClr>
                  </a:outerShdw>
                </a:effectLst>
                <a:cs typeface="+mn-cs"/>
              </a:rPr>
              <a:t>aack</a:t>
            </a:r>
            <a:r>
              <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 </a:t>
            </a:r>
            <a:r>
              <a:rPr lang="en-US" sz="1600" b="1" dirty="0" smtClean="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105485" name="TextBox 2"/>
          <p:cNvSpPr txBox="1">
            <a:spLocks noChangeArrowheads="1"/>
          </p:cNvSpPr>
          <p:nvPr/>
        </p:nvSpPr>
        <p:spPr bwMode="auto">
          <a:xfrm>
            <a:off x="1066800" y="727075"/>
            <a:ext cx="7291388" cy="738188"/>
          </a:xfrm>
          <a:prstGeom prst="rect">
            <a:avLst/>
          </a:prstGeom>
          <a:noFill/>
          <a:ln w="9525">
            <a:noFill/>
            <a:miter lim="800000"/>
            <a:headEnd/>
            <a:tailEnd/>
          </a:ln>
        </p:spPr>
        <p:txBody>
          <a:bodyPr wrap="none">
            <a:spAutoFit/>
          </a:bodyPr>
          <a:lstStyle/>
          <a:p>
            <a:r>
              <a:rPr lang="en-US"/>
              <a:t>Does the name and logo meet the following criteria?</a:t>
            </a:r>
          </a:p>
          <a:p>
            <a:r>
              <a:rPr lang="en-US" sz="1800"/>
              <a:t>(For its target market)</a:t>
            </a:r>
          </a:p>
        </p:txBody>
      </p:sp>
      <p:pic>
        <p:nvPicPr>
          <p:cNvPr id="105486" name="Picture 3"/>
          <p:cNvPicPr>
            <a:picLocks noChangeAspect="1"/>
          </p:cNvPicPr>
          <p:nvPr/>
        </p:nvPicPr>
        <p:blipFill>
          <a:blip r:embed="rId3"/>
          <a:srcRect/>
          <a:stretch>
            <a:fillRect/>
          </a:stretch>
        </p:blipFill>
        <p:spPr bwMode="auto">
          <a:xfrm>
            <a:off x="5791200" y="3419475"/>
            <a:ext cx="3048000" cy="2151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Footer Placeholder 4"/>
          <p:cNvSpPr>
            <a:spLocks noGrp="1"/>
          </p:cNvSpPr>
          <p:nvPr>
            <p:ph type="ftr" sz="quarter" idx="11"/>
          </p:nvPr>
        </p:nvSpPr>
        <p:spPr>
          <a:xfrm>
            <a:off x="16002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107522" name="Slide Number Placeholder 5"/>
          <p:cNvSpPr>
            <a:spLocks noGrp="1"/>
          </p:cNvSpPr>
          <p:nvPr>
            <p:ph type="sldNum" sz="quarter" idx="12"/>
          </p:nvPr>
        </p:nvSpPr>
        <p:spPr>
          <a:noFill/>
        </p:spPr>
        <p:txBody>
          <a:bodyPr/>
          <a:lstStyle/>
          <a:p>
            <a:r>
              <a:rPr lang="en-US" smtClean="0">
                <a:latin typeface="Arial" charset="0"/>
                <a:cs typeface="Arial" charset="0"/>
              </a:rPr>
              <a:t>2-</a:t>
            </a:r>
            <a:fld id="{4BD0328C-F63C-441B-84B1-52FFD69CD9C7}" type="slidenum">
              <a:rPr lang="en-US" smtClean="0">
                <a:latin typeface="Arial" charset="0"/>
                <a:cs typeface="Arial" charset="0"/>
              </a:rPr>
              <a:pPr/>
              <a:t>46</a:t>
            </a:fld>
            <a:endParaRPr lang="en-US" smtClean="0">
              <a:latin typeface="Arial" charset="0"/>
              <a:cs typeface="Arial" charset="0"/>
            </a:endParaRPr>
          </a:p>
        </p:txBody>
      </p:sp>
      <p:sp>
        <p:nvSpPr>
          <p:cNvPr id="107523" name="Rectangle 2"/>
          <p:cNvSpPr>
            <a:spLocks noGrp="1" noChangeArrowheads="1"/>
          </p:cNvSpPr>
          <p:nvPr>
            <p:ph type="title"/>
          </p:nvPr>
        </p:nvSpPr>
        <p:spPr>
          <a:xfrm>
            <a:off x="814388" y="152400"/>
            <a:ext cx="8001000" cy="838200"/>
          </a:xfrm>
        </p:spPr>
        <p:txBody>
          <a:bodyPr/>
          <a:lstStyle/>
          <a:p>
            <a:pPr algn="ctr" eaLnBrk="1" hangingPunct="1"/>
            <a:r>
              <a:rPr lang="en-US" sz="4000" b="1" smtClean="0">
                <a:solidFill>
                  <a:srgbClr val="00B050"/>
                </a:solidFill>
              </a:rPr>
              <a:t>Integrated Campaigns in Action</a:t>
            </a:r>
          </a:p>
        </p:txBody>
      </p:sp>
      <p:sp>
        <p:nvSpPr>
          <p:cNvPr id="10752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0752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0752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11" name="Rectangle 10"/>
          <p:cNvSpPr/>
          <p:nvPr/>
        </p:nvSpPr>
        <p:spPr>
          <a:xfrm>
            <a:off x="814039" y="1538868"/>
            <a:ext cx="4876800"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solidFill>
                  <a:srgbClr val="0033CC"/>
                </a:solidFill>
                <a:effectLst>
                  <a:outerShdw blurRad="50800" dist="39000" dir="5460000" algn="tl">
                    <a:srgbClr val="000000">
                      <a:alpha val="38000"/>
                    </a:srgbClr>
                  </a:outerShdw>
                </a:effectLst>
                <a:cs typeface="+mn-cs"/>
              </a:rPr>
              <a:t>Home Federal</a:t>
            </a:r>
          </a:p>
          <a:p>
            <a:pPr algn="ctr">
              <a:defRPr/>
            </a:pPr>
            <a:r>
              <a:rPr lang="en-US" sz="4800" b="1" dirty="0">
                <a:ln w="11430"/>
                <a:solidFill>
                  <a:srgbClr val="0033CC"/>
                </a:solidFill>
                <a:effectLst>
                  <a:outerShdw blurRad="50800" dist="39000" dir="5460000" algn="tl">
                    <a:srgbClr val="000000">
                      <a:alpha val="38000"/>
                    </a:srgbClr>
                  </a:outerShdw>
                </a:effectLst>
                <a:cs typeface="+mn-cs"/>
              </a:rPr>
              <a:t>Bank</a:t>
            </a:r>
            <a:endParaRPr lang="en-US" sz="4800" b="1" dirty="0">
              <a:ln w="11430"/>
              <a:solidFill>
                <a:srgbClr val="0033CC"/>
              </a:solidFill>
              <a:effectLst>
                <a:outerShdw blurRad="50800" dist="39000" dir="5460000" algn="tl">
                  <a:srgbClr val="000000">
                    <a:alpha val="38000"/>
                  </a:srgbClr>
                </a:outerShdw>
              </a:effectLst>
              <a:cs typeface="+mn-cs"/>
            </a:endParaRPr>
          </a:p>
        </p:txBody>
      </p:sp>
      <p:pic>
        <p:nvPicPr>
          <p:cNvPr id="9218" name="Picture 2"/>
          <p:cNvPicPr>
            <a:picLocks noChangeAspect="1" noChangeArrowheads="1"/>
          </p:cNvPicPr>
          <p:nvPr/>
        </p:nvPicPr>
        <p:blipFill>
          <a:blip r:embed="rId3"/>
          <a:srcRect/>
          <a:stretch>
            <a:fillRect/>
          </a:stretch>
        </p:blipFill>
        <p:spPr bwMode="auto">
          <a:xfrm>
            <a:off x="5562600" y="1114425"/>
            <a:ext cx="3268663" cy="4256088"/>
          </a:xfrm>
          <a:prstGeom prst="rect">
            <a:avLst/>
          </a:prstGeom>
          <a:ln>
            <a:noFill/>
          </a:ln>
          <a:effectLst>
            <a:outerShdw blurRad="292100" dist="139700" dir="2700000" algn="tl" rotWithShape="0">
              <a:srgbClr val="333333">
                <a:alpha val="65000"/>
              </a:srgbClr>
            </a:outerShdw>
          </a:effectLst>
        </p:spPr>
      </p:pic>
      <p:sp>
        <p:nvSpPr>
          <p:cNvPr id="107530" name="TextBox 2"/>
          <p:cNvSpPr txBox="1">
            <a:spLocks noChangeArrowheads="1"/>
          </p:cNvSpPr>
          <p:nvPr/>
        </p:nvSpPr>
        <p:spPr bwMode="auto">
          <a:xfrm>
            <a:off x="1676400" y="5715000"/>
            <a:ext cx="6010275" cy="523875"/>
          </a:xfrm>
          <a:prstGeom prst="rect">
            <a:avLst/>
          </a:prstGeom>
          <a:noFill/>
          <a:ln w="9525">
            <a:noFill/>
            <a:miter lim="800000"/>
            <a:headEnd/>
            <a:tailEnd/>
          </a:ln>
        </p:spPr>
        <p:txBody>
          <a:bodyPr wrap="none">
            <a:spAutoFit/>
          </a:bodyPr>
          <a:lstStyle/>
          <a:p>
            <a:r>
              <a:rPr lang="en-US" sz="2800" b="1">
                <a:solidFill>
                  <a:srgbClr val="7030A0"/>
                </a:solidFill>
              </a:rPr>
              <a:t>Focus of campaign </a:t>
            </a:r>
            <a:r>
              <a:rPr lang="en-US" sz="2800" b="1">
                <a:solidFill>
                  <a:srgbClr val="7030A0"/>
                </a:solidFill>
                <a:sym typeface="Wingdings" pitchFamily="2" charset="2"/>
              </a:rPr>
              <a:t> Rebranding</a:t>
            </a:r>
            <a:endParaRPr lang="en-US" sz="2800" b="1">
              <a:solidFill>
                <a:srgbClr val="7030A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oter Placeholder 4"/>
          <p:cNvSpPr>
            <a:spLocks noGrp="1"/>
          </p:cNvSpPr>
          <p:nvPr>
            <p:ph type="ftr" sz="quarter" idx="11"/>
          </p:nvPr>
        </p:nvSpPr>
        <p:spPr>
          <a:xfrm>
            <a:off x="2767013" y="6553200"/>
            <a:ext cx="5767387" cy="381000"/>
          </a:xfrm>
          <a:noFill/>
        </p:spPr>
        <p:txBody>
          <a:bodyPr/>
          <a:lstStyle/>
          <a:p>
            <a:pPr eaLnBrk="0" hangingPunct="0"/>
            <a:r>
              <a:rPr lang="en-US" sz="1200">
                <a:latin typeface="Arial" charset="0"/>
                <a:cs typeface="Arial" charset="0"/>
              </a:rPr>
              <a:t>Copyright ©2014 by Pearson Education, Inc. All rights reserved. </a:t>
            </a:r>
          </a:p>
        </p:txBody>
      </p:sp>
      <p:sp>
        <p:nvSpPr>
          <p:cNvPr id="23554" name="Slide Number Placeholder 5"/>
          <p:cNvSpPr>
            <a:spLocks noGrp="1"/>
          </p:cNvSpPr>
          <p:nvPr>
            <p:ph type="sldNum" sz="quarter" idx="12"/>
          </p:nvPr>
        </p:nvSpPr>
        <p:spPr>
          <a:noFill/>
        </p:spPr>
        <p:txBody>
          <a:bodyPr/>
          <a:lstStyle/>
          <a:p>
            <a:r>
              <a:rPr lang="en-US" smtClean="0">
                <a:latin typeface="Arial" charset="0"/>
                <a:cs typeface="Arial" charset="0"/>
              </a:rPr>
              <a:t>2-</a:t>
            </a:r>
            <a:fld id="{03FC5507-BB47-4D2A-AC4B-2887B62ED340}" type="slidenum">
              <a:rPr lang="en-US" smtClean="0">
                <a:latin typeface="Arial" charset="0"/>
                <a:cs typeface="Arial" charset="0"/>
              </a:rPr>
              <a:pPr/>
              <a:t>5</a:t>
            </a:fld>
            <a:endParaRPr lang="en-US" smtClean="0">
              <a:latin typeface="Arial" charset="0"/>
              <a:cs typeface="Arial" charset="0"/>
            </a:endParaRPr>
          </a:p>
        </p:txBody>
      </p:sp>
      <p:sp>
        <p:nvSpPr>
          <p:cNvPr id="23555" name="Rectangle 3"/>
          <p:cNvSpPr>
            <a:spLocks noGrp="1" noChangeArrowheads="1"/>
          </p:cNvSpPr>
          <p:nvPr>
            <p:ph type="body" idx="1"/>
          </p:nvPr>
        </p:nvSpPr>
        <p:spPr>
          <a:xfrm>
            <a:off x="3048000" y="3352800"/>
            <a:ext cx="5791200" cy="2209800"/>
          </a:xfrm>
        </p:spPr>
        <p:txBody>
          <a:bodyPr/>
          <a:lstStyle/>
          <a:p>
            <a:pPr eaLnBrk="1" hangingPunct="1">
              <a:buClr>
                <a:schemeClr val="tx1"/>
              </a:buClr>
              <a:buFontTx/>
              <a:buChar char="•"/>
            </a:pPr>
            <a:r>
              <a:rPr lang="en-US" sz="2400" smtClean="0"/>
              <a:t>Managing a corporation’s image</a:t>
            </a:r>
          </a:p>
          <a:p>
            <a:pPr eaLnBrk="1" hangingPunct="1">
              <a:buClr>
                <a:schemeClr val="tx1"/>
              </a:buClr>
              <a:buFontTx/>
              <a:buChar char="•"/>
            </a:pPr>
            <a:r>
              <a:rPr lang="en-US" sz="2400" smtClean="0"/>
              <a:t>Managing brands</a:t>
            </a:r>
          </a:p>
          <a:p>
            <a:pPr eaLnBrk="1" hangingPunct="1">
              <a:buClr>
                <a:schemeClr val="tx1"/>
              </a:buClr>
              <a:buFontTx/>
              <a:buChar char="•"/>
            </a:pPr>
            <a:r>
              <a:rPr lang="en-US" sz="2400" smtClean="0"/>
              <a:t>Issues associated with developing and promoting brand names and logos</a:t>
            </a:r>
          </a:p>
          <a:p>
            <a:pPr eaLnBrk="1" hangingPunct="1">
              <a:buClr>
                <a:schemeClr val="tx1"/>
              </a:buClr>
              <a:buFontTx/>
              <a:buChar char="•"/>
            </a:pPr>
            <a:r>
              <a:rPr lang="en-US" sz="2400" smtClean="0"/>
              <a:t>Importance of packaging and labels</a:t>
            </a:r>
          </a:p>
          <a:p>
            <a:pPr eaLnBrk="1" hangingPunct="1">
              <a:buFont typeface="Wingdings" pitchFamily="2" charset="2"/>
              <a:buNone/>
            </a:pPr>
            <a:endParaRPr lang="en-US" sz="2400" smtClean="0"/>
          </a:p>
        </p:txBody>
      </p:sp>
      <p:sp>
        <p:nvSpPr>
          <p:cNvPr id="23556" name="Text Box 4"/>
          <p:cNvSpPr txBox="1">
            <a:spLocks noChangeArrowheads="1"/>
          </p:cNvSpPr>
          <p:nvPr/>
        </p:nvSpPr>
        <p:spPr bwMode="auto">
          <a:xfrm>
            <a:off x="2971800" y="381000"/>
            <a:ext cx="5867400" cy="2308225"/>
          </a:xfrm>
          <a:prstGeom prst="rect">
            <a:avLst/>
          </a:prstGeom>
          <a:noFill/>
          <a:ln w="9525">
            <a:noFill/>
            <a:miter lim="800000"/>
            <a:headEnd/>
            <a:tailEnd/>
          </a:ln>
        </p:spPr>
        <p:txBody>
          <a:bodyPr>
            <a:spAutoFit/>
          </a:bodyPr>
          <a:lstStyle/>
          <a:p>
            <a:pPr algn="ctr"/>
            <a:r>
              <a:rPr lang="en-US" sz="3600">
                <a:solidFill>
                  <a:srgbClr val="000099"/>
                </a:solidFill>
              </a:rPr>
              <a:t>  Brand and Corporate</a:t>
            </a:r>
          </a:p>
          <a:p>
            <a:pPr algn="ctr"/>
            <a:r>
              <a:rPr lang="en-US" sz="3600">
                <a:solidFill>
                  <a:srgbClr val="000099"/>
                </a:solidFill>
              </a:rPr>
              <a:t>Image Management</a:t>
            </a:r>
          </a:p>
          <a:p>
            <a:pPr algn="ctr"/>
            <a:endParaRPr lang="en-US" sz="3600">
              <a:solidFill>
                <a:srgbClr val="000099"/>
              </a:solidFill>
            </a:endParaRPr>
          </a:p>
          <a:p>
            <a:pPr algn="ctr"/>
            <a:r>
              <a:rPr lang="en-US" sz="3600" b="1">
                <a:solidFill>
                  <a:srgbClr val="FF0000"/>
                </a:solidFill>
              </a:rPr>
              <a:t>Chapter Overview</a:t>
            </a:r>
            <a:endParaRPr lang="en-US" sz="3200" b="1">
              <a:solidFill>
                <a:srgbClr val="FF0000"/>
              </a:solidFill>
            </a:endParaRPr>
          </a:p>
        </p:txBody>
      </p:sp>
      <p:sp>
        <p:nvSpPr>
          <p:cNvPr id="23557" name="Rectangle 5"/>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3558" name="Text Box 7"/>
          <p:cNvSpPr txBox="1">
            <a:spLocks noChangeArrowheads="1"/>
          </p:cNvSpPr>
          <p:nvPr/>
        </p:nvSpPr>
        <p:spPr bwMode="auto">
          <a:xfrm>
            <a:off x="457200" y="152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2</a:t>
            </a:r>
          </a:p>
        </p:txBody>
      </p:sp>
      <p:sp>
        <p:nvSpPr>
          <p:cNvPr id="23559"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pic>
        <p:nvPicPr>
          <p:cNvPr id="23560" name="Picture 1"/>
          <p:cNvPicPr>
            <a:picLocks noChangeAspect="1"/>
          </p:cNvPicPr>
          <p:nvPr/>
        </p:nvPicPr>
        <p:blipFill>
          <a:blip r:embed="rId3"/>
          <a:srcRect/>
          <a:stretch>
            <a:fillRect/>
          </a:stretch>
        </p:blipFill>
        <p:spPr bwMode="auto">
          <a:xfrm>
            <a:off x="0" y="2767013"/>
            <a:ext cx="2971800" cy="4090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oter Placeholder 2"/>
          <p:cNvSpPr>
            <a:spLocks noGrp="1"/>
          </p:cNvSpPr>
          <p:nvPr>
            <p:ph type="ftr" sz="quarter" idx="11"/>
          </p:nvPr>
        </p:nvSpPr>
        <p:spPr>
          <a:xfrm>
            <a:off x="21336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25602" name="Slide Number Placeholder 3"/>
          <p:cNvSpPr>
            <a:spLocks noGrp="1"/>
          </p:cNvSpPr>
          <p:nvPr>
            <p:ph type="sldNum" sz="quarter" idx="12"/>
          </p:nvPr>
        </p:nvSpPr>
        <p:spPr>
          <a:xfrm>
            <a:off x="7315200" y="6629400"/>
            <a:ext cx="1905000" cy="457200"/>
          </a:xfrm>
          <a:noFill/>
        </p:spPr>
        <p:txBody>
          <a:bodyPr/>
          <a:lstStyle/>
          <a:p>
            <a:r>
              <a:rPr lang="en-US" smtClean="0">
                <a:latin typeface="Arial" charset="0"/>
                <a:cs typeface="Arial" charset="0"/>
              </a:rPr>
              <a:t>2-</a:t>
            </a:r>
            <a:fld id="{727BE383-2EEC-4F0A-807D-D1D84EC2E372}" type="slidenum">
              <a:rPr lang="en-US" smtClean="0">
                <a:latin typeface="Arial" charset="0"/>
                <a:cs typeface="Arial" charset="0"/>
              </a:rPr>
              <a:pPr/>
              <a:t>6</a:t>
            </a:fld>
            <a:endParaRPr lang="en-US" smtClean="0">
              <a:latin typeface="Arial" charset="0"/>
              <a:cs typeface="Arial" charset="0"/>
            </a:endParaRPr>
          </a:p>
        </p:txBody>
      </p:sp>
      <p:sp>
        <p:nvSpPr>
          <p:cNvPr id="25603" name="Text Box 4"/>
          <p:cNvSpPr txBox="1">
            <a:spLocks noChangeArrowheads="1"/>
          </p:cNvSpPr>
          <p:nvPr/>
        </p:nvSpPr>
        <p:spPr bwMode="auto">
          <a:xfrm>
            <a:off x="838200" y="2133600"/>
            <a:ext cx="3124200" cy="1262063"/>
          </a:xfrm>
          <a:prstGeom prst="rect">
            <a:avLst/>
          </a:prstGeom>
          <a:noFill/>
          <a:ln w="9525">
            <a:noFill/>
            <a:miter lim="800000"/>
            <a:headEnd/>
            <a:tailEnd/>
          </a:ln>
        </p:spPr>
        <p:txBody>
          <a:bodyPr>
            <a:spAutoFit/>
          </a:bodyPr>
          <a:lstStyle/>
          <a:p>
            <a:pPr algn="ctr"/>
            <a:r>
              <a:rPr lang="en-US" sz="2800" b="1">
                <a:solidFill>
                  <a:srgbClr val="008000"/>
                </a:solidFill>
              </a:rPr>
              <a:t>Corporate image </a:t>
            </a:r>
            <a:r>
              <a:rPr lang="en-US" b="1"/>
              <a:t>advertisement by</a:t>
            </a:r>
          </a:p>
          <a:p>
            <a:pPr algn="ctr"/>
            <a:r>
              <a:rPr lang="en-US" b="1"/>
              <a:t>State Farm</a:t>
            </a:r>
          </a:p>
        </p:txBody>
      </p:sp>
      <p:pic>
        <p:nvPicPr>
          <p:cNvPr id="25604" name="Picture 5" descr="clow+ex04-02"/>
          <p:cNvPicPr>
            <a:picLocks noChangeAspect="1" noChangeArrowheads="1"/>
          </p:cNvPicPr>
          <p:nvPr/>
        </p:nvPicPr>
        <p:blipFill>
          <a:blip r:embed="rId3"/>
          <a:srcRect/>
          <a:stretch>
            <a:fillRect/>
          </a:stretch>
        </p:blipFill>
        <p:spPr bwMode="auto">
          <a:xfrm>
            <a:off x="4062413" y="0"/>
            <a:ext cx="5081587" cy="6400800"/>
          </a:xfrm>
          <a:prstGeom prst="rect">
            <a:avLst/>
          </a:prstGeom>
          <a:noFill/>
          <a:ln w="9525">
            <a:noFill/>
            <a:miter lim="800000"/>
            <a:headEnd/>
            <a:tailEnd/>
          </a:ln>
        </p:spPr>
      </p:pic>
      <p:sp>
        <p:nvSpPr>
          <p:cNvPr id="25605"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5606"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2"/>
          <p:cNvSpPr>
            <a:spLocks noGrp="1"/>
          </p:cNvSpPr>
          <p:nvPr>
            <p:ph type="ftr" sz="quarter" idx="11"/>
          </p:nvPr>
        </p:nvSpPr>
        <p:spPr>
          <a:xfrm>
            <a:off x="18288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27650" name="Slide Number Placeholder 3"/>
          <p:cNvSpPr>
            <a:spLocks noGrp="1"/>
          </p:cNvSpPr>
          <p:nvPr>
            <p:ph type="sldNum" sz="quarter" idx="12"/>
          </p:nvPr>
        </p:nvSpPr>
        <p:spPr>
          <a:noFill/>
        </p:spPr>
        <p:txBody>
          <a:bodyPr/>
          <a:lstStyle/>
          <a:p>
            <a:r>
              <a:rPr lang="en-US" smtClean="0">
                <a:latin typeface="Arial" charset="0"/>
                <a:cs typeface="Arial" charset="0"/>
              </a:rPr>
              <a:t>2-</a:t>
            </a:r>
            <a:fld id="{641E810F-131D-45E3-B843-8170BE34552A}" type="slidenum">
              <a:rPr lang="en-US" smtClean="0">
                <a:latin typeface="Arial" charset="0"/>
                <a:cs typeface="Arial" charset="0"/>
              </a:rPr>
              <a:pPr/>
              <a:t>7</a:t>
            </a:fld>
            <a:endParaRPr lang="en-US" smtClean="0">
              <a:latin typeface="Arial" charset="0"/>
              <a:cs typeface="Arial" charset="0"/>
            </a:endParaRPr>
          </a:p>
        </p:txBody>
      </p:sp>
      <p:sp>
        <p:nvSpPr>
          <p:cNvPr id="27651" name="Rectangle 4"/>
          <p:cNvSpPr>
            <a:spLocks noChangeArrowheads="1"/>
          </p:cNvSpPr>
          <p:nvPr/>
        </p:nvSpPr>
        <p:spPr bwMode="auto">
          <a:xfrm>
            <a:off x="858838" y="1828800"/>
            <a:ext cx="7980362" cy="461963"/>
          </a:xfrm>
          <a:prstGeom prst="rect">
            <a:avLst/>
          </a:prstGeom>
          <a:noFill/>
          <a:ln w="9525">
            <a:noFill/>
            <a:miter lim="800000"/>
            <a:headEnd/>
            <a:tailEnd/>
          </a:ln>
        </p:spPr>
        <p:txBody>
          <a:bodyPr lIns="92075" tIns="46038" rIns="92075" bIns="46038">
            <a:spAutoFit/>
          </a:bodyPr>
          <a:lstStyle/>
          <a:p>
            <a:pPr eaLnBrk="0" hangingPunct="0"/>
            <a:r>
              <a:rPr lang="en-US" b="1"/>
              <a:t>    Tangible Elements		Intangible Elements</a:t>
            </a:r>
          </a:p>
        </p:txBody>
      </p:sp>
      <p:sp>
        <p:nvSpPr>
          <p:cNvPr id="27652" name="Rectangle 6"/>
          <p:cNvSpPr>
            <a:spLocks noChangeArrowheads="1"/>
          </p:cNvSpPr>
          <p:nvPr/>
        </p:nvSpPr>
        <p:spPr bwMode="auto">
          <a:xfrm>
            <a:off x="990600" y="3810000"/>
            <a:ext cx="4114800" cy="2308225"/>
          </a:xfrm>
          <a:prstGeom prst="rect">
            <a:avLst/>
          </a:prstGeom>
          <a:noFill/>
          <a:ln w="9525">
            <a:noFill/>
            <a:miter lim="800000"/>
            <a:headEnd/>
            <a:tailEnd/>
          </a:ln>
        </p:spPr>
        <p:txBody>
          <a:bodyPr lIns="92075" tIns="46038" rIns="92075" bIns="46038">
            <a:spAutoFit/>
          </a:bodyPr>
          <a:lstStyle/>
          <a:p>
            <a:pPr marL="457200" indent="-457200" eaLnBrk="0" hangingPunct="0"/>
            <a:r>
              <a:rPr lang="en-US" sz="1800"/>
              <a:t>1. Goods and services sold</a:t>
            </a:r>
          </a:p>
          <a:p>
            <a:pPr marL="457200" indent="-457200" eaLnBrk="0" hangingPunct="0"/>
            <a:r>
              <a:rPr lang="en-US" sz="1800"/>
              <a:t>2. Retail outlets where sold</a:t>
            </a:r>
          </a:p>
          <a:p>
            <a:pPr marL="457200" indent="-457200" eaLnBrk="0" hangingPunct="0"/>
            <a:r>
              <a:rPr lang="en-US" sz="1800"/>
              <a:t>3. Factories where produced</a:t>
            </a:r>
          </a:p>
          <a:p>
            <a:pPr marL="457200" indent="-457200" eaLnBrk="0" hangingPunct="0"/>
            <a:r>
              <a:rPr lang="en-US" sz="1800"/>
              <a:t>4. Advertising, promotions, and other forms of communications</a:t>
            </a:r>
          </a:p>
          <a:p>
            <a:pPr marL="457200" indent="-457200" eaLnBrk="0" hangingPunct="0"/>
            <a:r>
              <a:rPr lang="en-US" sz="1800"/>
              <a:t>5. Corporate name and logo</a:t>
            </a:r>
          </a:p>
          <a:p>
            <a:pPr marL="457200" indent="-457200" eaLnBrk="0" hangingPunct="0"/>
            <a:r>
              <a:rPr lang="en-US" sz="1800"/>
              <a:t>6. Packages and labels</a:t>
            </a:r>
          </a:p>
          <a:p>
            <a:pPr marL="457200" indent="-457200" eaLnBrk="0" hangingPunct="0"/>
            <a:r>
              <a:rPr lang="en-US" sz="1800"/>
              <a:t>7. Employees</a:t>
            </a:r>
          </a:p>
        </p:txBody>
      </p:sp>
      <p:sp>
        <p:nvSpPr>
          <p:cNvPr id="27653" name="Rectangle 7"/>
          <p:cNvSpPr>
            <a:spLocks noChangeArrowheads="1"/>
          </p:cNvSpPr>
          <p:nvPr/>
        </p:nvSpPr>
        <p:spPr bwMode="auto">
          <a:xfrm>
            <a:off x="5181600" y="3810000"/>
            <a:ext cx="3597275" cy="2014538"/>
          </a:xfrm>
          <a:prstGeom prst="rect">
            <a:avLst/>
          </a:prstGeom>
          <a:noFill/>
          <a:ln w="9525">
            <a:noFill/>
            <a:miter lim="800000"/>
            <a:headEnd/>
            <a:tailEnd/>
          </a:ln>
        </p:spPr>
        <p:txBody>
          <a:bodyPr lIns="92075" tIns="46038" rIns="92075" bIns="46038">
            <a:spAutoFit/>
          </a:bodyPr>
          <a:lstStyle/>
          <a:p>
            <a:pPr eaLnBrk="0" hangingPunct="0"/>
            <a:r>
              <a:rPr lang="en-US" sz="1800"/>
              <a:t>1. Corporate, personnel, and</a:t>
            </a:r>
          </a:p>
          <a:p>
            <a:pPr eaLnBrk="0" hangingPunct="0"/>
            <a:r>
              <a:rPr lang="en-US" sz="1800"/>
              <a:t>     environmental policies</a:t>
            </a:r>
          </a:p>
          <a:p>
            <a:pPr eaLnBrk="0" hangingPunct="0"/>
            <a:r>
              <a:rPr lang="en-US" sz="1800"/>
              <a:t>2. Ideals and beliefs of corporate</a:t>
            </a:r>
          </a:p>
          <a:p>
            <a:pPr eaLnBrk="0" hangingPunct="0"/>
            <a:r>
              <a:rPr lang="en-US" sz="1800"/>
              <a:t>    personnel</a:t>
            </a:r>
          </a:p>
          <a:p>
            <a:pPr eaLnBrk="0" hangingPunct="0"/>
            <a:r>
              <a:rPr lang="en-US" sz="1800"/>
              <a:t>3. Culture of country and location</a:t>
            </a:r>
          </a:p>
          <a:p>
            <a:pPr eaLnBrk="0" hangingPunct="0"/>
            <a:r>
              <a:rPr lang="en-US" sz="1800"/>
              <a:t>    of the company</a:t>
            </a:r>
          </a:p>
          <a:p>
            <a:pPr eaLnBrk="0" hangingPunct="0"/>
            <a:r>
              <a:rPr lang="en-US" sz="1800"/>
              <a:t>4. Media reports</a:t>
            </a:r>
          </a:p>
        </p:txBody>
      </p:sp>
      <p:sp>
        <p:nvSpPr>
          <p:cNvPr id="27654" name="Line 9"/>
          <p:cNvSpPr>
            <a:spLocks noChangeShapeType="1"/>
          </p:cNvSpPr>
          <p:nvPr/>
        </p:nvSpPr>
        <p:spPr bwMode="auto">
          <a:xfrm flipH="1">
            <a:off x="6934200" y="2286000"/>
            <a:ext cx="152400" cy="1371600"/>
          </a:xfrm>
          <a:prstGeom prst="line">
            <a:avLst/>
          </a:prstGeom>
          <a:noFill/>
          <a:ln w="57150">
            <a:solidFill>
              <a:schemeClr val="tx1"/>
            </a:solidFill>
            <a:round/>
            <a:headEnd type="none" w="sm" len="sm"/>
            <a:tailEnd type="stealth" w="med" len="lg"/>
          </a:ln>
        </p:spPr>
        <p:txBody>
          <a:bodyPr/>
          <a:lstStyle/>
          <a:p>
            <a:endParaRPr lang="en-US"/>
          </a:p>
        </p:txBody>
      </p:sp>
      <p:sp>
        <p:nvSpPr>
          <p:cNvPr id="27655" name="Rectangle 10"/>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7656" name="Rectangle 1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7657" name="Rectangle 1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27658" name="Rectangle 13"/>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27659" name="Rectangle 14"/>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27660" name="Text Box 15"/>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2 . 1</a:t>
            </a:r>
          </a:p>
        </p:txBody>
      </p:sp>
      <p:sp>
        <p:nvSpPr>
          <p:cNvPr id="27661" name="Rectangle 16"/>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000" b="1"/>
              <a:t>Components of a Corporate Image</a:t>
            </a:r>
          </a:p>
        </p:txBody>
      </p:sp>
      <p:sp>
        <p:nvSpPr>
          <p:cNvPr id="27662" name="Line 9"/>
          <p:cNvSpPr>
            <a:spLocks noChangeShapeType="1"/>
          </p:cNvSpPr>
          <p:nvPr/>
        </p:nvSpPr>
        <p:spPr bwMode="auto">
          <a:xfrm>
            <a:off x="2209800" y="2286000"/>
            <a:ext cx="304800" cy="1371600"/>
          </a:xfrm>
          <a:prstGeom prst="line">
            <a:avLst/>
          </a:prstGeom>
          <a:noFill/>
          <a:ln w="57150">
            <a:solidFill>
              <a:schemeClr val="tx1"/>
            </a:solidFill>
            <a:round/>
            <a:headEnd type="none" w="sm" len="sm"/>
            <a:tailEnd type="stealth" w="med" len="lg"/>
          </a:ln>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oter Placeholder 4"/>
          <p:cNvSpPr>
            <a:spLocks noGrp="1"/>
          </p:cNvSpPr>
          <p:nvPr>
            <p:ph type="ftr" sz="quarter" idx="11"/>
          </p:nvPr>
        </p:nvSpPr>
        <p:spPr>
          <a:xfrm>
            <a:off x="18288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29698" name="Slide Number Placeholder 5"/>
          <p:cNvSpPr>
            <a:spLocks noGrp="1"/>
          </p:cNvSpPr>
          <p:nvPr>
            <p:ph type="sldNum" sz="quarter" idx="12"/>
          </p:nvPr>
        </p:nvSpPr>
        <p:spPr>
          <a:noFill/>
        </p:spPr>
        <p:txBody>
          <a:bodyPr/>
          <a:lstStyle/>
          <a:p>
            <a:r>
              <a:rPr lang="en-US" smtClean="0">
                <a:latin typeface="Arial" charset="0"/>
                <a:cs typeface="Arial" charset="0"/>
              </a:rPr>
              <a:t>2-</a:t>
            </a:r>
            <a:fld id="{7F88BBA0-DF6A-484A-861E-A82952924531}" type="slidenum">
              <a:rPr lang="en-US" smtClean="0">
                <a:latin typeface="Arial" charset="0"/>
                <a:cs typeface="Arial" charset="0"/>
              </a:rPr>
              <a:pPr/>
              <a:t>8</a:t>
            </a:fld>
            <a:endParaRPr lang="en-US" smtClean="0">
              <a:latin typeface="Arial" charset="0"/>
              <a:cs typeface="Arial" charset="0"/>
            </a:endParaRPr>
          </a:p>
        </p:txBody>
      </p:sp>
      <p:sp>
        <p:nvSpPr>
          <p:cNvPr id="29699" name="Rectangle 2"/>
          <p:cNvSpPr>
            <a:spLocks noGrp="1" noChangeArrowheads="1"/>
          </p:cNvSpPr>
          <p:nvPr>
            <p:ph type="title"/>
          </p:nvPr>
        </p:nvSpPr>
        <p:spPr>
          <a:xfrm>
            <a:off x="1066800" y="304800"/>
            <a:ext cx="7391400" cy="1066800"/>
          </a:xfrm>
        </p:spPr>
        <p:txBody>
          <a:bodyPr/>
          <a:lstStyle/>
          <a:p>
            <a:pPr algn="ctr" eaLnBrk="1" hangingPunct="1"/>
            <a:r>
              <a:rPr lang="en-US" sz="3200" b="1" smtClean="0">
                <a:solidFill>
                  <a:srgbClr val="C00000"/>
                </a:solidFill>
              </a:rPr>
              <a:t>Role of Corporate Image</a:t>
            </a:r>
            <a:r>
              <a:rPr lang="en-US" sz="3200" b="1" smtClean="0">
                <a:solidFill>
                  <a:srgbClr val="0000FF"/>
                </a:solidFill>
              </a:rPr>
              <a:t/>
            </a:r>
            <a:br>
              <a:rPr lang="en-US" sz="3200" b="1" smtClean="0">
                <a:solidFill>
                  <a:srgbClr val="0000FF"/>
                </a:solidFill>
              </a:rPr>
            </a:br>
            <a:r>
              <a:rPr lang="en-US" sz="4000" b="1" smtClean="0">
                <a:solidFill>
                  <a:srgbClr val="0000FF"/>
                </a:solidFill>
              </a:rPr>
              <a:t>Consumer Perspective</a:t>
            </a:r>
          </a:p>
        </p:txBody>
      </p:sp>
      <p:sp>
        <p:nvSpPr>
          <p:cNvPr id="29700" name="Rectangle 3"/>
          <p:cNvSpPr>
            <a:spLocks noGrp="1" noChangeArrowheads="1"/>
          </p:cNvSpPr>
          <p:nvPr>
            <p:ph type="body" idx="1"/>
          </p:nvPr>
        </p:nvSpPr>
        <p:spPr>
          <a:xfrm>
            <a:off x="1219200" y="1828800"/>
            <a:ext cx="7924800" cy="4343400"/>
          </a:xfrm>
        </p:spPr>
        <p:txBody>
          <a:bodyPr/>
          <a:lstStyle/>
          <a:p>
            <a:pPr eaLnBrk="1" hangingPunct="1">
              <a:buClr>
                <a:schemeClr val="tx1"/>
              </a:buClr>
              <a:buSzTx/>
              <a:buFontTx/>
              <a:buChar char="•"/>
            </a:pPr>
            <a:r>
              <a:rPr lang="en-US" smtClean="0"/>
              <a:t>Provides positive assurance</a:t>
            </a:r>
          </a:p>
          <a:p>
            <a:pPr lvl="1" eaLnBrk="1" hangingPunct="1">
              <a:buClr>
                <a:schemeClr val="tx1"/>
              </a:buClr>
              <a:buFontTx/>
              <a:buChar char="•"/>
            </a:pPr>
            <a:r>
              <a:rPr lang="en-US" smtClean="0"/>
              <a:t>Unfamiliar settings</a:t>
            </a:r>
          </a:p>
          <a:p>
            <a:pPr lvl="1" eaLnBrk="1" hangingPunct="1">
              <a:buClr>
                <a:schemeClr val="tx1"/>
              </a:buClr>
              <a:buFontTx/>
              <a:buChar char="•"/>
            </a:pPr>
            <a:r>
              <a:rPr lang="en-US" smtClean="0"/>
              <a:t>Little or no previous experience</a:t>
            </a:r>
          </a:p>
          <a:p>
            <a:pPr eaLnBrk="1" hangingPunct="1">
              <a:buClr>
                <a:schemeClr val="tx1"/>
              </a:buClr>
              <a:buSzTx/>
              <a:buFontTx/>
              <a:buChar char="•"/>
            </a:pPr>
            <a:r>
              <a:rPr lang="en-US" smtClean="0"/>
              <a:t>Reduces search time</a:t>
            </a:r>
          </a:p>
          <a:p>
            <a:pPr eaLnBrk="1" hangingPunct="1">
              <a:buClr>
                <a:schemeClr val="tx1"/>
              </a:buClr>
              <a:buSzTx/>
              <a:buFontTx/>
              <a:buChar char="•"/>
            </a:pPr>
            <a:r>
              <a:rPr lang="en-US" smtClean="0"/>
              <a:t>Provides psychological reinforcement</a:t>
            </a:r>
          </a:p>
          <a:p>
            <a:pPr eaLnBrk="1" hangingPunct="1">
              <a:buClr>
                <a:schemeClr val="tx1"/>
              </a:buClr>
              <a:buSzTx/>
              <a:buFontTx/>
              <a:buChar char="•"/>
            </a:pPr>
            <a:r>
              <a:rPr lang="en-US" smtClean="0"/>
              <a:t>Social acceptance</a:t>
            </a:r>
          </a:p>
        </p:txBody>
      </p:sp>
      <p:sp>
        <p:nvSpPr>
          <p:cNvPr id="2970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970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970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oter Placeholder 4"/>
          <p:cNvSpPr>
            <a:spLocks noGrp="1"/>
          </p:cNvSpPr>
          <p:nvPr>
            <p:ph type="ftr" sz="quarter" idx="11"/>
          </p:nvPr>
        </p:nvSpPr>
        <p:spPr>
          <a:xfrm>
            <a:off x="1752600" y="6553200"/>
            <a:ext cx="6781800" cy="381000"/>
          </a:xfrm>
          <a:noFill/>
        </p:spPr>
        <p:txBody>
          <a:bodyPr/>
          <a:lstStyle/>
          <a:p>
            <a:pPr eaLnBrk="0" hangingPunct="0"/>
            <a:r>
              <a:rPr lang="en-US">
                <a:latin typeface="Arial" charset="0"/>
                <a:cs typeface="Arial" charset="0"/>
              </a:rPr>
              <a:t>Copyright ©2014 by Pearson Education, Inc. All rights reserved. </a:t>
            </a:r>
          </a:p>
        </p:txBody>
      </p:sp>
      <p:sp>
        <p:nvSpPr>
          <p:cNvPr id="31746" name="Slide Number Placeholder 5"/>
          <p:cNvSpPr>
            <a:spLocks noGrp="1"/>
          </p:cNvSpPr>
          <p:nvPr>
            <p:ph type="sldNum" sz="quarter" idx="12"/>
          </p:nvPr>
        </p:nvSpPr>
        <p:spPr>
          <a:noFill/>
        </p:spPr>
        <p:txBody>
          <a:bodyPr/>
          <a:lstStyle/>
          <a:p>
            <a:r>
              <a:rPr lang="en-US" smtClean="0">
                <a:latin typeface="Arial" charset="0"/>
                <a:cs typeface="Arial" charset="0"/>
              </a:rPr>
              <a:t>2-</a:t>
            </a:r>
            <a:fld id="{720DF773-5962-4370-8D32-ED4FD9D9CA8B}" type="slidenum">
              <a:rPr lang="en-US" smtClean="0">
                <a:latin typeface="Arial" charset="0"/>
                <a:cs typeface="Arial" charset="0"/>
              </a:rPr>
              <a:pPr/>
              <a:t>9</a:t>
            </a:fld>
            <a:endParaRPr lang="en-US" smtClean="0">
              <a:latin typeface="Arial" charset="0"/>
              <a:cs typeface="Arial" charset="0"/>
            </a:endParaRPr>
          </a:p>
        </p:txBody>
      </p:sp>
      <p:sp>
        <p:nvSpPr>
          <p:cNvPr id="31747" name="Rectangle 2"/>
          <p:cNvSpPr>
            <a:spLocks noGrp="1" noChangeArrowheads="1"/>
          </p:cNvSpPr>
          <p:nvPr>
            <p:ph type="title"/>
          </p:nvPr>
        </p:nvSpPr>
        <p:spPr>
          <a:xfrm>
            <a:off x="533400" y="0"/>
            <a:ext cx="8610600" cy="990600"/>
          </a:xfrm>
        </p:spPr>
        <p:txBody>
          <a:bodyPr/>
          <a:lstStyle/>
          <a:p>
            <a:pPr algn="ctr" eaLnBrk="1" hangingPunct="1"/>
            <a:r>
              <a:rPr lang="en-US" sz="4000" b="1" smtClean="0">
                <a:solidFill>
                  <a:schemeClr val="tx1"/>
                </a:solidFill>
              </a:rPr>
              <a:t>Top Corporate Global Brands</a:t>
            </a:r>
          </a:p>
        </p:txBody>
      </p:sp>
      <p:sp>
        <p:nvSpPr>
          <p:cNvPr id="31748"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1749"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1750"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31751" name="Rectangle 9"/>
          <p:cNvSpPr>
            <a:spLocks noChangeArrowheads="1"/>
          </p:cNvSpPr>
          <p:nvPr/>
        </p:nvSpPr>
        <p:spPr bwMode="auto">
          <a:xfrm>
            <a:off x="1295400" y="990600"/>
            <a:ext cx="6934200" cy="1524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1752" name="TextBox 11"/>
          <p:cNvSpPr txBox="1">
            <a:spLocks noChangeArrowheads="1"/>
          </p:cNvSpPr>
          <p:nvPr/>
        </p:nvSpPr>
        <p:spPr bwMode="auto">
          <a:xfrm>
            <a:off x="990600" y="6096000"/>
            <a:ext cx="7848600" cy="430213"/>
          </a:xfrm>
          <a:prstGeom prst="rect">
            <a:avLst/>
          </a:prstGeom>
          <a:noFill/>
          <a:ln w="9525">
            <a:noFill/>
            <a:miter lim="800000"/>
            <a:headEnd/>
            <a:tailEnd/>
          </a:ln>
        </p:spPr>
        <p:txBody>
          <a:bodyPr>
            <a:spAutoFit/>
          </a:bodyPr>
          <a:lstStyle/>
          <a:p>
            <a:r>
              <a:rPr lang="en-US" sz="1100"/>
              <a:t>Source: Based on “2011 Ranking of Top 100 Brands,” </a:t>
            </a:r>
            <a:r>
              <a:rPr lang="en-US" sz="1100" i="1"/>
              <a:t>Interbrand</a:t>
            </a:r>
            <a:r>
              <a:rPr lang="en-US" sz="1100"/>
              <a:t>, </a:t>
            </a:r>
            <a:r>
              <a:rPr lang="en-US" sz="1100">
                <a:hlinkClick r:id="rId3"/>
              </a:rPr>
              <a:t>www.interbrand.com/en/knowledge/best-global-brands</a:t>
            </a:r>
            <a:r>
              <a:rPr lang="en-US" sz="1100"/>
              <a:t>, accessed October 5, 2011.</a:t>
            </a:r>
          </a:p>
        </p:txBody>
      </p:sp>
      <p:graphicFrame>
        <p:nvGraphicFramePr>
          <p:cNvPr id="15" name="Table 14"/>
          <p:cNvGraphicFramePr>
            <a:graphicFrameLocks noGrp="1"/>
          </p:cNvGraphicFramePr>
          <p:nvPr/>
        </p:nvGraphicFramePr>
        <p:xfrm>
          <a:off x="838200" y="1520825"/>
          <a:ext cx="8001000" cy="4343400"/>
        </p:xfrm>
        <a:graphic>
          <a:graphicData uri="http://schemas.openxmlformats.org/drawingml/2006/table">
            <a:tbl>
              <a:tblPr firstRow="1" bandRow="1">
                <a:tableStyleId>{5C22544A-7EE6-4342-B048-85BDC9FD1C3A}</a:tableStyleId>
              </a:tblPr>
              <a:tblGrid>
                <a:gridCol w="1037167"/>
                <a:gridCol w="2963333"/>
                <a:gridCol w="2000251"/>
                <a:gridCol w="2000251"/>
              </a:tblGrid>
              <a:tr h="370840">
                <a:tc>
                  <a:txBody>
                    <a:bodyPr/>
                    <a:lstStyle/>
                    <a:p>
                      <a:r>
                        <a:rPr lang="en-US" dirty="0" smtClean="0"/>
                        <a:t>Rank</a:t>
                      </a:r>
                      <a:endParaRPr lang="en-US" dirty="0"/>
                    </a:p>
                  </a:txBody>
                  <a:tcPr/>
                </a:tc>
                <a:tc>
                  <a:txBody>
                    <a:bodyPr/>
                    <a:lstStyle/>
                    <a:p>
                      <a:r>
                        <a:rPr lang="en-US" dirty="0" smtClean="0"/>
                        <a:t>Company</a:t>
                      </a:r>
                      <a:endParaRPr lang="en-US" dirty="0"/>
                    </a:p>
                  </a:txBody>
                  <a:tcPr/>
                </a:tc>
                <a:tc>
                  <a:txBody>
                    <a:bodyPr/>
                    <a:lstStyle/>
                    <a:p>
                      <a:r>
                        <a:rPr lang="en-US" dirty="0" smtClean="0"/>
                        <a:t>Brand Value (Billions)</a:t>
                      </a:r>
                      <a:endParaRPr lang="en-US" dirty="0"/>
                    </a:p>
                  </a:txBody>
                  <a:tcPr/>
                </a:tc>
                <a:tc>
                  <a:txBody>
                    <a:bodyPr/>
                    <a:lstStyle/>
                    <a:p>
                      <a:r>
                        <a:rPr lang="en-US" dirty="0" smtClean="0"/>
                        <a:t>Country</a:t>
                      </a:r>
                      <a:endParaRPr lang="en-US" dirty="0"/>
                    </a:p>
                  </a:txBody>
                  <a:tcPr/>
                </a:tc>
              </a:tr>
              <a:tr h="370840">
                <a:tc>
                  <a:txBody>
                    <a:bodyPr/>
                    <a:lstStyle/>
                    <a:p>
                      <a:pPr algn="ctr"/>
                      <a:r>
                        <a:rPr lang="en-US" dirty="0" smtClean="0"/>
                        <a:t>1</a:t>
                      </a:r>
                      <a:endParaRPr lang="en-US" dirty="0"/>
                    </a:p>
                  </a:txBody>
                  <a:tcPr/>
                </a:tc>
                <a:tc>
                  <a:txBody>
                    <a:bodyPr/>
                    <a:lstStyle/>
                    <a:p>
                      <a:r>
                        <a:rPr lang="en-US" dirty="0" smtClean="0"/>
                        <a:t>Coca-Cola</a:t>
                      </a:r>
                      <a:endParaRPr lang="en-US" dirty="0"/>
                    </a:p>
                  </a:txBody>
                  <a:tcPr/>
                </a:tc>
                <a:tc>
                  <a:txBody>
                    <a:bodyPr/>
                    <a:lstStyle/>
                    <a:p>
                      <a:pPr algn="ctr"/>
                      <a:r>
                        <a:rPr lang="en-US" dirty="0" smtClean="0"/>
                        <a:t>$71.8</a:t>
                      </a:r>
                      <a:endParaRPr lang="en-US" dirty="0"/>
                    </a:p>
                  </a:txBody>
                  <a:tcPr/>
                </a:tc>
                <a:tc>
                  <a:txBody>
                    <a:bodyPr/>
                    <a:lstStyle/>
                    <a:p>
                      <a:r>
                        <a:rPr lang="en-US" dirty="0" smtClean="0"/>
                        <a:t>United</a:t>
                      </a:r>
                      <a:r>
                        <a:rPr lang="en-US" baseline="0" dirty="0" smtClean="0"/>
                        <a:t> States</a:t>
                      </a:r>
                      <a:endParaRPr lang="en-US" dirty="0"/>
                    </a:p>
                  </a:txBody>
                  <a:tcPr/>
                </a:tc>
              </a:tr>
              <a:tr h="370840">
                <a:tc>
                  <a:txBody>
                    <a:bodyPr/>
                    <a:lstStyle/>
                    <a:p>
                      <a:pPr algn="ctr"/>
                      <a:r>
                        <a:rPr lang="en-US" dirty="0" smtClean="0"/>
                        <a:t>2</a:t>
                      </a:r>
                      <a:endParaRPr lang="en-US" dirty="0"/>
                    </a:p>
                  </a:txBody>
                  <a:tcPr/>
                </a:tc>
                <a:tc>
                  <a:txBody>
                    <a:bodyPr/>
                    <a:lstStyle/>
                    <a:p>
                      <a:r>
                        <a:rPr lang="en-US" dirty="0" smtClean="0"/>
                        <a:t>IBM</a:t>
                      </a:r>
                      <a:endParaRPr lang="en-US" dirty="0"/>
                    </a:p>
                  </a:txBody>
                  <a:tcPr/>
                </a:tc>
                <a:tc>
                  <a:txBody>
                    <a:bodyPr/>
                    <a:lstStyle/>
                    <a:p>
                      <a:pPr algn="ctr"/>
                      <a:r>
                        <a:rPr lang="en-US" dirty="0" smtClean="0"/>
                        <a:t>$69.9</a:t>
                      </a:r>
                      <a:endParaRPr lang="en-US" dirty="0"/>
                    </a:p>
                  </a:txBody>
                  <a:tcPr/>
                </a:tc>
                <a:tc>
                  <a:txBody>
                    <a:bodyPr/>
                    <a:lstStyle/>
                    <a:p>
                      <a:r>
                        <a:rPr lang="en-US" dirty="0" smtClean="0"/>
                        <a:t>United States</a:t>
                      </a:r>
                      <a:endParaRPr lang="en-US" dirty="0"/>
                    </a:p>
                  </a:txBody>
                  <a:tcPr/>
                </a:tc>
              </a:tr>
              <a:tr h="0">
                <a:tc>
                  <a:txBody>
                    <a:bodyPr/>
                    <a:lstStyle/>
                    <a:p>
                      <a:pPr algn="ctr"/>
                      <a:r>
                        <a:rPr lang="en-US" dirty="0" smtClean="0"/>
                        <a:t>3</a:t>
                      </a:r>
                      <a:endParaRPr lang="en-US" dirty="0"/>
                    </a:p>
                  </a:txBody>
                  <a:tcPr/>
                </a:tc>
                <a:tc>
                  <a:txBody>
                    <a:bodyPr/>
                    <a:lstStyle/>
                    <a:p>
                      <a:r>
                        <a:rPr lang="en-US" dirty="0" smtClean="0"/>
                        <a:t>Microsoft</a:t>
                      </a:r>
                      <a:endParaRPr lang="en-US" dirty="0"/>
                    </a:p>
                  </a:txBody>
                  <a:tcPr/>
                </a:tc>
                <a:tc>
                  <a:txBody>
                    <a:bodyPr/>
                    <a:lstStyle/>
                    <a:p>
                      <a:pPr algn="ctr"/>
                      <a:r>
                        <a:rPr lang="en-US" dirty="0" smtClean="0"/>
                        <a:t>$59.0</a:t>
                      </a:r>
                      <a:endParaRPr lang="en-US" dirty="0"/>
                    </a:p>
                  </a:txBody>
                  <a:tcPr/>
                </a:tc>
                <a:tc>
                  <a:txBody>
                    <a:bodyPr/>
                    <a:lstStyle/>
                    <a:p>
                      <a:r>
                        <a:rPr lang="en-US" dirty="0" smtClean="0"/>
                        <a:t>United States</a:t>
                      </a:r>
                      <a:endParaRPr lang="en-US" dirty="0"/>
                    </a:p>
                  </a:txBody>
                  <a:tcPr/>
                </a:tc>
              </a:tr>
              <a:tr h="370840">
                <a:tc>
                  <a:txBody>
                    <a:bodyPr/>
                    <a:lstStyle/>
                    <a:p>
                      <a:pPr algn="ctr"/>
                      <a:r>
                        <a:rPr lang="en-US" dirty="0" smtClean="0"/>
                        <a:t>4</a:t>
                      </a:r>
                      <a:endParaRPr lang="en-US" dirty="0"/>
                    </a:p>
                  </a:txBody>
                  <a:tcPr/>
                </a:tc>
                <a:tc>
                  <a:txBody>
                    <a:bodyPr/>
                    <a:lstStyle/>
                    <a:p>
                      <a:r>
                        <a:rPr lang="en-US" dirty="0" smtClean="0"/>
                        <a:t>Google</a:t>
                      </a:r>
                      <a:endParaRPr lang="en-US" dirty="0"/>
                    </a:p>
                  </a:txBody>
                  <a:tcPr/>
                </a:tc>
                <a:tc>
                  <a:txBody>
                    <a:bodyPr/>
                    <a:lstStyle/>
                    <a:p>
                      <a:pPr algn="ctr"/>
                      <a:r>
                        <a:rPr lang="en-US" dirty="0" smtClean="0"/>
                        <a:t>$55.3</a:t>
                      </a:r>
                      <a:endParaRPr lang="en-US" dirty="0"/>
                    </a:p>
                  </a:txBody>
                  <a:tcPr/>
                </a:tc>
                <a:tc>
                  <a:txBody>
                    <a:bodyPr/>
                    <a:lstStyle/>
                    <a:p>
                      <a:r>
                        <a:rPr lang="en-US" dirty="0" smtClean="0"/>
                        <a:t>United States</a:t>
                      </a:r>
                      <a:endParaRPr lang="en-US" dirty="0"/>
                    </a:p>
                  </a:txBody>
                  <a:tcPr/>
                </a:tc>
              </a:tr>
              <a:tr h="370840">
                <a:tc>
                  <a:txBody>
                    <a:bodyPr/>
                    <a:lstStyle/>
                    <a:p>
                      <a:pPr algn="ctr"/>
                      <a:r>
                        <a:rPr lang="en-US" dirty="0" smtClean="0"/>
                        <a:t>5</a:t>
                      </a:r>
                      <a:endParaRPr lang="en-US" dirty="0"/>
                    </a:p>
                  </a:txBody>
                  <a:tcPr/>
                </a:tc>
                <a:tc>
                  <a:txBody>
                    <a:bodyPr/>
                    <a:lstStyle/>
                    <a:p>
                      <a:r>
                        <a:rPr lang="en-US" dirty="0" smtClean="0"/>
                        <a:t>General Electric</a:t>
                      </a:r>
                      <a:endParaRPr lang="en-US" dirty="0"/>
                    </a:p>
                  </a:txBody>
                  <a:tcPr/>
                </a:tc>
                <a:tc>
                  <a:txBody>
                    <a:bodyPr/>
                    <a:lstStyle/>
                    <a:p>
                      <a:pPr algn="ctr"/>
                      <a:r>
                        <a:rPr lang="en-US" dirty="0" smtClean="0"/>
                        <a:t>$42.8</a:t>
                      </a:r>
                      <a:endParaRPr lang="en-US" dirty="0"/>
                    </a:p>
                  </a:txBody>
                  <a:tcPr/>
                </a:tc>
                <a:tc>
                  <a:txBody>
                    <a:bodyPr/>
                    <a:lstStyle/>
                    <a:p>
                      <a:r>
                        <a:rPr lang="en-US" dirty="0" smtClean="0"/>
                        <a:t>United States</a:t>
                      </a:r>
                      <a:endParaRPr lang="en-US" dirty="0"/>
                    </a:p>
                  </a:txBody>
                  <a:tcPr/>
                </a:tc>
              </a:tr>
              <a:tr h="370840">
                <a:tc>
                  <a:txBody>
                    <a:bodyPr/>
                    <a:lstStyle/>
                    <a:p>
                      <a:pPr algn="ctr"/>
                      <a:r>
                        <a:rPr lang="en-US" dirty="0" smtClean="0"/>
                        <a:t>6</a:t>
                      </a:r>
                      <a:endParaRPr lang="en-US" dirty="0"/>
                    </a:p>
                  </a:txBody>
                  <a:tcPr/>
                </a:tc>
                <a:tc>
                  <a:txBody>
                    <a:bodyPr/>
                    <a:lstStyle/>
                    <a:p>
                      <a:r>
                        <a:rPr lang="en-US" dirty="0" smtClean="0"/>
                        <a:t>McDonald’s</a:t>
                      </a:r>
                      <a:endParaRPr lang="en-US" dirty="0"/>
                    </a:p>
                  </a:txBody>
                  <a:tcPr/>
                </a:tc>
                <a:tc>
                  <a:txBody>
                    <a:bodyPr/>
                    <a:lstStyle/>
                    <a:p>
                      <a:pPr algn="ctr"/>
                      <a:r>
                        <a:rPr lang="en-US" dirty="0" smtClean="0"/>
                        <a:t>$35.5</a:t>
                      </a:r>
                      <a:endParaRPr lang="en-US" dirty="0"/>
                    </a:p>
                  </a:txBody>
                  <a:tcPr/>
                </a:tc>
                <a:tc>
                  <a:txBody>
                    <a:bodyPr/>
                    <a:lstStyle/>
                    <a:p>
                      <a:r>
                        <a:rPr lang="en-US" dirty="0" smtClean="0"/>
                        <a:t>United States</a:t>
                      </a:r>
                      <a:endParaRPr lang="en-US" dirty="0"/>
                    </a:p>
                  </a:txBody>
                  <a:tcPr/>
                </a:tc>
              </a:tr>
              <a:tr h="370840">
                <a:tc>
                  <a:txBody>
                    <a:bodyPr/>
                    <a:lstStyle/>
                    <a:p>
                      <a:pPr algn="ctr"/>
                      <a:r>
                        <a:rPr lang="en-US" dirty="0" smtClean="0"/>
                        <a:t>7</a:t>
                      </a:r>
                      <a:endParaRPr lang="en-US" dirty="0"/>
                    </a:p>
                  </a:txBody>
                  <a:tcPr/>
                </a:tc>
                <a:tc>
                  <a:txBody>
                    <a:bodyPr/>
                    <a:lstStyle/>
                    <a:p>
                      <a:r>
                        <a:rPr lang="en-US" dirty="0" smtClean="0"/>
                        <a:t>Intel</a:t>
                      </a:r>
                      <a:endParaRPr lang="en-US" dirty="0"/>
                    </a:p>
                  </a:txBody>
                  <a:tcPr/>
                </a:tc>
                <a:tc>
                  <a:txBody>
                    <a:bodyPr/>
                    <a:lstStyle/>
                    <a:p>
                      <a:pPr algn="ctr"/>
                      <a:r>
                        <a:rPr lang="en-US" dirty="0" smtClean="0"/>
                        <a:t>$35.2</a:t>
                      </a:r>
                      <a:endParaRPr lang="en-US" dirty="0"/>
                    </a:p>
                  </a:txBody>
                  <a:tcPr/>
                </a:tc>
                <a:tc>
                  <a:txBody>
                    <a:bodyPr/>
                    <a:lstStyle/>
                    <a:p>
                      <a:r>
                        <a:rPr lang="en-US" dirty="0" smtClean="0"/>
                        <a:t>United States</a:t>
                      </a:r>
                      <a:endParaRPr lang="en-US" dirty="0"/>
                    </a:p>
                  </a:txBody>
                  <a:tcPr/>
                </a:tc>
              </a:tr>
              <a:tr h="370840">
                <a:tc>
                  <a:txBody>
                    <a:bodyPr/>
                    <a:lstStyle/>
                    <a:p>
                      <a:pPr algn="ctr"/>
                      <a:r>
                        <a:rPr lang="en-US" dirty="0" smtClean="0"/>
                        <a:t>8</a:t>
                      </a:r>
                      <a:endParaRPr lang="en-US" dirty="0"/>
                    </a:p>
                  </a:txBody>
                  <a:tcPr/>
                </a:tc>
                <a:tc>
                  <a:txBody>
                    <a:bodyPr/>
                    <a:lstStyle/>
                    <a:p>
                      <a:r>
                        <a:rPr lang="en-US" dirty="0" smtClean="0"/>
                        <a:t>Apple</a:t>
                      </a:r>
                      <a:endParaRPr lang="en-US" dirty="0"/>
                    </a:p>
                  </a:txBody>
                  <a:tcPr/>
                </a:tc>
                <a:tc>
                  <a:txBody>
                    <a:bodyPr/>
                    <a:lstStyle/>
                    <a:p>
                      <a:pPr algn="ctr"/>
                      <a:r>
                        <a:rPr lang="en-US" dirty="0" smtClean="0"/>
                        <a:t>$33.4</a:t>
                      </a:r>
                      <a:endParaRPr lang="en-US" dirty="0"/>
                    </a:p>
                  </a:txBody>
                  <a:tcPr/>
                </a:tc>
                <a:tc>
                  <a:txBody>
                    <a:bodyPr/>
                    <a:lstStyle/>
                    <a:p>
                      <a:r>
                        <a:rPr lang="en-US" dirty="0" smtClean="0"/>
                        <a:t>United States</a:t>
                      </a:r>
                      <a:endParaRPr lang="en-US" dirty="0"/>
                    </a:p>
                  </a:txBody>
                  <a:tcPr/>
                </a:tc>
              </a:tr>
              <a:tr h="370840">
                <a:tc>
                  <a:txBody>
                    <a:bodyPr/>
                    <a:lstStyle/>
                    <a:p>
                      <a:pPr algn="ctr"/>
                      <a:r>
                        <a:rPr lang="en-US" dirty="0" smtClean="0"/>
                        <a:t>9</a:t>
                      </a:r>
                      <a:endParaRPr lang="en-US" dirty="0"/>
                    </a:p>
                  </a:txBody>
                  <a:tcPr/>
                </a:tc>
                <a:tc>
                  <a:txBody>
                    <a:bodyPr/>
                    <a:lstStyle/>
                    <a:p>
                      <a:r>
                        <a:rPr lang="en-US" dirty="0" smtClean="0"/>
                        <a:t>Disney</a:t>
                      </a:r>
                      <a:endParaRPr lang="en-US" dirty="0"/>
                    </a:p>
                  </a:txBody>
                  <a:tcPr/>
                </a:tc>
                <a:tc>
                  <a:txBody>
                    <a:bodyPr/>
                    <a:lstStyle/>
                    <a:p>
                      <a:pPr algn="ctr"/>
                      <a:r>
                        <a:rPr lang="en-US" dirty="0" smtClean="0"/>
                        <a:t>$29.0</a:t>
                      </a:r>
                      <a:endParaRPr lang="en-US" dirty="0"/>
                    </a:p>
                  </a:txBody>
                  <a:tcPr/>
                </a:tc>
                <a:tc>
                  <a:txBody>
                    <a:bodyPr/>
                    <a:lstStyle/>
                    <a:p>
                      <a:r>
                        <a:rPr lang="en-US" dirty="0" smtClean="0"/>
                        <a:t>United States</a:t>
                      </a:r>
                      <a:endParaRPr lang="en-US" dirty="0"/>
                    </a:p>
                  </a:txBody>
                  <a:tcPr/>
                </a:tc>
              </a:tr>
              <a:tr h="370840">
                <a:tc>
                  <a:txBody>
                    <a:bodyPr/>
                    <a:lstStyle/>
                    <a:p>
                      <a:pPr algn="ctr"/>
                      <a:r>
                        <a:rPr lang="en-US" dirty="0" smtClean="0"/>
                        <a:t>10</a:t>
                      </a:r>
                      <a:endParaRPr lang="en-US" dirty="0"/>
                    </a:p>
                  </a:txBody>
                  <a:tcPr/>
                </a:tc>
                <a:tc>
                  <a:txBody>
                    <a:bodyPr/>
                    <a:lstStyle/>
                    <a:p>
                      <a:r>
                        <a:rPr lang="en-US" dirty="0" smtClean="0"/>
                        <a:t>Toyota</a:t>
                      </a:r>
                      <a:endParaRPr lang="en-US" dirty="0"/>
                    </a:p>
                  </a:txBody>
                  <a:tcPr/>
                </a:tc>
                <a:tc>
                  <a:txBody>
                    <a:bodyPr/>
                    <a:lstStyle/>
                    <a:p>
                      <a:pPr algn="ctr"/>
                      <a:r>
                        <a:rPr lang="en-US" dirty="0" smtClean="0"/>
                        <a:t>$27.7</a:t>
                      </a:r>
                      <a:endParaRPr lang="en-US" dirty="0"/>
                    </a:p>
                  </a:txBody>
                  <a:tcPr/>
                </a:tc>
                <a:tc>
                  <a:txBody>
                    <a:bodyPr/>
                    <a:lstStyle/>
                    <a:p>
                      <a:r>
                        <a:rPr lang="en-US" dirty="0" smtClean="0"/>
                        <a:t>Japan</a:t>
                      </a:r>
                      <a:endParaRPr lang="en-US" dirty="0"/>
                    </a:p>
                  </a:txBody>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ad`s Tie">
  <a:themeElements>
    <a:clrScheme name="">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0000FF"/>
      </a:hlink>
      <a:folHlink>
        <a:srgbClr val="E1E1B7"/>
      </a:folHlink>
    </a:clrScheme>
    <a:fontScheme name="Dad`s T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4C1757-8EFD-4587-8D29-16CA21561F2B}"/>
</file>

<file path=customXml/itemProps2.xml><?xml version="1.0" encoding="utf-8"?>
<ds:datastoreItem xmlns:ds="http://schemas.openxmlformats.org/officeDocument/2006/customXml" ds:itemID="{AFBBF6AF-068E-44C6-81E0-352D3A0BD5DF}"/>
</file>

<file path=customXml/itemProps3.xml><?xml version="1.0" encoding="utf-8"?>
<ds:datastoreItem xmlns:ds="http://schemas.openxmlformats.org/officeDocument/2006/customXml" ds:itemID="{D2978B57-7CE9-4FD8-8B21-ED37D9AD2BFC}"/>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3125</TotalTime>
  <Words>6119</Words>
  <Application>Microsoft Office PowerPoint</Application>
  <PresentationFormat>On-screen Show (4:3)</PresentationFormat>
  <Paragraphs>535</Paragraphs>
  <Slides>46</Slides>
  <Notes>46</Notes>
  <HiddenSlides>0</HiddenSlides>
  <MMClips>0</MMClips>
  <ScaleCrop>false</ScaleCrop>
  <HeadingPairs>
    <vt:vector size="6" baseType="variant">
      <vt:variant>
        <vt:lpstr>Fonts Used</vt:lpstr>
      </vt:variant>
      <vt:variant>
        <vt:i4>3</vt:i4>
      </vt:variant>
      <vt:variant>
        <vt:lpstr>Design Template</vt:lpstr>
      </vt:variant>
      <vt:variant>
        <vt:i4>12</vt:i4>
      </vt:variant>
      <vt:variant>
        <vt:lpstr>Slide Titles</vt:lpstr>
      </vt:variant>
      <vt:variant>
        <vt:i4>46</vt:i4>
      </vt:variant>
    </vt:vector>
  </HeadingPairs>
  <TitlesOfParts>
    <vt:vector size="61" baseType="lpstr">
      <vt:lpstr>Arial</vt:lpstr>
      <vt:lpstr>Wingdings</vt:lpstr>
      <vt:lpstr>Book Antiqua</vt:lpstr>
      <vt:lpstr>Dad`s Tie</vt:lpstr>
      <vt:lpstr>Dad`s Tie</vt:lpstr>
      <vt:lpstr>Dad`s Tie</vt:lpstr>
      <vt:lpstr>Dad`s Tie</vt:lpstr>
      <vt:lpstr>Dad`s Tie</vt:lpstr>
      <vt:lpstr>Dad`s Tie</vt:lpstr>
      <vt:lpstr>Dad`s Tie</vt:lpstr>
      <vt:lpstr>Dad`s Tie</vt:lpstr>
      <vt:lpstr>Dad`s Tie</vt:lpstr>
      <vt:lpstr>Dad`s Tie</vt:lpstr>
      <vt:lpstr>Dad`s Tie</vt:lpstr>
      <vt:lpstr>Dad`s Tie</vt:lpstr>
      <vt:lpstr>Slide 1</vt:lpstr>
      <vt:lpstr>Slide 2</vt:lpstr>
      <vt:lpstr>Chapter Objectives</vt:lpstr>
      <vt:lpstr>Chapter Objectives</vt:lpstr>
      <vt:lpstr>Slide 5</vt:lpstr>
      <vt:lpstr>Slide 6</vt:lpstr>
      <vt:lpstr>Slide 7</vt:lpstr>
      <vt:lpstr>Role of Corporate Image Consumer Perspective</vt:lpstr>
      <vt:lpstr>Top Corporate Global Brands</vt:lpstr>
      <vt:lpstr>Role of Corporate Image Company Perspective</vt:lpstr>
      <vt:lpstr>Identifying the Desired Image</vt:lpstr>
      <vt:lpstr>Creating the Right Image</vt:lpstr>
      <vt:lpstr>Rejuvenating an Image</vt:lpstr>
      <vt:lpstr>Slide 14</vt:lpstr>
      <vt:lpstr>Changing an Image</vt:lpstr>
      <vt:lpstr>Corporate Names</vt:lpstr>
      <vt:lpstr>Slide 17</vt:lpstr>
      <vt:lpstr>Slide 18</vt:lpstr>
      <vt:lpstr>Slide 19</vt:lpstr>
      <vt:lpstr>Corporate Logos</vt:lpstr>
      <vt:lpstr>What colors should you use in your logo?</vt:lpstr>
      <vt:lpstr>What colors should you use in your logo?</vt:lpstr>
      <vt:lpstr>Branding</vt:lpstr>
      <vt:lpstr>Slide 24</vt:lpstr>
      <vt:lpstr>Slide 25</vt:lpstr>
      <vt:lpstr>Slide 26</vt:lpstr>
      <vt:lpstr>Developing Strong Brands</vt:lpstr>
      <vt:lpstr>Slide 28</vt:lpstr>
      <vt:lpstr>Slide 29</vt:lpstr>
      <vt:lpstr>Brand Loyalty</vt:lpstr>
      <vt:lpstr>Brand Keys Customer Loyalty Engagement Index (CLEI)</vt:lpstr>
      <vt:lpstr>Slide 32</vt:lpstr>
      <vt:lpstr>Slide 33</vt:lpstr>
      <vt:lpstr>Slide 34</vt:lpstr>
      <vt:lpstr>Slide 35</vt:lpstr>
      <vt:lpstr>Slide 36</vt:lpstr>
      <vt:lpstr>Slide 37</vt:lpstr>
      <vt:lpstr>Packaging</vt:lpstr>
      <vt:lpstr>Slide 39</vt:lpstr>
      <vt:lpstr>Labels</vt:lpstr>
      <vt:lpstr>Slide 41</vt:lpstr>
      <vt:lpstr>Ethical Issues</vt:lpstr>
      <vt:lpstr>International Implications</vt:lpstr>
      <vt:lpstr>Ouachita Independent Bank (Part 2)</vt:lpstr>
      <vt:lpstr>Ouachita Independent Bank</vt:lpstr>
      <vt:lpstr>Integrated Campaigns in 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Preferred Customer</dc:creator>
  <cp:lastModifiedBy>upendme</cp:lastModifiedBy>
  <cp:revision>321</cp:revision>
  <cp:lastPrinted>2012-09-28T15:35:36Z</cp:lastPrinted>
  <dcterms:created xsi:type="dcterms:W3CDTF">1998-06-29T23:14:55Z</dcterms:created>
  <dcterms:modified xsi:type="dcterms:W3CDTF">2013-01-25T18:15:17Z</dcterms:modified>
</cp:coreProperties>
</file>